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1" r:id="rId1"/>
  </p:sldMasterIdLst>
  <p:notesMasterIdLst>
    <p:notesMasterId r:id="rId14"/>
  </p:notesMasterIdLst>
  <p:sldIdLst>
    <p:sldId id="291" r:id="rId2"/>
    <p:sldId id="296" r:id="rId3"/>
    <p:sldId id="267" r:id="rId4"/>
    <p:sldId id="271" r:id="rId5"/>
    <p:sldId id="275" r:id="rId6"/>
    <p:sldId id="270" r:id="rId7"/>
    <p:sldId id="264" r:id="rId8"/>
    <p:sldId id="266" r:id="rId9"/>
    <p:sldId id="293" r:id="rId10"/>
    <p:sldId id="294" r:id="rId11"/>
    <p:sldId id="295" r:id="rId12"/>
    <p:sldId id="292" r:id="rId13"/>
  </p:sldIdLst>
  <p:sldSz cx="9144000" cy="6858000" type="screen4x3"/>
  <p:notesSz cx="6858000" cy="931386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xmlns:p="http://schemas.openxmlformats.org/presentationml/2006/main" xmlns:r="http://schemas.openxmlformats.org/officeDocument/2006/relationships" xmlns:a="http://schemas.openxmlformats.org/drawingml/2006/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00000"/>
    <a:srgbClr val="295129"/>
    <a:srgbClr val="1F2119"/>
    <a:srgbClr val="B2D8B2"/>
    <a:srgbClr val="7BBB7B"/>
    <a:srgbClr val="224222"/>
    <a:srgbClr val="57AD57"/>
    <a:srgbClr val="0073E6"/>
    <a:srgbClr val="408040"/>
    <a:srgbClr val="467646"/>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 xmlns:p15="http://schemas.microsoft.com/office/powerpoint/2012/main"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00" autoAdjust="0"/>
    <p:restoredTop sz="94737" autoAdjust="0"/>
  </p:normalViewPr>
  <p:slideViewPr>
    <p:cSldViewPr>
      <p:cViewPr varScale="1">
        <p:scale>
          <a:sx n="87" d="100"/>
          <a:sy n="87" d="100"/>
        </p:scale>
        <p:origin x="-85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atin typeface="Arial" charset="0"/>
              </a:defRPr>
            </a:lvl1pPr>
          </a:lstStyle>
          <a:p>
            <a:pPr>
              <a:defRPr/>
            </a:pPr>
            <a:fld id="{8BD893AA-0811-43E7-B01D-E5800E9A2B00}" type="datetimeFigureOut">
              <a:rPr lang="en-US"/>
              <a:pPr>
                <a:defRPr/>
              </a:pPr>
              <a:t>4/11/16</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24363"/>
            <a:ext cx="5486400" cy="41910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7138"/>
            <a:ext cx="2971800" cy="465137"/>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847138"/>
            <a:ext cx="2971800" cy="46513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4D2340A-17EF-4B93-B57C-33B2278FB45D}"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50022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kumimoji="1" lang="en-US" altLang="en-US"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kumimoji="1" lang="en-US" altLang="en-US" sz="240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grpSp>
      <p:sp>
        <p:nvSpPr>
          <p:cNvPr id="5018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pPr lvl="0"/>
            <a:r>
              <a:rPr lang="en-US" noProof="0"/>
              <a:t>Click to edit Master subtitle style</a:t>
            </a:r>
          </a:p>
        </p:txBody>
      </p:sp>
      <p:sp>
        <p:nvSpPr>
          <p:cNvPr id="5018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noProof="0"/>
              <a:t>Click to edit Master title style</a:t>
            </a:r>
          </a:p>
        </p:txBody>
      </p:sp>
      <p:sp>
        <p:nvSpPr>
          <p:cNvPr id="10" name="Date Placeholder 9"/>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11" name="Footer Placeholder 10"/>
          <p:cNvSpPr>
            <a:spLocks noGrp="1" noChangeArrowheads="1"/>
          </p:cNvSpPr>
          <p:nvPr>
            <p:ph type="ftr" sz="quarter" idx="11"/>
          </p:nvPr>
        </p:nvSpPr>
        <p:spPr/>
        <p:txBody>
          <a:bodyPr/>
          <a:lstStyle>
            <a:lvl1pPr algn="r">
              <a:defRPr/>
            </a:lvl1pPr>
          </a:lstStyle>
          <a:p>
            <a:pPr>
              <a:defRPr/>
            </a:pPr>
            <a:endParaRPr lang="en-US"/>
          </a:p>
        </p:txBody>
      </p:sp>
      <p:sp>
        <p:nvSpPr>
          <p:cNvPr id="12" name="Slide Number Placeholder 11"/>
          <p:cNvSpPr>
            <a:spLocks noGrp="1" noChangeArrowheads="1"/>
          </p:cNvSpPr>
          <p:nvPr>
            <p:ph type="sldNum" sz="quarter" idx="12"/>
          </p:nvPr>
        </p:nvSpPr>
        <p:spPr>
          <a:xfrm>
            <a:off x="76200" y="6248400"/>
            <a:ext cx="587375" cy="488950"/>
          </a:xfrm>
        </p:spPr>
        <p:txBody>
          <a:bodyPr anchorCtr="0"/>
          <a:lstStyle>
            <a:lvl1pPr>
              <a:defRPr/>
            </a:lvl1pPr>
          </a:lstStyle>
          <a:p>
            <a:pPr>
              <a:defRPr/>
            </a:pPr>
            <a:fld id="{E84DB1E2-8483-48F8-B90E-D46B0272B46D}"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6639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9C0EEFBF-192C-45F7-9CF4-649D55ED1E58}"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6618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4D47D68-F0B4-4146-851A-E1741E83D1A0}"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1956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Content Placeholder 2"/>
          <p:cNvSpPr>
            <a:spLocks noGrp="1"/>
          </p:cNvSpPr>
          <p:nvPr>
            <p:ph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60913" y="2362200"/>
            <a:ext cx="3770312"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B40E382B-2111-424E-B0DE-464BA5840D38}"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8090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Text Placeholder 2"/>
          <p:cNvSpPr>
            <a:spLocks noGrp="1"/>
          </p:cNvSpPr>
          <p:nvPr>
            <p:ph type="body"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60913" y="2362200"/>
            <a:ext cx="3770312" cy="1785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60913" y="4300538"/>
            <a:ext cx="3770312" cy="178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endParaRPr lang="en-US"/>
          </a:p>
        </p:txBody>
      </p:sp>
      <p:sp>
        <p:nvSpPr>
          <p:cNvPr id="8" name="Rectangle 13"/>
          <p:cNvSpPr>
            <a:spLocks noGrp="1" noChangeArrowheads="1"/>
          </p:cNvSpPr>
          <p:nvPr>
            <p:ph type="sldNum" sz="quarter" idx="12"/>
          </p:nvPr>
        </p:nvSpPr>
        <p:spPr>
          <a:ln/>
        </p:spPr>
        <p:txBody>
          <a:bodyPr/>
          <a:lstStyle>
            <a:lvl1pPr>
              <a:defRPr/>
            </a:lvl1pPr>
          </a:lstStyle>
          <a:p>
            <a:pPr>
              <a:defRPr/>
            </a:pPr>
            <a:fld id="{9894CC15-E5E0-4442-9BAB-9ACC27850795}"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359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Content Placeholder 2"/>
          <p:cNvSpPr>
            <a:spLocks noGrp="1"/>
          </p:cNvSpPr>
          <p:nvPr>
            <p:ph sz="half" idx="1"/>
          </p:nvPr>
        </p:nvSpPr>
        <p:spPr>
          <a:xfrm>
            <a:off x="838200" y="2362200"/>
            <a:ext cx="7693025" cy="1785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200" y="4300538"/>
            <a:ext cx="7693025" cy="178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1D361E88-1768-42E5-8FD6-0E89BACABA38}"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744858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11709D5-D204-400C-9589-929665B37B51}"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5647634"/>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B7A43793-1EC7-4E30-8CCC-56C3B42F7F8A}"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694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91C596AA-D04E-4D98-862A-866E7B9657EE}"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316522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A9AAED84-1BEA-4CA3-A0A6-4608888A8CB9}"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1595522"/>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A465A60A-E9EB-42B9-AB55-EDCE7404D09E}"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227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AA72BE71-C258-47F7-8BDD-DC13BFDA2F97}"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781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8BF2218-32BF-4E69-8973-776FF371172E}"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082450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BB880EC7-4B14-4660-AA57-FA5A3D212822}"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13098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lstStyle/>
              <a:p>
                <a:endParaRPr lang="en-US"/>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63" name="Rectangle 11"/>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atin typeface="Arial" charset="0"/>
              </a:defRPr>
            </a:lvl1pPr>
          </a:lstStyle>
          <a:p>
            <a:pPr>
              <a:defRPr/>
            </a:pPr>
            <a:endParaRPr lang="en-US"/>
          </a:p>
        </p:txBody>
      </p:sp>
      <p:sp>
        <p:nvSpPr>
          <p:cNvPr id="49164" name="Rectangle 12"/>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49165" name="Rectangle 13"/>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pPr>
              <a:defRPr/>
            </a:pPr>
            <a:fld id="{0238EDCC-5B01-49F5-8887-3379D633391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60"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 id="2147484357" r:id="rId12"/>
    <p:sldLayoutId id="2147484358" r:id="rId13"/>
    <p:sldLayoutId id="2147484359" r:id="rId14"/>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6" Type="http://schemas.openxmlformats.org/officeDocument/2006/relationships/image" Target="../media/image35.jpeg"/><Relationship Id="rId7" Type="http://schemas.openxmlformats.org/officeDocument/2006/relationships/image" Target="../media/image36.jpeg"/><Relationship Id="rId8" Type="http://schemas.openxmlformats.org/officeDocument/2006/relationships/image" Target="../media/image37.jpeg"/><Relationship Id="rId9" Type="http://schemas.openxmlformats.org/officeDocument/2006/relationships/image" Target="../media/image38.jpeg"/><Relationship Id="rId10" Type="http://schemas.openxmlformats.org/officeDocument/2006/relationships/image" Target="../media/image39.jpeg"/><Relationship Id="rId11" Type="http://schemas.openxmlformats.org/officeDocument/2006/relationships/image" Target="../media/image40.jpeg"/><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11.xml.rels><?xml version="1.0" encoding="UTF-8" standalone="yes"?>
<Relationships xmlns="http://schemas.openxmlformats.org/package/2006/relationships"><Relationship Id="rId11" Type="http://schemas.openxmlformats.org/officeDocument/2006/relationships/image" Target="../media/image50.jpeg"/><Relationship Id="rId12" Type="http://schemas.openxmlformats.org/officeDocument/2006/relationships/image" Target="../media/image51.jpeg"/><Relationship Id="rId1" Type="http://schemas.openxmlformats.org/officeDocument/2006/relationships/slideLayout" Target="../slideLayouts/slideLayout13.xml"/><Relationship Id="rId2" Type="http://schemas.openxmlformats.org/officeDocument/2006/relationships/image" Target="../media/image41.jpeg"/><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6" Type="http://schemas.openxmlformats.org/officeDocument/2006/relationships/image" Target="../media/image45.jpeg"/><Relationship Id="rId7" Type="http://schemas.openxmlformats.org/officeDocument/2006/relationships/image" Target="../media/image46.jpeg"/><Relationship Id="rId8" Type="http://schemas.openxmlformats.org/officeDocument/2006/relationships/image" Target="../media/image47.jpeg"/><Relationship Id="rId9" Type="http://schemas.openxmlformats.org/officeDocument/2006/relationships/image" Target="../media/image48.jpeg"/><Relationship Id="rId10" Type="http://schemas.openxmlformats.org/officeDocument/2006/relationships/image" Target="../media/image49.jpeg"/></Relationships>
</file>

<file path=ppt/slides/_rels/slide12.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1" Type="http://schemas.openxmlformats.org/officeDocument/2006/relationships/slideLayout" Target="../slideLayouts/slideLayout7.xml"/><Relationship Id="rId2" Type="http://schemas.openxmlformats.org/officeDocument/2006/relationships/image" Target="../media/image5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8" Type="http://schemas.openxmlformats.org/officeDocument/2006/relationships/image" Target="../media/image27.jpeg"/><Relationship Id="rId9" Type="http://schemas.openxmlformats.org/officeDocument/2006/relationships/image" Target="../media/image28.jpeg"/><Relationship Id="rId10" Type="http://schemas.openxmlformats.org/officeDocument/2006/relationships/image" Target="../media/image29.jpeg"/><Relationship Id="rId11"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1"/>
          <p:cNvSpPr>
            <a:spLocks noGrp="1"/>
          </p:cNvSpPr>
          <p:nvPr>
            <p:ph type="ctrTitle" sz="quarter"/>
          </p:nvPr>
        </p:nvSpPr>
        <p:spPr/>
        <p:txBody>
          <a:bodyPr/>
          <a:lstStyle/>
          <a:p>
            <a:r>
              <a:rPr lang="en-US" altLang="en-US" sz="5400"/>
              <a:t>Claude Monet</a:t>
            </a:r>
          </a:p>
        </p:txBody>
      </p:sp>
      <p:pic>
        <p:nvPicPr>
          <p:cNvPr id="4099"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9600" y="3200400"/>
            <a:ext cx="2590800" cy="3429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100" name="Rectangle 7"/>
          <p:cNvSpPr>
            <a:spLocks noChangeArrowheads="1"/>
          </p:cNvSpPr>
          <p:nvPr/>
        </p:nvSpPr>
        <p:spPr bwMode="auto">
          <a:xfrm>
            <a:off x="661988" y="304800"/>
            <a:ext cx="3013075" cy="461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2400">
                <a:latin typeface="Arial Black" panose="020B0A04020102020204" pitchFamily="34" charset="0"/>
              </a:rPr>
              <a:t>Art Ambassador:</a:t>
            </a:r>
          </a:p>
        </p:txBody>
      </p:sp>
      <p:sp>
        <p:nvSpPr>
          <p:cNvPr id="4101" name="Rectangle 12"/>
          <p:cNvSpPr>
            <a:spLocks noChangeArrowheads="1"/>
          </p:cNvSpPr>
          <p:nvPr/>
        </p:nvSpPr>
        <p:spPr bwMode="auto">
          <a:xfrm>
            <a:off x="4724400" y="3216275"/>
            <a:ext cx="4572000" cy="15700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3200" dirty="0">
                <a:solidFill>
                  <a:srgbClr val="467646"/>
                </a:solidFill>
                <a:latin typeface="Arial Black" panose="020B0A04020102020204" pitchFamily="34" charset="0"/>
              </a:rPr>
              <a:t>The</a:t>
            </a:r>
          </a:p>
          <a:p>
            <a:pPr>
              <a:spcBef>
                <a:spcPct val="0"/>
              </a:spcBef>
              <a:buClrTx/>
              <a:buSzTx/>
              <a:buFontTx/>
              <a:buNone/>
            </a:pPr>
            <a:r>
              <a:rPr lang="en-US" altLang="en-US" sz="3200" dirty="0">
                <a:solidFill>
                  <a:srgbClr val="467646"/>
                </a:solidFill>
                <a:latin typeface="Arial Black" panose="020B0A04020102020204" pitchFamily="34" charset="0"/>
              </a:rPr>
              <a:t>Life Cycle of the </a:t>
            </a:r>
            <a:r>
              <a:rPr lang="en-US" altLang="en-US" sz="3200" dirty="0" smtClean="0">
                <a:solidFill>
                  <a:srgbClr val="467646"/>
                </a:solidFill>
                <a:latin typeface="Arial Black" panose="020B0A04020102020204" pitchFamily="34" charset="0"/>
              </a:rPr>
              <a:t>Frog or Lily </a:t>
            </a:r>
            <a:r>
              <a:rPr lang="en-US" altLang="en-US" sz="3200" dirty="0">
                <a:solidFill>
                  <a:srgbClr val="467646"/>
                </a:solidFill>
                <a:latin typeface="Arial Black" panose="020B0A04020102020204" pitchFamily="34" charset="0"/>
              </a:rPr>
              <a:t>Plant</a:t>
            </a:r>
          </a:p>
        </p:txBody>
      </p:sp>
      <p:sp>
        <p:nvSpPr>
          <p:cNvPr id="4102" name="Rectangle 13"/>
          <p:cNvSpPr>
            <a:spLocks noChangeArrowheads="1"/>
          </p:cNvSpPr>
          <p:nvPr/>
        </p:nvSpPr>
        <p:spPr bwMode="auto">
          <a:xfrm>
            <a:off x="4745038" y="5486400"/>
            <a:ext cx="1595437"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1800" b="1"/>
              <a:t>By Teri Allart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4" name="Rectangle 14"/>
          <p:cNvSpPr>
            <a:spLocks noChangeArrowheads="1"/>
          </p:cNvSpPr>
          <p:nvPr/>
        </p:nvSpPr>
        <p:spPr bwMode="auto">
          <a:xfrm rot="5400000">
            <a:off x="-837032" y="2535474"/>
            <a:ext cx="6869116" cy="1798437"/>
          </a:xfrm>
          <a:prstGeom prst="rect">
            <a:avLst/>
          </a:prstGeom>
          <a:solidFill>
            <a:srgbClr val="B2D8B2"/>
          </a:solidFill>
          <a:ln>
            <a:noFill/>
          </a:ln>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32" name="Rectangle 14"/>
          <p:cNvSpPr>
            <a:spLocks noChangeArrowheads="1"/>
          </p:cNvSpPr>
          <p:nvPr/>
        </p:nvSpPr>
        <p:spPr bwMode="auto">
          <a:xfrm rot="5400000">
            <a:off x="4764479" y="2495160"/>
            <a:ext cx="6880233" cy="1878807"/>
          </a:xfrm>
          <a:prstGeom prst="rect">
            <a:avLst/>
          </a:prstGeom>
          <a:solidFill>
            <a:srgbClr val="295129"/>
          </a:solidFill>
          <a:ln>
            <a:noFill/>
          </a:ln>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31" name="Rectangle 14"/>
          <p:cNvSpPr>
            <a:spLocks noChangeArrowheads="1"/>
          </p:cNvSpPr>
          <p:nvPr/>
        </p:nvSpPr>
        <p:spPr bwMode="auto">
          <a:xfrm rot="5400000">
            <a:off x="2876217" y="2482672"/>
            <a:ext cx="6911333" cy="1923766"/>
          </a:xfrm>
          <a:prstGeom prst="rect">
            <a:avLst/>
          </a:prstGeom>
          <a:solidFill>
            <a:schemeClr val="accent2">
              <a:lumMod val="50000"/>
            </a:schemeClr>
          </a:solidFill>
          <a:ln>
            <a:noFill/>
          </a:ln>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30" name="Rectangle 14"/>
          <p:cNvSpPr>
            <a:spLocks noChangeArrowheads="1"/>
          </p:cNvSpPr>
          <p:nvPr/>
        </p:nvSpPr>
        <p:spPr bwMode="auto">
          <a:xfrm rot="5400000">
            <a:off x="-905997" y="2535345"/>
            <a:ext cx="6880233" cy="1798437"/>
          </a:xfrm>
          <a:prstGeom prst="rect">
            <a:avLst/>
          </a:prstGeom>
          <a:noFill/>
          <a:ln>
            <a:noFill/>
          </a:ln>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9" name="Rectangle 14"/>
          <p:cNvSpPr>
            <a:spLocks noChangeArrowheads="1"/>
          </p:cNvSpPr>
          <p:nvPr/>
        </p:nvSpPr>
        <p:spPr bwMode="auto">
          <a:xfrm rot="5400000">
            <a:off x="958180" y="2520685"/>
            <a:ext cx="6869113" cy="1827758"/>
          </a:xfrm>
          <a:prstGeom prst="rect">
            <a:avLst/>
          </a:prstGeom>
          <a:noFill/>
          <a:ln>
            <a:noFill/>
          </a:ln>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3315" name="Rectangle 13"/>
          <p:cNvSpPr>
            <a:spLocks noChangeArrowheads="1"/>
          </p:cNvSpPr>
          <p:nvPr/>
        </p:nvSpPr>
        <p:spPr bwMode="auto">
          <a:xfrm rot="5400000">
            <a:off x="978864" y="2499992"/>
            <a:ext cx="6900222" cy="1900237"/>
          </a:xfrm>
          <a:prstGeom prst="rect">
            <a:avLst/>
          </a:prstGeom>
          <a:solidFill>
            <a:schemeClr val="accent2">
              <a:lumMod val="75000"/>
            </a:schemeClr>
          </a:solidFill>
          <a:ln>
            <a:noFill/>
          </a:ln>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3317" name="Rectangle 14"/>
          <p:cNvSpPr>
            <a:spLocks noChangeArrowheads="1"/>
          </p:cNvSpPr>
          <p:nvPr/>
        </p:nvSpPr>
        <p:spPr bwMode="auto">
          <a:xfrm rot="5400000">
            <a:off x="-2565406" y="2529784"/>
            <a:ext cx="6880233" cy="1798437"/>
          </a:xfrm>
          <a:prstGeom prst="rect">
            <a:avLst/>
          </a:prstGeom>
          <a:noFill/>
          <a:ln>
            <a:noFill/>
          </a:ln>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13318" name="Picture 4" descr="http://upload.wikimedia.org/wikipedia/commons/b/b2/Kaulquappen_Gorinsee_04.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69293" y="806589"/>
            <a:ext cx="1307308" cy="1176338"/>
          </a:xfrm>
          <a:prstGeom prst="rect">
            <a:avLst/>
          </a:prstGeom>
          <a:noFill/>
          <a:ln w="19050">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3319" name="Picture 8" descr="http://www.lifeinthetechlab.com/Lab_First/FirstLifeCycleOfFrogBooklet/images/Froglet.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78491" y="806590"/>
            <a:ext cx="1337073" cy="1176338"/>
          </a:xfrm>
          <a:prstGeom prst="rect">
            <a:avLst/>
          </a:prstGeom>
          <a:noFill/>
          <a:ln w="19050">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3320" name="Picture 10" descr="http://i.dailymail.co.uk/i/pix/2015/02/27/262471B300000578-0-image-a-12_1425060502480.jp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872" r="12303"/>
          <a:stretch>
            <a:fillRect/>
          </a:stretch>
        </p:blipFill>
        <p:spPr bwMode="auto">
          <a:xfrm>
            <a:off x="7545493" y="806589"/>
            <a:ext cx="1363450" cy="1176338"/>
          </a:xfrm>
          <a:prstGeom prst="rect">
            <a:avLst/>
          </a:prstGeom>
          <a:noFill/>
          <a:ln w="19050">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3321" name="Rectangle 8"/>
          <p:cNvSpPr>
            <a:spLocks noChangeArrowheads="1"/>
          </p:cNvSpPr>
          <p:nvPr/>
        </p:nvSpPr>
        <p:spPr bwMode="auto">
          <a:xfrm>
            <a:off x="-49530" y="4092377"/>
            <a:ext cx="1747837" cy="270073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r>
              <a:rPr lang="en-US" altLang="en-US" sz="1050" b="1" u="sng" dirty="0" smtClean="0">
                <a:solidFill>
                  <a:srgbClr val="000000"/>
                </a:solidFill>
              </a:rPr>
              <a:t>With a BLACK INK PEN</a:t>
            </a:r>
          </a:p>
          <a:p>
            <a:pPr algn="ctr">
              <a:spcBef>
                <a:spcPct val="0"/>
              </a:spcBef>
              <a:buClrTx/>
              <a:buSzTx/>
              <a:buFontTx/>
              <a:buNone/>
            </a:pPr>
            <a:r>
              <a:rPr lang="en-US" altLang="en-US" sz="1050" b="1" dirty="0">
                <a:solidFill>
                  <a:srgbClr val="000000"/>
                </a:solidFill>
              </a:rPr>
              <a:t>c</a:t>
            </a:r>
            <a:r>
              <a:rPr lang="en-US" altLang="en-US" sz="1050" b="1" dirty="0" smtClean="0">
                <a:solidFill>
                  <a:srgbClr val="000000"/>
                </a:solidFill>
              </a:rPr>
              <a:t>omplete the drawing  </a:t>
            </a:r>
            <a:endParaRPr lang="en-US" altLang="en-US" sz="1050" b="1" dirty="0">
              <a:solidFill>
                <a:srgbClr val="000000"/>
              </a:solidFill>
            </a:endParaRPr>
          </a:p>
          <a:p>
            <a:pPr>
              <a:spcBef>
                <a:spcPct val="0"/>
              </a:spcBef>
              <a:buClrTx/>
              <a:buSzTx/>
              <a:buFontTx/>
              <a:buNone/>
            </a:pPr>
            <a:endParaRPr lang="en-US" altLang="en-US" sz="1050" b="1" dirty="0" smtClean="0">
              <a:solidFill>
                <a:srgbClr val="000000"/>
              </a:solidFill>
            </a:endParaRPr>
          </a:p>
          <a:p>
            <a:pPr marL="228600" indent="-228600">
              <a:spcBef>
                <a:spcPct val="0"/>
              </a:spcBef>
              <a:buClrTx/>
              <a:buSzTx/>
              <a:buFont typeface="+mj-lt"/>
              <a:buAutoNum type="arabicPeriod"/>
            </a:pPr>
            <a:r>
              <a:rPr lang="en-US" altLang="en-US" sz="1050" b="1" dirty="0" smtClean="0">
                <a:solidFill>
                  <a:srgbClr val="000000"/>
                </a:solidFill>
              </a:rPr>
              <a:t>Add  10-15 more </a:t>
            </a:r>
            <a:r>
              <a:rPr lang="en-US" altLang="en-US" sz="1050" b="1" dirty="0">
                <a:solidFill>
                  <a:srgbClr val="000000"/>
                </a:solidFill>
              </a:rPr>
              <a:t>frog </a:t>
            </a:r>
            <a:r>
              <a:rPr lang="en-US" altLang="en-US" sz="1050" b="1" dirty="0" smtClean="0">
                <a:solidFill>
                  <a:srgbClr val="000000"/>
                </a:solidFill>
              </a:rPr>
              <a:t>eggs.  Draw  circles like the ones you see.</a:t>
            </a:r>
          </a:p>
          <a:p>
            <a:pPr marL="228600" indent="-228600">
              <a:spcBef>
                <a:spcPct val="0"/>
              </a:spcBef>
              <a:buClrTx/>
              <a:buSzTx/>
              <a:buFont typeface="+mj-lt"/>
              <a:buAutoNum type="arabicPeriod"/>
            </a:pPr>
            <a:endParaRPr lang="en-US" altLang="en-US" sz="1050" b="1" dirty="0">
              <a:solidFill>
                <a:srgbClr val="000000"/>
              </a:solidFill>
            </a:endParaRPr>
          </a:p>
          <a:p>
            <a:pPr marL="228600" indent="-228600">
              <a:spcBef>
                <a:spcPct val="0"/>
              </a:spcBef>
              <a:buClrTx/>
              <a:buSzTx/>
              <a:buFont typeface="+mj-lt"/>
              <a:buAutoNum type="arabicPeriod"/>
            </a:pPr>
            <a:r>
              <a:rPr lang="en-US" altLang="en-US" sz="1050" b="1" dirty="0" smtClean="0">
                <a:solidFill>
                  <a:srgbClr val="000000"/>
                </a:solidFill>
              </a:rPr>
              <a:t>Add one black dot to every egg you draw. </a:t>
            </a:r>
          </a:p>
          <a:p>
            <a:pPr marL="228600" indent="-228600">
              <a:spcBef>
                <a:spcPct val="0"/>
              </a:spcBef>
              <a:buClrTx/>
              <a:buSzTx/>
              <a:buFont typeface="+mj-lt"/>
              <a:buAutoNum type="arabicPeriod"/>
            </a:pPr>
            <a:endParaRPr lang="en-US" altLang="en-US" sz="1050" b="1" dirty="0">
              <a:solidFill>
                <a:srgbClr val="000000"/>
              </a:solidFill>
            </a:endParaRPr>
          </a:p>
          <a:p>
            <a:pPr marL="228600" indent="-228600">
              <a:spcBef>
                <a:spcPct val="0"/>
              </a:spcBef>
              <a:buClrTx/>
              <a:buSzTx/>
              <a:buFont typeface="+mj-lt"/>
              <a:buAutoNum type="arabicPeriod"/>
            </a:pPr>
            <a:r>
              <a:rPr lang="en-US" altLang="en-US" sz="1050" b="1" dirty="0" smtClean="0">
                <a:solidFill>
                  <a:srgbClr val="000000"/>
                </a:solidFill>
              </a:rPr>
              <a:t>Make sure every egg has a black dot.   </a:t>
            </a:r>
            <a:r>
              <a:rPr lang="en-US" altLang="en-US" sz="1050" b="1" dirty="0">
                <a:solidFill>
                  <a:srgbClr val="000000"/>
                </a:solidFill>
              </a:rPr>
              <a:t>This is where the baby frog grows from! </a:t>
            </a:r>
          </a:p>
        </p:txBody>
      </p:sp>
      <p:sp>
        <p:nvSpPr>
          <p:cNvPr id="13322" name="Rectangle 8"/>
          <p:cNvSpPr>
            <a:spLocks noChangeArrowheads="1"/>
          </p:cNvSpPr>
          <p:nvPr/>
        </p:nvSpPr>
        <p:spPr bwMode="auto">
          <a:xfrm>
            <a:off x="3711161" y="1975961"/>
            <a:ext cx="1362360" cy="73866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r>
              <a:rPr lang="en-US" altLang="en-US" sz="1400" b="1" u="sng" dirty="0" smtClean="0">
                <a:solidFill>
                  <a:srgbClr val="000000"/>
                </a:solidFill>
              </a:rPr>
              <a:t>Step #3:</a:t>
            </a:r>
          </a:p>
          <a:p>
            <a:pPr algn="ctr">
              <a:spcBef>
                <a:spcPct val="0"/>
              </a:spcBef>
              <a:buClrTx/>
              <a:buSzTx/>
              <a:buFontTx/>
              <a:buNone/>
            </a:pPr>
            <a:r>
              <a:rPr lang="en-US" altLang="en-US" sz="1400" b="1" dirty="0" smtClean="0">
                <a:solidFill>
                  <a:srgbClr val="000000"/>
                </a:solidFill>
              </a:rPr>
              <a:t>  </a:t>
            </a:r>
            <a:r>
              <a:rPr lang="en-US" altLang="en-US" sz="1400" b="1" dirty="0">
                <a:solidFill>
                  <a:srgbClr val="000000"/>
                </a:solidFill>
              </a:rPr>
              <a:t>Tadpole with</a:t>
            </a:r>
          </a:p>
          <a:p>
            <a:pPr algn="ctr">
              <a:spcBef>
                <a:spcPct val="0"/>
              </a:spcBef>
              <a:buClrTx/>
              <a:buSzTx/>
              <a:buFontTx/>
              <a:buNone/>
            </a:pPr>
            <a:r>
              <a:rPr lang="en-US" altLang="en-US" sz="1400" b="1" dirty="0">
                <a:solidFill>
                  <a:srgbClr val="000000"/>
                </a:solidFill>
              </a:rPr>
              <a:t>back legs</a:t>
            </a:r>
          </a:p>
        </p:txBody>
      </p:sp>
      <p:sp>
        <p:nvSpPr>
          <p:cNvPr id="13323" name="Rectangle 8"/>
          <p:cNvSpPr>
            <a:spLocks noChangeArrowheads="1"/>
          </p:cNvSpPr>
          <p:nvPr/>
        </p:nvSpPr>
        <p:spPr bwMode="auto">
          <a:xfrm>
            <a:off x="264955" y="2053759"/>
            <a:ext cx="1168910" cy="5232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r>
              <a:rPr lang="en-US" altLang="en-US" sz="1400" b="1" u="sng" dirty="0" smtClean="0">
                <a:solidFill>
                  <a:srgbClr val="000000"/>
                </a:solidFill>
              </a:rPr>
              <a:t>Step #1:</a:t>
            </a:r>
            <a:endParaRPr lang="en-US" altLang="en-US" sz="1400" b="1" u="sng" dirty="0">
              <a:solidFill>
                <a:srgbClr val="000000"/>
              </a:solidFill>
            </a:endParaRPr>
          </a:p>
          <a:p>
            <a:pPr algn="ctr">
              <a:spcBef>
                <a:spcPct val="0"/>
              </a:spcBef>
              <a:buClrTx/>
              <a:buSzTx/>
              <a:buFontTx/>
              <a:buNone/>
            </a:pPr>
            <a:r>
              <a:rPr lang="en-US" altLang="en-US" sz="1400" b="1" dirty="0" smtClean="0">
                <a:solidFill>
                  <a:srgbClr val="000000"/>
                </a:solidFill>
              </a:rPr>
              <a:t>  </a:t>
            </a:r>
            <a:r>
              <a:rPr lang="en-US" altLang="en-US" sz="1400" b="1" dirty="0">
                <a:solidFill>
                  <a:srgbClr val="000000"/>
                </a:solidFill>
              </a:rPr>
              <a:t>Frog Eggs</a:t>
            </a:r>
          </a:p>
        </p:txBody>
      </p:sp>
      <p:sp>
        <p:nvSpPr>
          <p:cNvPr id="13324" name="Rectangle 8"/>
          <p:cNvSpPr>
            <a:spLocks noChangeArrowheads="1"/>
          </p:cNvSpPr>
          <p:nvPr/>
        </p:nvSpPr>
        <p:spPr bwMode="auto">
          <a:xfrm>
            <a:off x="2130975" y="2031245"/>
            <a:ext cx="1054583" cy="5232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r>
              <a:rPr lang="en-US" altLang="en-US" sz="1400" b="1" u="sng" dirty="0" smtClean="0">
                <a:solidFill>
                  <a:srgbClr val="000000"/>
                </a:solidFill>
              </a:rPr>
              <a:t>Step #2:</a:t>
            </a:r>
          </a:p>
          <a:p>
            <a:pPr algn="ctr">
              <a:spcBef>
                <a:spcPct val="0"/>
              </a:spcBef>
              <a:buClrTx/>
              <a:buSzTx/>
              <a:buFontTx/>
              <a:buNone/>
            </a:pPr>
            <a:r>
              <a:rPr lang="en-US" altLang="en-US" sz="1400" b="1" dirty="0" smtClean="0">
                <a:solidFill>
                  <a:srgbClr val="000000"/>
                </a:solidFill>
              </a:rPr>
              <a:t>  </a:t>
            </a:r>
            <a:r>
              <a:rPr lang="en-US" altLang="en-US" sz="1400" b="1" dirty="0">
                <a:solidFill>
                  <a:srgbClr val="000000"/>
                </a:solidFill>
              </a:rPr>
              <a:t>Tadpoles</a:t>
            </a:r>
          </a:p>
        </p:txBody>
      </p:sp>
      <p:sp>
        <p:nvSpPr>
          <p:cNvPr id="18" name="Rectangle 8"/>
          <p:cNvSpPr>
            <a:spLocks noChangeArrowheads="1"/>
          </p:cNvSpPr>
          <p:nvPr/>
        </p:nvSpPr>
        <p:spPr bwMode="auto">
          <a:xfrm>
            <a:off x="5574936" y="1967746"/>
            <a:ext cx="1236236" cy="73866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None/>
              <a:defRPr/>
            </a:pPr>
            <a:r>
              <a:rPr lang="en-US" altLang="en-US" sz="1400" b="1" u="sng" dirty="0" smtClean="0">
                <a:solidFill>
                  <a:srgbClr val="000000"/>
                </a:solidFill>
              </a:rPr>
              <a:t>Step #4:</a:t>
            </a:r>
          </a:p>
          <a:p>
            <a:pPr algn="ctr">
              <a:spcBef>
                <a:spcPct val="0"/>
              </a:spcBef>
              <a:buClrTx/>
              <a:buSzTx/>
              <a:buNone/>
              <a:defRPr/>
            </a:pPr>
            <a:r>
              <a:rPr lang="en-US" altLang="en-US" sz="1400" b="1" dirty="0" smtClean="0">
                <a:solidFill>
                  <a:srgbClr val="000000"/>
                </a:solidFill>
              </a:rPr>
              <a:t> Froglet</a:t>
            </a:r>
            <a:endParaRPr lang="en-US" altLang="en-US" sz="1400" b="1" dirty="0">
              <a:solidFill>
                <a:srgbClr val="000000"/>
              </a:solidFill>
            </a:endParaRPr>
          </a:p>
          <a:p>
            <a:pPr algn="ctr">
              <a:spcBef>
                <a:spcPct val="0"/>
              </a:spcBef>
              <a:buClrTx/>
              <a:buSzTx/>
              <a:buFont typeface="Wingdings" panose="05000000000000000000" pitchFamily="2" charset="2"/>
              <a:buNone/>
              <a:defRPr/>
            </a:pPr>
            <a:r>
              <a:rPr lang="en-US" altLang="en-US" sz="1400" b="1" dirty="0">
                <a:solidFill>
                  <a:srgbClr val="000000"/>
                </a:solidFill>
              </a:rPr>
              <a:t>(young frog)</a:t>
            </a:r>
          </a:p>
        </p:txBody>
      </p:sp>
      <p:sp>
        <p:nvSpPr>
          <p:cNvPr id="13326" name="Rectangle 8"/>
          <p:cNvSpPr>
            <a:spLocks noChangeArrowheads="1"/>
          </p:cNvSpPr>
          <p:nvPr/>
        </p:nvSpPr>
        <p:spPr bwMode="auto">
          <a:xfrm>
            <a:off x="7719758" y="1964711"/>
            <a:ext cx="1131784" cy="73866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None/>
            </a:pPr>
            <a:r>
              <a:rPr lang="en-US" altLang="en-US" sz="1400" b="1" u="sng" dirty="0" smtClean="0">
                <a:solidFill>
                  <a:srgbClr val="000000"/>
                </a:solidFill>
              </a:rPr>
              <a:t>Step #5:</a:t>
            </a:r>
          </a:p>
          <a:p>
            <a:pPr algn="ctr">
              <a:spcBef>
                <a:spcPct val="0"/>
              </a:spcBef>
              <a:buClrTx/>
              <a:buSzTx/>
              <a:buNone/>
            </a:pPr>
            <a:r>
              <a:rPr lang="en-US" altLang="en-US" sz="1400" b="1" dirty="0" smtClean="0">
                <a:solidFill>
                  <a:srgbClr val="000000"/>
                </a:solidFill>
              </a:rPr>
              <a:t> Adult Frog</a:t>
            </a:r>
            <a:endParaRPr lang="en-US" altLang="en-US" sz="1400" b="1" dirty="0">
              <a:solidFill>
                <a:srgbClr val="000000"/>
              </a:solidFill>
            </a:endParaRPr>
          </a:p>
          <a:p>
            <a:pPr algn="ctr">
              <a:spcBef>
                <a:spcPct val="0"/>
              </a:spcBef>
              <a:buClrTx/>
              <a:buSzTx/>
              <a:buNone/>
            </a:pPr>
            <a:r>
              <a:rPr lang="en-US" altLang="en-US" sz="1400" b="1" dirty="0">
                <a:solidFill>
                  <a:srgbClr val="000000"/>
                </a:solidFill>
              </a:rPr>
              <a:t>(hungry)</a:t>
            </a:r>
          </a:p>
        </p:txBody>
      </p:sp>
      <p:sp>
        <p:nvSpPr>
          <p:cNvPr id="21" name="Rectangle 8"/>
          <p:cNvSpPr>
            <a:spLocks noChangeArrowheads="1"/>
          </p:cNvSpPr>
          <p:nvPr/>
        </p:nvSpPr>
        <p:spPr bwMode="auto">
          <a:xfrm>
            <a:off x="5759450" y="5019675"/>
            <a:ext cx="1225550" cy="5064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marL="342900" indent="-342900">
              <a:spcBef>
                <a:spcPct val="0"/>
              </a:spcBef>
              <a:buClrTx/>
              <a:buSzTx/>
              <a:buFontTx/>
              <a:buAutoNum type="arabicParenR" startAt="4"/>
              <a:defRPr/>
            </a:pPr>
            <a:endParaRPr lang="en-US" altLang="en-US" sz="1200" b="1" dirty="0">
              <a:solidFill>
                <a:srgbClr val="000000"/>
              </a:solidFill>
            </a:endParaRPr>
          </a:p>
        </p:txBody>
      </p:sp>
      <p:sp>
        <p:nvSpPr>
          <p:cNvPr id="13328" name="Rectangle 8"/>
          <p:cNvSpPr>
            <a:spLocks noChangeArrowheads="1"/>
          </p:cNvSpPr>
          <p:nvPr/>
        </p:nvSpPr>
        <p:spPr bwMode="auto">
          <a:xfrm>
            <a:off x="7353893" y="4067237"/>
            <a:ext cx="1701404" cy="267765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r>
              <a:rPr lang="en-US" altLang="en-US" sz="1050" b="1" u="sng" dirty="0" smtClean="0">
                <a:solidFill>
                  <a:srgbClr val="000000"/>
                </a:solidFill>
              </a:rPr>
              <a:t>With </a:t>
            </a:r>
            <a:r>
              <a:rPr lang="en-US" altLang="en-US" sz="1050" b="1" u="sng" dirty="0">
                <a:solidFill>
                  <a:srgbClr val="000000"/>
                </a:solidFill>
              </a:rPr>
              <a:t>a BLACK INK </a:t>
            </a:r>
            <a:r>
              <a:rPr lang="en-US" altLang="en-US" sz="1050" b="1" u="sng" dirty="0" smtClean="0">
                <a:solidFill>
                  <a:srgbClr val="000000"/>
                </a:solidFill>
              </a:rPr>
              <a:t>PEN</a:t>
            </a:r>
            <a:endParaRPr lang="en-US" altLang="en-US" sz="1050" b="1" u="sng" dirty="0">
              <a:solidFill>
                <a:srgbClr val="000000"/>
              </a:solidFill>
            </a:endParaRPr>
          </a:p>
          <a:p>
            <a:pPr algn="ctr">
              <a:spcBef>
                <a:spcPct val="0"/>
              </a:spcBef>
              <a:buClrTx/>
              <a:buSzTx/>
              <a:buFontTx/>
              <a:buNone/>
            </a:pPr>
            <a:r>
              <a:rPr lang="en-US" altLang="en-US" sz="1050" b="1" dirty="0">
                <a:solidFill>
                  <a:srgbClr val="000000"/>
                </a:solidFill>
              </a:rPr>
              <a:t>c</a:t>
            </a:r>
            <a:r>
              <a:rPr lang="en-US" altLang="en-US" sz="1050" b="1" dirty="0" smtClean="0">
                <a:solidFill>
                  <a:srgbClr val="000000"/>
                </a:solidFill>
              </a:rPr>
              <a:t>omplete the drawing</a:t>
            </a:r>
            <a:endParaRPr lang="en-US" altLang="en-US" sz="1050" b="1" dirty="0">
              <a:solidFill>
                <a:srgbClr val="000000"/>
              </a:solidFill>
            </a:endParaRPr>
          </a:p>
          <a:p>
            <a:pPr>
              <a:spcBef>
                <a:spcPct val="0"/>
              </a:spcBef>
              <a:buClrTx/>
              <a:buSzTx/>
              <a:buFontTx/>
              <a:buNone/>
            </a:pPr>
            <a:endParaRPr lang="en-US" altLang="en-US" sz="1050" b="1" u="sng" dirty="0">
              <a:solidFill>
                <a:srgbClr val="000000"/>
              </a:solidFill>
            </a:endParaRPr>
          </a:p>
          <a:p>
            <a:pPr marL="228600" indent="-228600">
              <a:spcBef>
                <a:spcPct val="0"/>
              </a:spcBef>
              <a:buClrTx/>
              <a:buSzTx/>
              <a:buFont typeface="+mj-lt"/>
              <a:buAutoNum type="arabicPeriod"/>
            </a:pPr>
            <a:r>
              <a:rPr lang="en-US" altLang="en-US" sz="1050" b="1" dirty="0" smtClean="0">
                <a:solidFill>
                  <a:srgbClr val="000000"/>
                </a:solidFill>
              </a:rPr>
              <a:t>Draw something good for your Frog to eat!</a:t>
            </a:r>
          </a:p>
          <a:p>
            <a:pPr marL="228600" indent="-228600">
              <a:spcBef>
                <a:spcPct val="0"/>
              </a:spcBef>
              <a:buClrTx/>
              <a:buSzTx/>
              <a:buFont typeface="+mj-lt"/>
              <a:buAutoNum type="arabicPeriod"/>
            </a:pPr>
            <a:endParaRPr lang="en-US" altLang="en-US" sz="1050" b="1" dirty="0">
              <a:solidFill>
                <a:srgbClr val="000000"/>
              </a:solidFill>
            </a:endParaRPr>
          </a:p>
          <a:p>
            <a:pPr marL="228600" indent="-228600">
              <a:spcBef>
                <a:spcPct val="0"/>
              </a:spcBef>
              <a:buClrTx/>
              <a:buSzTx/>
              <a:buFont typeface="+mj-lt"/>
              <a:buAutoNum type="arabicPeriod"/>
            </a:pPr>
            <a:r>
              <a:rPr lang="en-US" altLang="en-US" sz="1050" b="1" dirty="0" smtClean="0">
                <a:solidFill>
                  <a:srgbClr val="000000"/>
                </a:solidFill>
              </a:rPr>
              <a:t>Maybe draw  a fly, a dragonfly, or something yummy.</a:t>
            </a:r>
          </a:p>
          <a:p>
            <a:pPr marL="228600" indent="-228600">
              <a:spcBef>
                <a:spcPct val="0"/>
              </a:spcBef>
              <a:buClrTx/>
              <a:buSzTx/>
              <a:buFont typeface="+mj-lt"/>
              <a:buAutoNum type="arabicPeriod"/>
            </a:pPr>
            <a:endParaRPr lang="en-US" altLang="en-US" sz="1050" b="1" dirty="0">
              <a:solidFill>
                <a:srgbClr val="000000"/>
              </a:solidFill>
            </a:endParaRPr>
          </a:p>
          <a:p>
            <a:pPr marL="228600" indent="-228600">
              <a:spcBef>
                <a:spcPct val="0"/>
              </a:spcBef>
              <a:buClrTx/>
              <a:buSzTx/>
              <a:buFont typeface="+mj-lt"/>
              <a:buAutoNum type="arabicPeriod"/>
            </a:pPr>
            <a:r>
              <a:rPr lang="en-US" altLang="en-US" sz="1050" b="1" dirty="0" smtClean="0">
                <a:solidFill>
                  <a:srgbClr val="000000"/>
                </a:solidFill>
              </a:rPr>
              <a:t>Draw an eye.</a:t>
            </a:r>
          </a:p>
          <a:p>
            <a:pPr marL="228600" indent="-228600">
              <a:spcBef>
                <a:spcPct val="0"/>
              </a:spcBef>
              <a:buClrTx/>
              <a:buSzTx/>
              <a:buFont typeface="+mj-lt"/>
              <a:buAutoNum type="arabicPeriod"/>
            </a:pPr>
            <a:endParaRPr lang="en-US" altLang="en-US" sz="1050" b="1" dirty="0">
              <a:solidFill>
                <a:srgbClr val="000000"/>
              </a:solidFill>
            </a:endParaRPr>
          </a:p>
          <a:p>
            <a:pPr marL="228600" indent="-228600">
              <a:spcBef>
                <a:spcPct val="0"/>
              </a:spcBef>
              <a:buClrTx/>
              <a:buSzTx/>
              <a:buFont typeface="+mj-lt"/>
              <a:buAutoNum type="arabicPeriod"/>
            </a:pPr>
            <a:r>
              <a:rPr lang="en-US" altLang="en-US" sz="1050" b="1" dirty="0">
                <a:solidFill>
                  <a:srgbClr val="000000"/>
                </a:solidFill>
              </a:rPr>
              <a:t>A</a:t>
            </a:r>
            <a:r>
              <a:rPr lang="en-US" altLang="en-US" sz="1050" b="1" dirty="0" smtClean="0">
                <a:solidFill>
                  <a:srgbClr val="000000"/>
                </a:solidFill>
              </a:rPr>
              <a:t>dd some warts, dots, and some bumps!</a:t>
            </a:r>
            <a:endParaRPr lang="en-US" altLang="en-US" sz="1050" b="1" dirty="0">
              <a:solidFill>
                <a:srgbClr val="000000"/>
              </a:solidFill>
            </a:endParaRPr>
          </a:p>
        </p:txBody>
      </p:sp>
      <p:sp>
        <p:nvSpPr>
          <p:cNvPr id="13329" name="Rectangle 8"/>
          <p:cNvSpPr>
            <a:spLocks noChangeArrowheads="1"/>
          </p:cNvSpPr>
          <p:nvPr/>
        </p:nvSpPr>
        <p:spPr bwMode="auto">
          <a:xfrm>
            <a:off x="1707712" y="4092377"/>
            <a:ext cx="1718453" cy="186974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r>
              <a:rPr lang="en-US" altLang="en-US" sz="1050" b="1" u="sng" dirty="0">
                <a:solidFill>
                  <a:srgbClr val="000000"/>
                </a:solidFill>
              </a:rPr>
              <a:t>With a BLACK INK </a:t>
            </a:r>
            <a:r>
              <a:rPr lang="en-US" altLang="en-US" sz="1050" b="1" u="sng" dirty="0" smtClean="0">
                <a:solidFill>
                  <a:srgbClr val="000000"/>
                </a:solidFill>
              </a:rPr>
              <a:t>PEN</a:t>
            </a:r>
            <a:endParaRPr lang="en-US" altLang="en-US" sz="1050" b="1" u="sng" dirty="0">
              <a:solidFill>
                <a:srgbClr val="000000"/>
              </a:solidFill>
            </a:endParaRPr>
          </a:p>
          <a:p>
            <a:pPr algn="ctr">
              <a:spcBef>
                <a:spcPct val="0"/>
              </a:spcBef>
              <a:buClrTx/>
              <a:buSzTx/>
              <a:buFontTx/>
              <a:buNone/>
            </a:pPr>
            <a:r>
              <a:rPr lang="en-US" altLang="en-US" sz="1050" b="1" dirty="0" smtClean="0">
                <a:solidFill>
                  <a:srgbClr val="000000"/>
                </a:solidFill>
              </a:rPr>
              <a:t>complete the drawing </a:t>
            </a:r>
            <a:endParaRPr lang="en-US" altLang="en-US" sz="1050" b="1" dirty="0">
              <a:solidFill>
                <a:srgbClr val="000000"/>
              </a:solidFill>
            </a:endParaRPr>
          </a:p>
          <a:p>
            <a:pPr>
              <a:spcBef>
                <a:spcPct val="0"/>
              </a:spcBef>
              <a:buClrTx/>
              <a:buSzTx/>
              <a:buFontTx/>
              <a:buNone/>
            </a:pPr>
            <a:endParaRPr lang="en-US" altLang="en-US" sz="1050" b="1" dirty="0" smtClean="0">
              <a:solidFill>
                <a:srgbClr val="000000"/>
              </a:solidFill>
            </a:endParaRPr>
          </a:p>
          <a:p>
            <a:pPr marL="228600" indent="-228600">
              <a:spcBef>
                <a:spcPct val="0"/>
              </a:spcBef>
              <a:buClrTx/>
              <a:buSzTx/>
              <a:buFont typeface="+mj-lt"/>
              <a:buAutoNum type="arabicPeriod"/>
            </a:pPr>
            <a:r>
              <a:rPr lang="en-US" altLang="en-US" sz="1050" b="1" dirty="0" smtClean="0">
                <a:solidFill>
                  <a:srgbClr val="000000"/>
                </a:solidFill>
              </a:rPr>
              <a:t>Add 10-15 more tadpoles.   They look like an oval with a squiggly tail.</a:t>
            </a:r>
            <a:endParaRPr lang="en-US" altLang="en-US" sz="1050" b="1" dirty="0">
              <a:solidFill>
                <a:srgbClr val="000000"/>
              </a:solidFill>
            </a:endParaRPr>
          </a:p>
          <a:p>
            <a:pPr marL="228600" indent="-228600">
              <a:spcBef>
                <a:spcPct val="0"/>
              </a:spcBef>
              <a:buClrTx/>
              <a:buSzTx/>
              <a:buFont typeface="+mj-lt"/>
              <a:buAutoNum type="arabicPeriod"/>
            </a:pPr>
            <a:endParaRPr lang="en-US" altLang="en-US" sz="1050" b="1" dirty="0">
              <a:solidFill>
                <a:srgbClr val="000000"/>
              </a:solidFill>
            </a:endParaRPr>
          </a:p>
          <a:p>
            <a:pPr marL="228600" indent="-228600">
              <a:spcBef>
                <a:spcPct val="0"/>
              </a:spcBef>
              <a:buClrTx/>
              <a:buSzTx/>
              <a:buFont typeface="+mj-lt"/>
              <a:buAutoNum type="arabicPeriod"/>
            </a:pPr>
            <a:r>
              <a:rPr lang="en-US" altLang="en-US" sz="1050" b="1" dirty="0" smtClean="0">
                <a:solidFill>
                  <a:srgbClr val="000000"/>
                </a:solidFill>
              </a:rPr>
              <a:t>Feel free to draw as many Tadpoles as you’d like.</a:t>
            </a:r>
            <a:endParaRPr lang="en-US" altLang="en-US" sz="1050" b="1" dirty="0">
              <a:solidFill>
                <a:srgbClr val="000000"/>
              </a:solidFill>
            </a:endParaRPr>
          </a:p>
        </p:txBody>
      </p:sp>
      <p:sp>
        <p:nvSpPr>
          <p:cNvPr id="13330" name="Rectangle 8"/>
          <p:cNvSpPr>
            <a:spLocks noChangeArrowheads="1"/>
          </p:cNvSpPr>
          <p:nvPr/>
        </p:nvSpPr>
        <p:spPr bwMode="auto">
          <a:xfrm>
            <a:off x="3602275" y="4145613"/>
            <a:ext cx="1704341" cy="19917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0" tIns="0" rIns="0" bIns="0"/>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r>
              <a:rPr lang="en-US" altLang="en-US" sz="1050" b="1" u="sng" dirty="0" smtClean="0">
                <a:solidFill>
                  <a:srgbClr val="000000"/>
                </a:solidFill>
              </a:rPr>
              <a:t>With </a:t>
            </a:r>
            <a:r>
              <a:rPr lang="en-US" altLang="en-US" sz="1050" b="1" u="sng" dirty="0">
                <a:solidFill>
                  <a:srgbClr val="000000"/>
                </a:solidFill>
              </a:rPr>
              <a:t>a BLACK INK </a:t>
            </a:r>
            <a:r>
              <a:rPr lang="en-US" altLang="en-US" sz="1050" b="1" u="sng" dirty="0" smtClean="0">
                <a:solidFill>
                  <a:srgbClr val="000000"/>
                </a:solidFill>
              </a:rPr>
              <a:t>PEN</a:t>
            </a:r>
            <a:endParaRPr lang="en-US" altLang="en-US" sz="1050" b="1" u="sng" dirty="0">
              <a:solidFill>
                <a:srgbClr val="000000"/>
              </a:solidFill>
            </a:endParaRPr>
          </a:p>
          <a:p>
            <a:pPr algn="ctr">
              <a:spcBef>
                <a:spcPct val="0"/>
              </a:spcBef>
              <a:buClrTx/>
              <a:buSzTx/>
              <a:buNone/>
            </a:pPr>
            <a:r>
              <a:rPr lang="en-US" altLang="en-US" sz="1050" b="1" dirty="0" smtClean="0">
                <a:solidFill>
                  <a:srgbClr val="000000"/>
                </a:solidFill>
              </a:rPr>
              <a:t>complete the drawing </a:t>
            </a:r>
          </a:p>
          <a:p>
            <a:pPr algn="ctr">
              <a:spcBef>
                <a:spcPct val="0"/>
              </a:spcBef>
              <a:buClrTx/>
              <a:buSzTx/>
              <a:buNone/>
            </a:pPr>
            <a:endParaRPr lang="en-US" altLang="en-US" sz="1050" b="1" dirty="0">
              <a:solidFill>
                <a:srgbClr val="000000"/>
              </a:solidFill>
            </a:endParaRPr>
          </a:p>
          <a:p>
            <a:pPr marL="228600" indent="-228600">
              <a:spcBef>
                <a:spcPct val="0"/>
              </a:spcBef>
              <a:buClrTx/>
              <a:buSzTx/>
              <a:buFont typeface="+mj-lt"/>
              <a:buAutoNum type="arabicPeriod"/>
            </a:pPr>
            <a:r>
              <a:rPr lang="en-US" altLang="en-US" sz="1050" b="1" dirty="0" smtClean="0">
                <a:solidFill>
                  <a:srgbClr val="000000"/>
                </a:solidFill>
              </a:rPr>
              <a:t>Add a </a:t>
            </a:r>
            <a:r>
              <a:rPr lang="en-US" altLang="en-US" sz="1050" b="1" u="sng" dirty="0" smtClean="0">
                <a:solidFill>
                  <a:srgbClr val="000000"/>
                </a:solidFill>
              </a:rPr>
              <a:t>BIG</a:t>
            </a:r>
            <a:r>
              <a:rPr lang="en-US" altLang="en-US" sz="1050" b="1" dirty="0" smtClean="0">
                <a:solidFill>
                  <a:srgbClr val="000000"/>
                </a:solidFill>
              </a:rPr>
              <a:t> tail to the tadpole.</a:t>
            </a:r>
          </a:p>
          <a:p>
            <a:pPr marL="228600" indent="-228600">
              <a:spcBef>
                <a:spcPct val="0"/>
              </a:spcBef>
              <a:buClrTx/>
              <a:buSzTx/>
              <a:buFont typeface="+mj-lt"/>
              <a:buAutoNum type="arabicPeriod"/>
            </a:pPr>
            <a:endParaRPr lang="en-US" altLang="en-US" sz="1050" b="1" dirty="0">
              <a:solidFill>
                <a:srgbClr val="000000"/>
              </a:solidFill>
            </a:endParaRPr>
          </a:p>
          <a:p>
            <a:pPr marL="228600" indent="-228600">
              <a:spcBef>
                <a:spcPct val="0"/>
              </a:spcBef>
              <a:buClrTx/>
              <a:buSzTx/>
              <a:buFont typeface="+mj-lt"/>
              <a:buAutoNum type="arabicPeriod"/>
            </a:pPr>
            <a:r>
              <a:rPr lang="en-US" altLang="en-US" sz="1050" b="1" dirty="0" smtClean="0">
                <a:solidFill>
                  <a:srgbClr val="000000"/>
                </a:solidFill>
              </a:rPr>
              <a:t>Add some bumps and dots to his tail.</a:t>
            </a:r>
          </a:p>
          <a:p>
            <a:pPr marL="228600" indent="-228600">
              <a:spcBef>
                <a:spcPct val="0"/>
              </a:spcBef>
              <a:buClrTx/>
              <a:buSzTx/>
              <a:buFont typeface="+mj-lt"/>
              <a:buAutoNum type="arabicPeriod"/>
            </a:pPr>
            <a:endParaRPr lang="en-US" altLang="en-US" sz="1050" b="1" dirty="0">
              <a:solidFill>
                <a:srgbClr val="000000"/>
              </a:solidFill>
            </a:endParaRPr>
          </a:p>
          <a:p>
            <a:pPr marL="228600" indent="-228600">
              <a:spcBef>
                <a:spcPct val="0"/>
              </a:spcBef>
              <a:buClrTx/>
              <a:buSzTx/>
              <a:buFont typeface="+mj-lt"/>
              <a:buAutoNum type="arabicPeriod"/>
            </a:pPr>
            <a:r>
              <a:rPr lang="en-US" altLang="en-US" sz="1050" b="1" dirty="0" smtClean="0">
                <a:solidFill>
                  <a:srgbClr val="000000"/>
                </a:solidFill>
              </a:rPr>
              <a:t>Maybe draw an eye.</a:t>
            </a:r>
          </a:p>
          <a:p>
            <a:pPr marL="228600" indent="-228600">
              <a:spcBef>
                <a:spcPct val="0"/>
              </a:spcBef>
              <a:buClrTx/>
              <a:buSzTx/>
              <a:buFont typeface="+mj-lt"/>
              <a:buAutoNum type="arabicPeriod"/>
            </a:pPr>
            <a:endParaRPr lang="en-US" altLang="en-US" sz="1050" b="1" dirty="0">
              <a:solidFill>
                <a:srgbClr val="000000"/>
              </a:solidFill>
            </a:endParaRPr>
          </a:p>
          <a:p>
            <a:pPr marL="228600" indent="-228600">
              <a:spcBef>
                <a:spcPct val="0"/>
              </a:spcBef>
              <a:buClrTx/>
              <a:buSzTx/>
              <a:buFont typeface="+mj-lt"/>
              <a:buAutoNum type="arabicPeriod"/>
            </a:pPr>
            <a:r>
              <a:rPr lang="en-US" altLang="en-US" sz="1050" b="1" dirty="0" smtClean="0">
                <a:solidFill>
                  <a:srgbClr val="000000"/>
                </a:solidFill>
              </a:rPr>
              <a:t>Add a smile!</a:t>
            </a:r>
            <a:endParaRPr lang="en-US" altLang="en-US" sz="1050" b="1" dirty="0">
              <a:solidFill>
                <a:srgbClr val="000000"/>
              </a:solidFill>
            </a:endParaRPr>
          </a:p>
        </p:txBody>
      </p:sp>
      <p:pic>
        <p:nvPicPr>
          <p:cNvPr id="13331" name="Picture 12" descr="http://ed101.bu.edu/StudentDoc/Archives/ED101sp08/lizzy24/tadpoles1197.jp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327" t="4518" r="10271" b="14552"/>
          <a:stretch>
            <a:fillRect/>
          </a:stretch>
        </p:blipFill>
        <p:spPr bwMode="auto">
          <a:xfrm>
            <a:off x="3727636" y="806590"/>
            <a:ext cx="1324944" cy="1176338"/>
          </a:xfrm>
          <a:prstGeom prst="rect">
            <a:avLst/>
          </a:prstGeom>
          <a:noFill/>
          <a:ln w="19050">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3332" name="Picture 14" descr="http://ed101.bu.edu/StudentDoc/Archives/ED101sp07/pinatrip/frog_eggs.jpg"/>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5421" t="4474" r="3499" b="7661"/>
          <a:stretch>
            <a:fillRect/>
          </a:stretch>
        </p:blipFill>
        <p:spPr bwMode="auto">
          <a:xfrm>
            <a:off x="210737" y="806589"/>
            <a:ext cx="1337073" cy="1176338"/>
          </a:xfrm>
          <a:prstGeom prst="rect">
            <a:avLst/>
          </a:prstGeom>
          <a:noFill/>
          <a:ln w="19050">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545493" y="2722562"/>
            <a:ext cx="1377949" cy="1220787"/>
          </a:xfrm>
          <a:prstGeom prst="rect">
            <a:avLst/>
          </a:prstGeom>
          <a:ln>
            <a:solidFill>
              <a:srgbClr val="000000"/>
            </a:solidFill>
          </a:ln>
        </p:spPr>
      </p:pic>
      <p:pic>
        <p:nvPicPr>
          <p:cNvPr id="3" name="Picture 2"/>
          <p:cNvPicPr>
            <a:picLocks noChangeAspect="1"/>
          </p:cNvPicPr>
          <p:nvPr/>
        </p:nvPicPr>
        <p:blipFill>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558054" y="2717799"/>
            <a:ext cx="1377949" cy="1220787"/>
          </a:xfrm>
          <a:prstGeom prst="rect">
            <a:avLst/>
          </a:prstGeom>
          <a:ln>
            <a:solidFill>
              <a:srgbClr val="000000"/>
            </a:solidFill>
          </a:ln>
        </p:spPr>
      </p:pic>
      <p:pic>
        <p:nvPicPr>
          <p:cNvPr id="4" name="Picture 3"/>
          <p:cNvPicPr>
            <a:picLocks noChangeAspect="1"/>
          </p:cNvPicPr>
          <p:nvPr/>
        </p:nvPicPr>
        <p:blipFill>
          <a:blip r:embed="rId9"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732857" y="2722562"/>
            <a:ext cx="1377949" cy="1220787"/>
          </a:xfrm>
          <a:prstGeom prst="rect">
            <a:avLst/>
          </a:prstGeom>
          <a:ln>
            <a:solidFill>
              <a:srgbClr val="000000"/>
            </a:solidFill>
          </a:ln>
        </p:spPr>
      </p:pic>
      <p:pic>
        <p:nvPicPr>
          <p:cNvPr id="6" name="Picture 5"/>
          <p:cNvPicPr>
            <a:picLocks noChangeAspect="1"/>
          </p:cNvPicPr>
          <p:nvPr/>
        </p:nvPicPr>
        <p:blipFill>
          <a:blip r:embed="rId10"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969293" y="2714624"/>
            <a:ext cx="1377949" cy="1196975"/>
          </a:xfrm>
          <a:prstGeom prst="rect">
            <a:avLst/>
          </a:prstGeom>
          <a:ln>
            <a:solidFill>
              <a:srgbClr val="000000"/>
            </a:solidFill>
          </a:ln>
        </p:spPr>
      </p:pic>
      <p:pic>
        <p:nvPicPr>
          <p:cNvPr id="8" name="Picture 7"/>
          <p:cNvPicPr>
            <a:picLocks noChangeAspect="1"/>
          </p:cNvPicPr>
          <p:nvPr/>
        </p:nvPicPr>
        <p:blipFill>
          <a:blip r:embed="rId11"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2637" y="2714625"/>
            <a:ext cx="1377949" cy="1196975"/>
          </a:xfrm>
          <a:prstGeom prst="rect">
            <a:avLst/>
          </a:prstGeom>
          <a:ln>
            <a:solidFill>
              <a:srgbClr val="000000"/>
            </a:solidFill>
          </a:ln>
        </p:spPr>
      </p:pic>
      <p:sp>
        <p:nvSpPr>
          <p:cNvPr id="7" name="Rectangle 6"/>
          <p:cNvSpPr/>
          <p:nvPr/>
        </p:nvSpPr>
        <p:spPr>
          <a:xfrm>
            <a:off x="5370001" y="4089322"/>
            <a:ext cx="1792799" cy="2477553"/>
          </a:xfrm>
          <a:prstGeom prst="rect">
            <a:avLst/>
          </a:prstGeom>
        </p:spPr>
        <p:txBody>
          <a:bodyPr wrap="square">
            <a:noAutofit/>
          </a:bodyPr>
          <a:lstStyle/>
          <a:p>
            <a:pPr algn="ctr"/>
            <a:r>
              <a:rPr lang="en-US" altLang="en-US" sz="1050" b="1" u="sng" dirty="0">
                <a:solidFill>
                  <a:srgbClr val="000000"/>
                </a:solidFill>
              </a:rPr>
              <a:t>With a BLACK INK </a:t>
            </a:r>
            <a:r>
              <a:rPr lang="en-US" altLang="en-US" sz="1050" b="1" u="sng" dirty="0" smtClean="0">
                <a:solidFill>
                  <a:srgbClr val="000000"/>
                </a:solidFill>
              </a:rPr>
              <a:t>PEN</a:t>
            </a:r>
            <a:endParaRPr lang="en-US" altLang="en-US" sz="1050" b="1" u="sng" dirty="0">
              <a:solidFill>
                <a:srgbClr val="000000"/>
              </a:solidFill>
            </a:endParaRPr>
          </a:p>
          <a:p>
            <a:pPr algn="ctr"/>
            <a:r>
              <a:rPr lang="en-US" altLang="en-US" sz="1050" b="1" dirty="0" smtClean="0">
                <a:solidFill>
                  <a:srgbClr val="000000"/>
                </a:solidFill>
              </a:rPr>
              <a:t>complete the drawing</a:t>
            </a:r>
          </a:p>
          <a:p>
            <a:endParaRPr lang="en-US" altLang="en-US" sz="1050" b="1" dirty="0">
              <a:solidFill>
                <a:srgbClr val="000000"/>
              </a:solidFill>
            </a:endParaRPr>
          </a:p>
          <a:p>
            <a:pPr marL="228600" indent="-228600">
              <a:buFont typeface="+mj-lt"/>
              <a:buAutoNum type="arabicPeriod"/>
            </a:pPr>
            <a:r>
              <a:rPr lang="en-US" altLang="en-US" sz="1050" b="1" dirty="0" smtClean="0">
                <a:solidFill>
                  <a:srgbClr val="000000"/>
                </a:solidFill>
              </a:rPr>
              <a:t>Your froglet  is getting  bigger every day. They can now leave the water and soon their tail will disappear!  So, draw a </a:t>
            </a:r>
            <a:r>
              <a:rPr lang="en-US" altLang="en-US" sz="1050" b="1" u="sng" dirty="0" smtClean="0">
                <a:solidFill>
                  <a:srgbClr val="000000"/>
                </a:solidFill>
              </a:rPr>
              <a:t>SMALLER</a:t>
            </a:r>
            <a:r>
              <a:rPr lang="en-US" altLang="en-US" sz="1050" b="1" dirty="0" smtClean="0">
                <a:solidFill>
                  <a:srgbClr val="000000"/>
                </a:solidFill>
              </a:rPr>
              <a:t> tail on  your froglet. </a:t>
            </a:r>
          </a:p>
          <a:p>
            <a:pPr marL="228600" indent="-228600">
              <a:buFont typeface="+mj-lt"/>
              <a:buAutoNum type="arabicPeriod"/>
            </a:pPr>
            <a:endParaRPr lang="en-US" altLang="en-US" sz="1050" b="1" dirty="0">
              <a:solidFill>
                <a:srgbClr val="000000"/>
              </a:solidFill>
            </a:endParaRPr>
          </a:p>
          <a:p>
            <a:pPr marL="228600" indent="-228600">
              <a:buFont typeface="+mj-lt"/>
              <a:buAutoNum type="arabicPeriod"/>
              <a:defRPr/>
            </a:pPr>
            <a:r>
              <a:rPr lang="en-US" altLang="en-US" sz="1050" b="1" dirty="0">
                <a:solidFill>
                  <a:srgbClr val="000000"/>
                </a:solidFill>
              </a:rPr>
              <a:t>Draw </a:t>
            </a:r>
            <a:r>
              <a:rPr lang="en-US" altLang="en-US" sz="1050" b="1" dirty="0" smtClean="0">
                <a:solidFill>
                  <a:srgbClr val="000000"/>
                </a:solidFill>
              </a:rPr>
              <a:t>an eye.</a:t>
            </a:r>
          </a:p>
          <a:p>
            <a:pPr marL="228600" indent="-228600">
              <a:buFont typeface="+mj-lt"/>
              <a:buAutoNum type="arabicPeriod"/>
              <a:defRPr/>
            </a:pPr>
            <a:endParaRPr lang="en-US" altLang="en-US" sz="1050" b="1" dirty="0" smtClean="0">
              <a:solidFill>
                <a:srgbClr val="000000"/>
              </a:solidFill>
            </a:endParaRPr>
          </a:p>
          <a:p>
            <a:pPr marL="228600" indent="-228600">
              <a:buFont typeface="+mj-lt"/>
              <a:buAutoNum type="arabicPeriod"/>
              <a:defRPr/>
            </a:pPr>
            <a:r>
              <a:rPr lang="en-US" altLang="en-US" sz="1050" b="1" dirty="0" smtClean="0">
                <a:solidFill>
                  <a:srgbClr val="000000"/>
                </a:solidFill>
              </a:rPr>
              <a:t>Add some warts, bumps, and ridges to his back and body.</a:t>
            </a:r>
            <a:endParaRPr lang="en-US" altLang="en-US" sz="1050" b="1" dirty="0">
              <a:solidFill>
                <a:srgbClr val="000000"/>
              </a:solidFill>
            </a:endParaRPr>
          </a:p>
        </p:txBody>
      </p:sp>
      <p:sp>
        <p:nvSpPr>
          <p:cNvPr id="9" name="Rectangle 8"/>
          <p:cNvSpPr/>
          <p:nvPr/>
        </p:nvSpPr>
        <p:spPr bwMode="auto">
          <a:xfrm>
            <a:off x="-24508" y="-11115"/>
            <a:ext cx="9156600" cy="696915"/>
          </a:xfrm>
          <a:prstGeom prst="rect">
            <a:avLst/>
          </a:prstGeom>
          <a:solidFill>
            <a:srgbClr val="1F211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338" name="Rectangle 128"/>
          <p:cNvSpPr>
            <a:spLocks noChangeArrowheads="1"/>
          </p:cNvSpPr>
          <p:nvPr/>
        </p:nvSpPr>
        <p:spPr bwMode="auto">
          <a:xfrm>
            <a:off x="101259" y="152676"/>
            <a:ext cx="8905065" cy="3693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r>
              <a:rPr lang="en-US" altLang="en-US" sz="1600" b="1" dirty="0">
                <a:solidFill>
                  <a:schemeClr val="bg1"/>
                </a:solidFill>
              </a:rPr>
              <a:t>Step 2: </a:t>
            </a:r>
            <a:r>
              <a:rPr lang="en-US" altLang="en-US" sz="1600" b="1" dirty="0" smtClean="0">
                <a:solidFill>
                  <a:schemeClr val="bg1"/>
                </a:solidFill>
              </a:rPr>
              <a:t>   </a:t>
            </a:r>
            <a:r>
              <a:rPr lang="en-US" altLang="en-US" sz="1800" b="1" dirty="0" smtClean="0">
                <a:solidFill>
                  <a:schemeClr val="bg1"/>
                </a:solidFill>
              </a:rPr>
              <a:t>DRAW  your  “Impression”  of  the  Frog  Life  Cycle in 5-steps  </a:t>
            </a:r>
            <a:r>
              <a:rPr lang="en-US" altLang="en-US" sz="1050" b="1" dirty="0" smtClean="0">
                <a:solidFill>
                  <a:schemeClr val="bg1"/>
                </a:solidFill>
              </a:rPr>
              <a:t>(10 minutes)  </a:t>
            </a:r>
            <a:endParaRPr lang="en-US" altLang="en-US" sz="1050" b="1"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8020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TextBox 14"/>
          <p:cNvSpPr txBox="1"/>
          <p:nvPr/>
        </p:nvSpPr>
        <p:spPr>
          <a:xfrm>
            <a:off x="5043488" y="1992313"/>
            <a:ext cx="2881312" cy="36988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defRPr/>
            </a:pPr>
            <a:endParaRPr lang="en-US" dirty="0"/>
          </a:p>
        </p:txBody>
      </p:sp>
      <p:sp>
        <p:nvSpPr>
          <p:cNvPr id="14339" name="Title 8"/>
          <p:cNvSpPr>
            <a:spLocks noGrp="1"/>
          </p:cNvSpPr>
          <p:nvPr>
            <p:ph type="title"/>
          </p:nvPr>
        </p:nvSpPr>
        <p:spPr>
          <a:xfrm>
            <a:off x="3124200" y="0"/>
            <a:ext cx="5867400" cy="1143000"/>
          </a:xfrm>
        </p:spPr>
        <p:txBody>
          <a:bodyPr/>
          <a:lstStyle/>
          <a:p>
            <a:pPr algn="ctr" eaLnBrk="1" hangingPunct="1"/>
            <a:r>
              <a:rPr lang="en-US" altLang="en-US" sz="2800">
                <a:solidFill>
                  <a:srgbClr val="002060"/>
                </a:solidFill>
              </a:rPr>
              <a:t>Create a frog who will live in your water garden!</a:t>
            </a:r>
            <a:endParaRPr lang="en-US" altLang="en-US" sz="2800" i="1">
              <a:solidFill>
                <a:srgbClr val="002060"/>
              </a:solidFill>
            </a:endParaRPr>
          </a:p>
        </p:txBody>
      </p:sp>
      <p:sp>
        <p:nvSpPr>
          <p:cNvPr id="14" name="Rectangle 13"/>
          <p:cNvSpPr/>
          <p:nvPr/>
        </p:nvSpPr>
        <p:spPr>
          <a:xfrm>
            <a:off x="1371600" y="76200"/>
            <a:ext cx="1981200" cy="584200"/>
          </a:xfrm>
          <a:prstGeom prst="rect">
            <a:avLst/>
          </a:prstGeom>
        </p:spPr>
        <p:txBody>
          <a:bodyPr>
            <a:spAutoFit/>
          </a:bodyPr>
          <a:lstStyle/>
          <a:p>
            <a:pPr>
              <a:defRPr/>
            </a:pPr>
            <a:r>
              <a:rPr lang="en-US" dirty="0">
                <a:latin typeface="Arial" charset="0"/>
              </a:rPr>
              <a:t> </a:t>
            </a:r>
            <a:endParaRPr lang="en-US" sz="3200" b="1" dirty="0">
              <a:latin typeface="+mj-lt"/>
            </a:endParaRPr>
          </a:p>
        </p:txBody>
      </p:sp>
      <p:sp>
        <p:nvSpPr>
          <p:cNvPr id="14341" name="TextBox 3"/>
          <p:cNvSpPr txBox="1">
            <a:spLocks noChangeArrowheads="1"/>
          </p:cNvSpPr>
          <p:nvPr/>
        </p:nvSpPr>
        <p:spPr bwMode="auto">
          <a:xfrm>
            <a:off x="887413" y="101600"/>
            <a:ext cx="1550987" cy="584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3200" b="1"/>
              <a:t>Step 3:</a:t>
            </a:r>
          </a:p>
        </p:txBody>
      </p:sp>
      <p:sp>
        <p:nvSpPr>
          <p:cNvPr id="14342" name="TextBox 1"/>
          <p:cNvSpPr txBox="1">
            <a:spLocks noChangeArrowheads="1"/>
          </p:cNvSpPr>
          <p:nvPr/>
        </p:nvSpPr>
        <p:spPr bwMode="auto">
          <a:xfrm>
            <a:off x="850900" y="6300788"/>
            <a:ext cx="3300413" cy="3698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1800"/>
              <a:t>(approximately 10-15 minutes)</a:t>
            </a:r>
          </a:p>
        </p:txBody>
      </p:sp>
      <p:pic>
        <p:nvPicPr>
          <p:cNvPr id="14343" name="Picture 22" descr="C:\Users\terita\Pictures\2014_04_21\IMG_7635.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83225" y="2667000"/>
            <a:ext cx="1676400" cy="1257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4344" name="Picture 23" descr="C:\Users\terita\Pictures\2014_04_21\IMG_7636.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23138" y="2670175"/>
            <a:ext cx="1701800" cy="12636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4345" name="Picture 24" descr="C:\Users\terita\Pictures\2014_04_21\IMG_7637.JP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83225" y="4038600"/>
            <a:ext cx="1676400" cy="12541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4346" name="Picture 26" descr="C:\Users\terita\Pictures\2014_04_21\IMG_7640.JP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83225" y="5410200"/>
            <a:ext cx="1676400" cy="12763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4347" name="Picture 27" descr="C:\Users\terita\Pictures\2014_04_21\IMG_7641.JPG"/>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23138" y="5394325"/>
            <a:ext cx="1693862" cy="12763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4348" name="Picture 28" descr="C:\Users\terita\Pictures\2014_04_21\IMG_7642.JPG"/>
          <p:cNvPicPr>
            <a:picLocks noChangeAspect="1" noChangeArrowheads="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5425" y="1820863"/>
            <a:ext cx="4818063" cy="3581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4349" name="Picture 7"/>
          <p:cNvPicPr>
            <a:picLocks noChangeAspect="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23138" y="4037013"/>
            <a:ext cx="1693862" cy="12557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8100">
                <a:solidFill>
                  <a:srgbClr val="000000"/>
                </a:solidFill>
                <a:miter lim="800000"/>
                <a:headEnd/>
                <a:tailEnd/>
              </a14:hiddenLine>
            </a:ext>
          </a:extLst>
        </p:spPr>
      </p:pic>
      <p:sp>
        <p:nvSpPr>
          <p:cNvPr id="14350" name="Rectangle 1"/>
          <p:cNvSpPr>
            <a:spLocks noChangeArrowheads="1"/>
          </p:cNvSpPr>
          <p:nvPr/>
        </p:nvSpPr>
        <p:spPr bwMode="auto">
          <a:xfrm>
            <a:off x="5043488" y="1208088"/>
            <a:ext cx="3981450" cy="1074737"/>
          </a:xfrm>
          <a:prstGeom prst="rect">
            <a:avLst/>
          </a:prstGeom>
          <a:solidFill>
            <a:schemeClr val="bg1"/>
          </a:solidFill>
          <a:ln w="9525" algn="ctr">
            <a:solidFill>
              <a:schemeClr val="bg1"/>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14351" name="Picture 19" descr="C:\Users\terita\Pictures\2014_04_21\IMG_7633.JPG"/>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61000" y="1295400"/>
            <a:ext cx="1693863" cy="1270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57150">
                <a:solidFill>
                  <a:srgbClr val="000000"/>
                </a:solidFill>
                <a:miter lim="800000"/>
                <a:headEnd/>
                <a:tailEnd/>
              </a14:hiddenLine>
            </a:ext>
          </a:extLst>
        </p:spPr>
      </p:pic>
      <p:pic>
        <p:nvPicPr>
          <p:cNvPr id="14352" name="Picture 21" descr="C:\Users\terita\Pictures\2014_04_21\IMG_7634.JPG"/>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23138" y="1295400"/>
            <a:ext cx="1701800" cy="12525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4353" name="TextBox 2"/>
          <p:cNvSpPr txBox="1">
            <a:spLocks noChangeArrowheads="1"/>
          </p:cNvSpPr>
          <p:nvPr/>
        </p:nvSpPr>
        <p:spPr bwMode="auto">
          <a:xfrm>
            <a:off x="5461000" y="1285875"/>
            <a:ext cx="276225" cy="307975"/>
          </a:xfrm>
          <a:prstGeom prst="rect">
            <a:avLst/>
          </a:prstGeom>
          <a:solidFill>
            <a:schemeClr val="bg1"/>
          </a:solidFill>
          <a:ln w="9525">
            <a:solidFill>
              <a:schemeClr val="tx1"/>
            </a:solidFill>
            <a:miter lim="800000"/>
            <a:headEnd/>
            <a:tailEnd/>
          </a:ln>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1400"/>
              <a:t>1</a:t>
            </a:r>
          </a:p>
        </p:txBody>
      </p:sp>
      <p:sp>
        <p:nvSpPr>
          <p:cNvPr id="14354" name="TextBox 3"/>
          <p:cNvSpPr txBox="1">
            <a:spLocks noChangeArrowheads="1"/>
          </p:cNvSpPr>
          <p:nvPr/>
        </p:nvSpPr>
        <p:spPr bwMode="auto">
          <a:xfrm>
            <a:off x="7323138" y="1295400"/>
            <a:ext cx="276225" cy="307975"/>
          </a:xfrm>
          <a:prstGeom prst="rect">
            <a:avLst/>
          </a:prstGeom>
          <a:solidFill>
            <a:schemeClr val="bg1"/>
          </a:solidFill>
          <a:ln w="9525">
            <a:solidFill>
              <a:schemeClr val="tx1"/>
            </a:solidFill>
            <a:miter lim="800000"/>
            <a:headEnd/>
            <a:tailEnd/>
          </a:ln>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1400"/>
              <a:t>2</a:t>
            </a:r>
          </a:p>
        </p:txBody>
      </p:sp>
      <p:sp>
        <p:nvSpPr>
          <p:cNvPr id="14355" name="TextBox 4"/>
          <p:cNvSpPr txBox="1">
            <a:spLocks noChangeArrowheads="1"/>
          </p:cNvSpPr>
          <p:nvPr/>
        </p:nvSpPr>
        <p:spPr bwMode="auto">
          <a:xfrm>
            <a:off x="5461000" y="2673350"/>
            <a:ext cx="276225" cy="307975"/>
          </a:xfrm>
          <a:prstGeom prst="rect">
            <a:avLst/>
          </a:prstGeom>
          <a:solidFill>
            <a:schemeClr val="bg1"/>
          </a:solidFill>
          <a:ln w="9525">
            <a:solidFill>
              <a:schemeClr val="tx1"/>
            </a:solidFill>
            <a:miter lim="800000"/>
            <a:headEnd/>
            <a:tailEnd/>
          </a:ln>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1400"/>
              <a:t>3</a:t>
            </a:r>
          </a:p>
        </p:txBody>
      </p:sp>
      <p:sp>
        <p:nvSpPr>
          <p:cNvPr id="14356" name="TextBox 5"/>
          <p:cNvSpPr txBox="1">
            <a:spLocks noChangeArrowheads="1"/>
          </p:cNvSpPr>
          <p:nvPr/>
        </p:nvSpPr>
        <p:spPr bwMode="auto">
          <a:xfrm>
            <a:off x="7323138" y="2663825"/>
            <a:ext cx="276225" cy="307975"/>
          </a:xfrm>
          <a:prstGeom prst="rect">
            <a:avLst/>
          </a:prstGeom>
          <a:solidFill>
            <a:schemeClr val="bg1"/>
          </a:solidFill>
          <a:ln w="9525">
            <a:solidFill>
              <a:schemeClr val="tx1"/>
            </a:solidFill>
            <a:miter lim="800000"/>
            <a:headEnd/>
            <a:tailEnd/>
          </a:ln>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1400"/>
              <a:t>4</a:t>
            </a:r>
          </a:p>
        </p:txBody>
      </p:sp>
      <p:sp>
        <p:nvSpPr>
          <p:cNvPr id="14357" name="TextBox 6"/>
          <p:cNvSpPr txBox="1">
            <a:spLocks noChangeArrowheads="1"/>
          </p:cNvSpPr>
          <p:nvPr/>
        </p:nvSpPr>
        <p:spPr bwMode="auto">
          <a:xfrm>
            <a:off x="5489575" y="4038600"/>
            <a:ext cx="276225" cy="307975"/>
          </a:xfrm>
          <a:prstGeom prst="rect">
            <a:avLst/>
          </a:prstGeom>
          <a:solidFill>
            <a:schemeClr val="bg1"/>
          </a:solidFill>
          <a:ln w="9525">
            <a:solidFill>
              <a:schemeClr val="tx1"/>
            </a:solidFill>
            <a:miter lim="800000"/>
            <a:headEnd/>
            <a:tailEnd/>
          </a:ln>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1400"/>
              <a:t>5</a:t>
            </a:r>
          </a:p>
        </p:txBody>
      </p:sp>
      <p:sp>
        <p:nvSpPr>
          <p:cNvPr id="14358" name="TextBox 7"/>
          <p:cNvSpPr txBox="1">
            <a:spLocks noChangeArrowheads="1"/>
          </p:cNvSpPr>
          <p:nvPr/>
        </p:nvSpPr>
        <p:spPr bwMode="auto">
          <a:xfrm>
            <a:off x="7342188" y="4037013"/>
            <a:ext cx="276225" cy="306387"/>
          </a:xfrm>
          <a:prstGeom prst="rect">
            <a:avLst/>
          </a:prstGeom>
          <a:solidFill>
            <a:schemeClr val="bg1"/>
          </a:solidFill>
          <a:ln w="9525">
            <a:solidFill>
              <a:schemeClr val="tx1"/>
            </a:solidFill>
            <a:miter lim="800000"/>
            <a:headEnd/>
            <a:tailEnd/>
          </a:ln>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1400"/>
              <a:t>6</a:t>
            </a:r>
          </a:p>
        </p:txBody>
      </p:sp>
      <p:sp>
        <p:nvSpPr>
          <p:cNvPr id="14359" name="TextBox 9"/>
          <p:cNvSpPr txBox="1">
            <a:spLocks noChangeArrowheads="1"/>
          </p:cNvSpPr>
          <p:nvPr/>
        </p:nvSpPr>
        <p:spPr bwMode="auto">
          <a:xfrm>
            <a:off x="5483225" y="5410200"/>
            <a:ext cx="276225" cy="307975"/>
          </a:xfrm>
          <a:prstGeom prst="rect">
            <a:avLst/>
          </a:prstGeom>
          <a:solidFill>
            <a:schemeClr val="bg1"/>
          </a:solidFill>
          <a:ln w="9525">
            <a:solidFill>
              <a:schemeClr val="tx1"/>
            </a:solidFill>
            <a:miter lim="800000"/>
            <a:headEnd/>
            <a:tailEnd/>
          </a:ln>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1400"/>
              <a:t>7</a:t>
            </a:r>
          </a:p>
        </p:txBody>
      </p:sp>
      <p:pic>
        <p:nvPicPr>
          <p:cNvPr id="14360" name="Picture 25" descr="C:\Users\terita\Pictures\2014_04_21\IMG_7639.JPG"/>
          <p:cNvPicPr>
            <a:picLocks noChangeAspect="1" noChangeArrowheads="1"/>
          </p:cNvPicPr>
          <p:nvPr/>
        </p:nvPicPr>
        <p:blipFill>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42188" y="4806950"/>
            <a:ext cx="658812" cy="485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4361" name="TextBox 16"/>
          <p:cNvSpPr txBox="1">
            <a:spLocks noChangeArrowheads="1"/>
          </p:cNvSpPr>
          <p:nvPr/>
        </p:nvSpPr>
        <p:spPr bwMode="auto">
          <a:xfrm>
            <a:off x="7324725" y="5394325"/>
            <a:ext cx="274638" cy="307975"/>
          </a:xfrm>
          <a:prstGeom prst="rect">
            <a:avLst/>
          </a:prstGeom>
          <a:solidFill>
            <a:schemeClr val="bg1"/>
          </a:solidFill>
          <a:ln w="9525">
            <a:solidFill>
              <a:schemeClr val="tx1"/>
            </a:solidFill>
            <a:miter lim="800000"/>
            <a:headEnd/>
            <a:tailEnd/>
          </a:ln>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1400"/>
              <a:t>8</a:t>
            </a:r>
          </a:p>
        </p:txBody>
      </p:sp>
      <p:pic>
        <p:nvPicPr>
          <p:cNvPr id="14362" name="Picture 1"/>
          <p:cNvPicPr>
            <a:picLocks noChangeAspect="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79413" y="2019300"/>
            <a:ext cx="1549400" cy="1154113"/>
          </a:xfrm>
          <a:prstGeom prst="rect">
            <a:avLst/>
          </a:prstGeom>
          <a:noFill/>
          <a:ln w="57150">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4363" name="TextBox 12"/>
          <p:cNvSpPr txBox="1">
            <a:spLocks noChangeArrowheads="1"/>
          </p:cNvSpPr>
          <p:nvPr/>
        </p:nvSpPr>
        <p:spPr bwMode="auto">
          <a:xfrm>
            <a:off x="398463" y="2054225"/>
            <a:ext cx="295275" cy="307975"/>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1400"/>
              <a:t>9</a:t>
            </a:r>
          </a:p>
        </p:txBody>
      </p:sp>
      <p:sp>
        <p:nvSpPr>
          <p:cNvPr id="14364" name="Rectangle 2"/>
          <p:cNvSpPr>
            <a:spLocks noChangeArrowheads="1"/>
          </p:cNvSpPr>
          <p:nvPr/>
        </p:nvSpPr>
        <p:spPr bwMode="auto">
          <a:xfrm>
            <a:off x="217488" y="5392738"/>
            <a:ext cx="4818062" cy="647700"/>
          </a:xfrm>
          <a:prstGeom prst="rect">
            <a:avLst/>
          </a:prstGeom>
          <a:solidFill>
            <a:schemeClr val="tx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65" name="TextBox 4"/>
          <p:cNvSpPr txBox="1">
            <a:spLocks noChangeArrowheads="1"/>
          </p:cNvSpPr>
          <p:nvPr/>
        </p:nvSpPr>
        <p:spPr bwMode="auto">
          <a:xfrm>
            <a:off x="695325" y="5543550"/>
            <a:ext cx="4344988"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chemeClr val="bg1"/>
                </a:solidFill>
              </a:rPr>
              <a:t>CLIP YOUR FROG to your TOP PLATE</a:t>
            </a:r>
          </a:p>
        </p:txBody>
      </p:sp>
      <p:sp>
        <p:nvSpPr>
          <p:cNvPr id="14366" name="TextBox 17"/>
          <p:cNvSpPr txBox="1">
            <a:spLocks noChangeArrowheads="1"/>
          </p:cNvSpPr>
          <p:nvPr/>
        </p:nvSpPr>
        <p:spPr bwMode="auto">
          <a:xfrm>
            <a:off x="327025" y="5548313"/>
            <a:ext cx="366713" cy="306387"/>
          </a:xfrm>
          <a:prstGeom prst="rect">
            <a:avLst/>
          </a:prstGeom>
          <a:solidFill>
            <a:schemeClr val="bg1"/>
          </a:solidFill>
          <a:ln w="9525">
            <a:solidFill>
              <a:schemeClr val="tx1"/>
            </a:solidFill>
            <a:miter lim="800000"/>
            <a:headEnd/>
            <a:tailEnd/>
          </a:ln>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1400"/>
              <a:t>10</a:t>
            </a:r>
          </a:p>
        </p:txBody>
      </p:sp>
      <p:sp>
        <p:nvSpPr>
          <p:cNvPr id="14367" name="Rectangle 5"/>
          <p:cNvSpPr>
            <a:spLocks noChangeArrowheads="1"/>
          </p:cNvSpPr>
          <p:nvPr/>
        </p:nvSpPr>
        <p:spPr bwMode="auto">
          <a:xfrm>
            <a:off x="217488" y="1141413"/>
            <a:ext cx="4826000" cy="674687"/>
          </a:xfrm>
          <a:prstGeom prst="rect">
            <a:avLst/>
          </a:prstGeom>
          <a:solidFill>
            <a:schemeClr val="tx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68" name="TextBox 1"/>
          <p:cNvSpPr txBox="1">
            <a:spLocks noChangeArrowheads="1"/>
          </p:cNvSpPr>
          <p:nvPr/>
        </p:nvSpPr>
        <p:spPr bwMode="auto">
          <a:xfrm>
            <a:off x="209550" y="1284288"/>
            <a:ext cx="4826000" cy="3698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r>
              <a:rPr lang="en-US" altLang="en-US" sz="1800" b="1">
                <a:solidFill>
                  <a:schemeClr val="bg1"/>
                </a:solidFill>
              </a:rPr>
              <a:t>YOU WILL NEED:  Glue Stick and pencil</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3173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792163" y="950913"/>
            <a:ext cx="3195637" cy="8302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r>
              <a:rPr lang="en-US" altLang="en-US" sz="2400" b="1"/>
              <a:t>ENJOY YOUR</a:t>
            </a:r>
          </a:p>
          <a:p>
            <a:pPr algn="ctr">
              <a:spcBef>
                <a:spcPct val="0"/>
              </a:spcBef>
              <a:buClrTx/>
              <a:buSzTx/>
              <a:buFontTx/>
              <a:buNone/>
            </a:pPr>
            <a:r>
              <a:rPr lang="en-US" altLang="en-US" sz="2400" b="1"/>
              <a:t> MINI MONET !</a:t>
            </a:r>
          </a:p>
        </p:txBody>
      </p:sp>
      <p:sp>
        <p:nvSpPr>
          <p:cNvPr id="15363" name="TextBox 2"/>
          <p:cNvSpPr txBox="1">
            <a:spLocks noChangeArrowheads="1"/>
          </p:cNvSpPr>
          <p:nvPr/>
        </p:nvSpPr>
        <p:spPr bwMode="auto">
          <a:xfrm>
            <a:off x="990600" y="222250"/>
            <a:ext cx="1890713" cy="368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1800"/>
              <a:t>Art Ambassador:</a:t>
            </a:r>
          </a:p>
        </p:txBody>
      </p:sp>
      <p:sp>
        <p:nvSpPr>
          <p:cNvPr id="15364" name="TextBox 1"/>
          <p:cNvSpPr txBox="1">
            <a:spLocks noChangeArrowheads="1"/>
          </p:cNvSpPr>
          <p:nvPr/>
        </p:nvSpPr>
        <p:spPr bwMode="auto">
          <a:xfrm>
            <a:off x="609600" y="2498725"/>
            <a:ext cx="3368675" cy="28622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lnSpc>
                <a:spcPct val="150000"/>
              </a:lnSpc>
              <a:spcBef>
                <a:spcPct val="0"/>
              </a:spcBef>
              <a:buClrTx/>
              <a:buSzTx/>
              <a:buFontTx/>
              <a:buNone/>
            </a:pPr>
            <a:r>
              <a:rPr lang="en-US" altLang="en-US" sz="2000" b="1"/>
              <a:t>Get some</a:t>
            </a:r>
          </a:p>
          <a:p>
            <a:pPr algn="ctr">
              <a:lnSpc>
                <a:spcPct val="150000"/>
              </a:lnSpc>
              <a:spcBef>
                <a:spcPct val="0"/>
              </a:spcBef>
              <a:buClrTx/>
              <a:buSzTx/>
              <a:buFontTx/>
              <a:buNone/>
            </a:pPr>
            <a:r>
              <a:rPr lang="en-US" altLang="en-US" sz="2000" b="1">
                <a:latin typeface="Arial Black" panose="020B0A04020102020204" pitchFamily="34" charset="0"/>
              </a:rPr>
              <a:t> COLORED PENCILS</a:t>
            </a:r>
          </a:p>
          <a:p>
            <a:pPr algn="ctr">
              <a:lnSpc>
                <a:spcPct val="150000"/>
              </a:lnSpc>
              <a:spcBef>
                <a:spcPct val="0"/>
              </a:spcBef>
              <a:buClrTx/>
              <a:buSzTx/>
              <a:buFontTx/>
              <a:buNone/>
            </a:pPr>
            <a:r>
              <a:rPr lang="en-US" altLang="en-US" sz="2000" b="1"/>
              <a:t> and color in the</a:t>
            </a:r>
          </a:p>
          <a:p>
            <a:pPr algn="ctr">
              <a:lnSpc>
                <a:spcPct val="150000"/>
              </a:lnSpc>
              <a:spcBef>
                <a:spcPct val="0"/>
              </a:spcBef>
              <a:buClrTx/>
              <a:buSzTx/>
              <a:buFontTx/>
              <a:buNone/>
            </a:pPr>
            <a:r>
              <a:rPr lang="en-US" altLang="en-US" sz="2000" b="1"/>
              <a:t> 5-cycles of your</a:t>
            </a:r>
          </a:p>
          <a:p>
            <a:pPr algn="ctr">
              <a:lnSpc>
                <a:spcPct val="150000"/>
              </a:lnSpc>
              <a:spcBef>
                <a:spcPct val="0"/>
              </a:spcBef>
              <a:buClrTx/>
              <a:buSzTx/>
              <a:buFontTx/>
              <a:buNone/>
            </a:pPr>
            <a:r>
              <a:rPr lang="en-US" altLang="en-US" sz="2000" b="1"/>
              <a:t> Frog or Lily Plant </a:t>
            </a:r>
          </a:p>
          <a:p>
            <a:pPr algn="ctr">
              <a:lnSpc>
                <a:spcPct val="150000"/>
              </a:lnSpc>
              <a:spcBef>
                <a:spcPct val="0"/>
              </a:spcBef>
              <a:buClrTx/>
              <a:buSzTx/>
              <a:buFontTx/>
              <a:buNone/>
            </a:pPr>
            <a:r>
              <a:rPr lang="en-US" altLang="en-US" sz="1800" b="1"/>
              <a:t> (your bottom plate)</a:t>
            </a:r>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78275" y="874713"/>
            <a:ext cx="4419600" cy="4419600"/>
          </a:xfrm>
          <a:prstGeom prst="rect">
            <a:avLst/>
          </a:prstGeom>
          <a:noFill/>
          <a:ln w="57150">
            <a:solidFill>
              <a:schemeClr val="tx1"/>
            </a:solidFill>
            <a:miter lim="800000"/>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5366" name="Rectangle 4"/>
          <p:cNvSpPr>
            <a:spLocks noChangeArrowheads="1"/>
          </p:cNvSpPr>
          <p:nvPr/>
        </p:nvSpPr>
        <p:spPr bwMode="auto">
          <a:xfrm>
            <a:off x="1228725" y="1943100"/>
            <a:ext cx="2130425"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r>
              <a:rPr lang="en-US" altLang="en-US" sz="1800" b="1">
                <a:solidFill>
                  <a:srgbClr val="FF0000"/>
                </a:solidFill>
              </a:rPr>
              <a:t>IF WE HAVE TIME</a:t>
            </a:r>
          </a:p>
        </p:txBody>
      </p:sp>
      <p:sp>
        <p:nvSpPr>
          <p:cNvPr id="15367" name="Rectangle 5"/>
          <p:cNvSpPr>
            <a:spLocks noChangeArrowheads="1"/>
          </p:cNvSpPr>
          <p:nvPr/>
        </p:nvSpPr>
        <p:spPr bwMode="auto">
          <a:xfrm>
            <a:off x="7169150" y="182563"/>
            <a:ext cx="1790700" cy="1760537"/>
          </a:xfrm>
          <a:prstGeom prst="rect">
            <a:avLst/>
          </a:prstGeom>
          <a:solidFill>
            <a:schemeClr val="tx1"/>
          </a:solidFill>
          <a:ln w="9525" algn="ctr">
            <a:solidFill>
              <a:schemeClr val="tx1"/>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15368" name="Pictur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56475" y="317500"/>
            <a:ext cx="1492250" cy="14906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8100">
                <a:solidFill>
                  <a:srgbClr val="000000"/>
                </a:solidFill>
                <a:prstDash val="sysDash"/>
                <a:miter lim="800000"/>
                <a:headEnd/>
                <a:tailEnd/>
              </a14:hiddenLine>
            </a:ext>
          </a:extLst>
        </p:spPr>
      </p:pic>
      <p:pic>
        <p:nvPicPr>
          <p:cNvPr id="15369" name="Picture 13" descr="http://www.thewritingpenstore.com/Images/Colored-pencils.jp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5411788"/>
            <a:ext cx="5494338" cy="14462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9680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152400"/>
            <a:ext cx="8686800" cy="533400"/>
          </a:xfrm>
        </p:spPr>
        <p:txBody>
          <a:bodyPr/>
          <a:lstStyle/>
          <a:p>
            <a:pPr>
              <a:tabLst>
                <a:tab pos="7426325" algn="l"/>
              </a:tabLst>
              <a:defRPr/>
            </a:pPr>
            <a:r>
              <a:rPr lang="en-US" sz="2800" i="1" dirty="0">
                <a:solidFill>
                  <a:schemeClr val="accent4"/>
                </a:solidFill>
              </a:rPr>
              <a:t>ARE YOU FAST ?       </a:t>
            </a:r>
            <a:r>
              <a:rPr lang="en-US" sz="2400" i="1" u="sng" dirty="0">
                <a:solidFill>
                  <a:srgbClr val="FF0000"/>
                </a:solidFill>
              </a:rPr>
              <a:t>Let’s Have (3) Drawing Races</a:t>
            </a:r>
            <a:endParaRPr lang="en-US" sz="3200" i="1" u="sng" dirty="0">
              <a:solidFill>
                <a:srgbClr val="FF0000"/>
              </a:solidFill>
            </a:endParaRPr>
          </a:p>
        </p:txBody>
      </p:sp>
      <p:sp>
        <p:nvSpPr>
          <p:cNvPr id="14339" name="Content Placeholder 2"/>
          <p:cNvSpPr>
            <a:spLocks noGrp="1"/>
          </p:cNvSpPr>
          <p:nvPr>
            <p:ph sz="half" idx="1"/>
          </p:nvPr>
        </p:nvSpPr>
        <p:spPr>
          <a:xfrm>
            <a:off x="417306" y="2127595"/>
            <a:ext cx="8639773" cy="1752600"/>
          </a:xfrm>
        </p:spPr>
        <p:txBody>
          <a:bodyPr/>
          <a:lstStyle/>
          <a:p>
            <a:pPr marL="0" indent="0">
              <a:buFont typeface="Wingdings" panose="05000000000000000000" pitchFamily="2" charset="2"/>
              <a:buNone/>
              <a:defRPr/>
            </a:pPr>
            <a:endParaRPr lang="en-US" sz="1800" dirty="0"/>
          </a:p>
          <a:p>
            <a:pPr>
              <a:buFont typeface="+mj-lt"/>
              <a:buAutoNum type="arabicPeriod"/>
              <a:defRPr/>
            </a:pPr>
            <a:r>
              <a:rPr lang="en-US" sz="1600" b="1" dirty="0">
                <a:solidFill>
                  <a:schemeClr val="accent4">
                    <a:lumMod val="90000"/>
                    <a:lumOff val="10000"/>
                  </a:schemeClr>
                </a:solidFill>
              </a:rPr>
              <a:t>Write your name on the edge of the coffee filter with the permanent  marker.</a:t>
            </a:r>
            <a:endParaRPr lang="en-US" sz="1600" b="1" u="sng" dirty="0">
              <a:solidFill>
                <a:srgbClr val="FF0000"/>
              </a:solidFill>
            </a:endParaRPr>
          </a:p>
          <a:p>
            <a:pPr>
              <a:buFont typeface="+mj-lt"/>
              <a:buAutoNum type="arabicPeriod"/>
              <a:defRPr/>
            </a:pPr>
            <a:r>
              <a:rPr lang="en-US" sz="1600" b="1" dirty="0">
                <a:cs typeface="Arial" pitchFamily="34" charset="0"/>
              </a:rPr>
              <a:t>Take your 1</a:t>
            </a:r>
            <a:r>
              <a:rPr lang="en-US" sz="1600" b="1" baseline="30000" dirty="0">
                <a:cs typeface="Arial" pitchFamily="34" charset="0"/>
              </a:rPr>
              <a:t>st</a:t>
            </a:r>
            <a:r>
              <a:rPr lang="en-US" sz="1600" b="1" dirty="0">
                <a:cs typeface="Arial" pitchFamily="34" charset="0"/>
              </a:rPr>
              <a:t> color and scribble (a little bit larger) around the center black scribble.</a:t>
            </a:r>
          </a:p>
          <a:p>
            <a:pPr>
              <a:buFont typeface="+mj-lt"/>
              <a:buAutoNum type="arabicPeriod"/>
              <a:defRPr/>
            </a:pPr>
            <a:r>
              <a:rPr lang="en-US" sz="1600" b="1" dirty="0">
                <a:cs typeface="Arial" pitchFamily="34" charset="0"/>
              </a:rPr>
              <a:t>Pick a 2</a:t>
            </a:r>
            <a:r>
              <a:rPr lang="en-US" sz="1600" b="1" baseline="30000" dirty="0">
                <a:cs typeface="Arial" pitchFamily="34" charset="0"/>
              </a:rPr>
              <a:t>nd</a:t>
            </a:r>
            <a:r>
              <a:rPr lang="en-US" sz="1600" b="1" dirty="0">
                <a:cs typeface="Arial" pitchFamily="34" charset="0"/>
              </a:rPr>
              <a:t> color and scribble around the first two scribbles. </a:t>
            </a:r>
          </a:p>
          <a:p>
            <a:pPr>
              <a:buFont typeface="+mj-lt"/>
              <a:buAutoNum type="arabicPeriod"/>
              <a:defRPr/>
            </a:pPr>
            <a:r>
              <a:rPr lang="en-US" sz="1600" b="1" dirty="0">
                <a:cs typeface="Arial" pitchFamily="34" charset="0"/>
              </a:rPr>
              <a:t>Pick a 3</a:t>
            </a:r>
            <a:r>
              <a:rPr lang="en-US" sz="1600" b="1" baseline="30000" dirty="0">
                <a:cs typeface="Arial" pitchFamily="34" charset="0"/>
              </a:rPr>
              <a:t>rd</a:t>
            </a:r>
            <a:r>
              <a:rPr lang="en-US" sz="1600" b="1" dirty="0">
                <a:cs typeface="Arial" pitchFamily="34" charset="0"/>
              </a:rPr>
              <a:t> color and do it one more time. </a:t>
            </a:r>
          </a:p>
        </p:txBody>
      </p:sp>
      <p:sp>
        <p:nvSpPr>
          <p:cNvPr id="5126" name="Rectangle 1"/>
          <p:cNvSpPr>
            <a:spLocks noChangeArrowheads="1"/>
          </p:cNvSpPr>
          <p:nvPr/>
        </p:nvSpPr>
        <p:spPr bwMode="auto">
          <a:xfrm>
            <a:off x="152400" y="1962150"/>
            <a:ext cx="5486400" cy="400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 typeface="Wingdings" panose="05000000000000000000" pitchFamily="2" charset="2"/>
              <a:buNone/>
            </a:pPr>
            <a:r>
              <a:rPr lang="en-US" altLang="en-US" sz="2000" b="1">
                <a:solidFill>
                  <a:srgbClr val="FFFF00"/>
                </a:solidFill>
                <a:cs typeface="Arial" panose="020B0604020202020204" pitchFamily="34" charset="0"/>
              </a:rPr>
              <a:t>START  IN  THE  MIDDLE  OF THE  FILTER </a:t>
            </a:r>
          </a:p>
        </p:txBody>
      </p:sp>
      <p:sp>
        <p:nvSpPr>
          <p:cNvPr id="2" name="Rectangle 1"/>
          <p:cNvSpPr/>
          <p:nvPr/>
        </p:nvSpPr>
        <p:spPr>
          <a:xfrm>
            <a:off x="275627" y="6029325"/>
            <a:ext cx="8734425" cy="584775"/>
          </a:xfrm>
          <a:prstGeom prst="rect">
            <a:avLst/>
          </a:prstGeom>
        </p:spPr>
        <p:txBody>
          <a:bodyPr wrap="square">
            <a:spAutoFit/>
          </a:bodyPr>
          <a:lstStyle/>
          <a:p>
            <a:pPr algn="ctr">
              <a:defRPr/>
            </a:pPr>
            <a:r>
              <a:rPr lang="en-US" sz="1600" b="1" u="sng" dirty="0">
                <a:solidFill>
                  <a:srgbClr val="FF0000"/>
                </a:solidFill>
                <a:latin typeface="+mn-lt"/>
                <a:cs typeface="Arial" pitchFamily="34" charset="0"/>
              </a:rPr>
              <a:t>Once you’re done, put your colored filter on “WORK PLATE”  and  </a:t>
            </a:r>
            <a:r>
              <a:rPr lang="en-US" sz="1600" b="1" i="1" u="sng" dirty="0">
                <a:solidFill>
                  <a:srgbClr val="FF0000"/>
                </a:solidFill>
                <a:latin typeface="+mn-lt"/>
                <a:cs typeface="Arial" pitchFamily="34" charset="0"/>
              </a:rPr>
              <a:t>RAISE YOUR HAND</a:t>
            </a:r>
            <a:r>
              <a:rPr lang="en-US" sz="1600" b="1" u="sng" dirty="0">
                <a:solidFill>
                  <a:srgbClr val="FF0000"/>
                </a:solidFill>
                <a:latin typeface="+mn-lt"/>
                <a:cs typeface="Arial" pitchFamily="34" charset="0"/>
              </a:rPr>
              <a:t> </a:t>
            </a:r>
            <a:r>
              <a:rPr lang="en-US" sz="1600" b="1" u="sng" dirty="0">
                <a:solidFill>
                  <a:srgbClr val="002B82"/>
                </a:solidFill>
                <a:latin typeface="+mn-lt"/>
                <a:cs typeface="Arial" pitchFamily="34" charset="0"/>
              </a:rPr>
              <a:t> </a:t>
            </a:r>
            <a:r>
              <a:rPr lang="en-US" sz="1600" b="1" dirty="0">
                <a:solidFill>
                  <a:srgbClr val="002B82"/>
                </a:solidFill>
                <a:latin typeface="+mn-lt"/>
                <a:cs typeface="Arial" pitchFamily="34" charset="0"/>
              </a:rPr>
              <a:t>A </a:t>
            </a:r>
            <a:r>
              <a:rPr lang="en-US" sz="1400" b="1" dirty="0">
                <a:solidFill>
                  <a:srgbClr val="002B82"/>
                </a:solidFill>
                <a:latin typeface="+mn-lt"/>
              </a:rPr>
              <a:t>Parent Volunteer will come over to squirt it 4-5x and you can WATCH the colors move &amp; mix !</a:t>
            </a:r>
            <a:endParaRPr lang="en-US" sz="1400" b="1" dirty="0">
              <a:solidFill>
                <a:srgbClr val="002B82"/>
              </a:solidFill>
              <a:latin typeface="+mn-lt"/>
              <a:cs typeface="Arial" pitchFamily="34" charset="0"/>
            </a:endParaRPr>
          </a:p>
        </p:txBody>
      </p:sp>
      <p:sp>
        <p:nvSpPr>
          <p:cNvPr id="3" name="TextBox 2"/>
          <p:cNvSpPr txBox="1"/>
          <p:nvPr/>
        </p:nvSpPr>
        <p:spPr>
          <a:xfrm>
            <a:off x="1219200" y="942975"/>
            <a:ext cx="6937375" cy="708025"/>
          </a:xfrm>
          <a:prstGeom prst="rect">
            <a:avLst/>
          </a:prstGeom>
          <a:noFill/>
        </p:spPr>
        <p:txBody>
          <a:bodyPr wrap="none">
            <a:spAutoFit/>
          </a:bodyPr>
          <a:lstStyle/>
          <a:p>
            <a:pPr>
              <a:defRPr/>
            </a:pPr>
            <a:r>
              <a:rPr lang="en-US" sz="4000" b="1" i="1" dirty="0">
                <a:solidFill>
                  <a:schemeClr val="accent4"/>
                </a:solidFill>
                <a:latin typeface="Arial" charset="0"/>
              </a:rPr>
              <a:t>Color as  </a:t>
            </a:r>
            <a:r>
              <a:rPr lang="en-US" sz="4000" b="1" i="1" dirty="0">
                <a:solidFill>
                  <a:schemeClr val="accent4"/>
                </a:solidFill>
                <a:effectLst>
                  <a:outerShdw blurRad="38100" dist="38100" dir="2700000" algn="tl">
                    <a:srgbClr val="000000">
                      <a:alpha val="43137"/>
                    </a:srgbClr>
                  </a:outerShdw>
                </a:effectLst>
                <a:latin typeface="Arial" charset="0"/>
              </a:rPr>
              <a:t>FAST</a:t>
            </a:r>
            <a:r>
              <a:rPr lang="en-US" sz="4000" b="1" i="1" dirty="0">
                <a:solidFill>
                  <a:schemeClr val="accent4"/>
                </a:solidFill>
                <a:latin typeface="Arial" charset="0"/>
              </a:rPr>
              <a:t>  as you can!</a:t>
            </a:r>
            <a:endParaRPr lang="en-US" sz="4000" b="1" dirty="0">
              <a:latin typeface="Arial"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36666" b="32223"/>
          <a:stretch/>
        </p:blipFill>
        <p:spPr>
          <a:xfrm>
            <a:off x="990599" y="3969095"/>
            <a:ext cx="7686557" cy="179353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1151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a:t>Impression</a:t>
            </a:r>
          </a:p>
        </p:txBody>
      </p:sp>
      <p:sp>
        <p:nvSpPr>
          <p:cNvPr id="6147" name="Content Placeholder 2"/>
          <p:cNvSpPr>
            <a:spLocks noGrp="1"/>
          </p:cNvSpPr>
          <p:nvPr>
            <p:ph idx="1"/>
          </p:nvPr>
        </p:nvSpPr>
        <p:spPr>
          <a:xfrm>
            <a:off x="762000" y="3429000"/>
            <a:ext cx="8229600" cy="2667000"/>
          </a:xfrm>
        </p:spPr>
        <p:txBody>
          <a:bodyPr/>
          <a:lstStyle/>
          <a:p>
            <a:pPr marL="0" indent="0" eaLnBrk="1" hangingPunct="1">
              <a:buFont typeface="Wingdings" panose="05000000000000000000" pitchFamily="2" charset="2"/>
              <a:buNone/>
            </a:pPr>
            <a:r>
              <a:rPr lang="en-US" altLang="en-US" b="1" i="1"/>
              <a:t>What does “impression” mean ???</a:t>
            </a:r>
          </a:p>
          <a:p>
            <a:pPr marL="0" indent="0" eaLnBrk="1" hangingPunct="1">
              <a:buFont typeface="Wingdings" panose="05000000000000000000" pitchFamily="2" charset="2"/>
              <a:buNone/>
            </a:pPr>
            <a:endParaRPr lang="en-US" altLang="en-US" u="sng"/>
          </a:p>
          <a:p>
            <a:pPr lvl="1" eaLnBrk="1" hangingPunct="1">
              <a:lnSpc>
                <a:spcPct val="150000"/>
              </a:lnSpc>
            </a:pPr>
            <a:r>
              <a:rPr lang="en-US" altLang="en-US"/>
              <a:t>It’s what someone thinks about something.</a:t>
            </a:r>
          </a:p>
          <a:p>
            <a:pPr lvl="1" eaLnBrk="1" hangingPunct="1">
              <a:lnSpc>
                <a:spcPct val="150000"/>
              </a:lnSpc>
            </a:pPr>
            <a:r>
              <a:rPr lang="en-US" altLang="en-US"/>
              <a:t>It’s also how someone views something.</a:t>
            </a:r>
          </a:p>
          <a:p>
            <a:pPr lvl="1" eaLnBrk="1" hangingPunct="1">
              <a:lnSpc>
                <a:spcPct val="150000"/>
              </a:lnSpc>
            </a:pPr>
            <a:r>
              <a:rPr lang="en-US" altLang="en-US">
                <a:solidFill>
                  <a:srgbClr val="00B050"/>
                </a:solidFill>
              </a:rPr>
              <a:t>What is your impression of Ms. Clayton our Principal?</a:t>
            </a:r>
          </a:p>
          <a:p>
            <a:pPr lvl="1" eaLnBrk="1" hangingPunct="1"/>
            <a:endParaRPr lang="en-US" altLang="en-US"/>
          </a:p>
          <a:p>
            <a:pPr lvl="1" eaLnBrk="1" hangingPunct="1"/>
            <a:endParaRPr lang="en-US" altLang="en-US"/>
          </a:p>
          <a:p>
            <a:pPr lvl="1" eaLnBrk="1" hangingPunct="1"/>
            <a:endParaRPr lang="en-US" altLang="en-US"/>
          </a:p>
          <a:p>
            <a:pPr lvl="1" eaLnBrk="1" hangingPunct="1"/>
            <a:endParaRPr lang="en-US" altLang="en-US"/>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705600" y="304800"/>
            <a:ext cx="2100263" cy="29416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6149" name="TextBox 1"/>
          <p:cNvSpPr txBox="1">
            <a:spLocks noChangeArrowheads="1"/>
          </p:cNvSpPr>
          <p:nvPr/>
        </p:nvSpPr>
        <p:spPr bwMode="auto">
          <a:xfrm>
            <a:off x="179388" y="152400"/>
            <a:ext cx="2112962"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1800" b="1"/>
              <a:t>Art Ambassador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200400" y="0"/>
            <a:ext cx="5943600" cy="762000"/>
          </a:xfrm>
          <a:prstGeom prst="rect">
            <a:avLst/>
          </a:prstGeom>
          <a:solidFill>
            <a:schemeClr val="accent2"/>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round/>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7171" name="TextBox 4"/>
          <p:cNvSpPr txBox="1">
            <a:spLocks noChangeArrowheads="1"/>
          </p:cNvSpPr>
          <p:nvPr/>
        </p:nvSpPr>
        <p:spPr bwMode="auto">
          <a:xfrm>
            <a:off x="803275" y="838200"/>
            <a:ext cx="6400800" cy="10779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marL="285750" indent="-28575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 typeface="Arial" panose="020B0604020202020204" pitchFamily="34" charset="0"/>
              <a:buChar char="•"/>
            </a:pPr>
            <a:r>
              <a:rPr lang="en-US" altLang="en-US" sz="1600"/>
              <a:t>Born in Paris France in 1840 (about 170 years ago).</a:t>
            </a:r>
          </a:p>
          <a:p>
            <a:pPr>
              <a:spcBef>
                <a:spcPct val="0"/>
              </a:spcBef>
              <a:buClrTx/>
              <a:buSzTx/>
              <a:buFont typeface="Arial" panose="020B0604020202020204" pitchFamily="34" charset="0"/>
              <a:buChar char="•"/>
            </a:pPr>
            <a:endParaRPr lang="en-US" altLang="en-US" sz="1600"/>
          </a:p>
          <a:p>
            <a:pPr>
              <a:spcBef>
                <a:spcPct val="0"/>
              </a:spcBef>
              <a:buClrTx/>
              <a:buSzTx/>
              <a:buFont typeface="Arial" panose="020B0604020202020204" pitchFamily="34" charset="0"/>
              <a:buChar char="•"/>
            </a:pPr>
            <a:r>
              <a:rPr lang="en-US" altLang="en-US" sz="1600"/>
              <a:t>He would paint as  </a:t>
            </a:r>
            <a:r>
              <a:rPr lang="en-US" altLang="en-US" sz="1600" i="1" u="sng"/>
              <a:t>FAST</a:t>
            </a:r>
            <a:r>
              <a:rPr lang="en-US" altLang="en-US" sz="1600"/>
              <a:t>  as he could so as to capture the moment of the day, the exact lighting and how it felt to be there.</a:t>
            </a:r>
          </a:p>
        </p:txBody>
      </p:sp>
      <p:pic>
        <p:nvPicPr>
          <p:cNvPr id="2" name="Picture 5" descr="http://upload.wikimedia.org/wikipedia/commons/thumb/a/a4/Claude_Monet_1899_Nadar_crop.jpg/200px-Claude_Monet_1899_Nadar_crop.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53606" y="152400"/>
            <a:ext cx="1580845" cy="2111901"/>
          </a:xfrm>
          <a:prstGeom prst="rect">
            <a:avLst/>
          </a:prstGeom>
          <a:noFill/>
          <a:ln w="28575">
            <a:solidFill>
              <a:schemeClr val="tx2"/>
            </a:solidFill>
            <a:miter lim="800000"/>
            <a:headEnd/>
            <a:tailEnd/>
          </a:ln>
          <a:effectLst>
            <a:innerShdw blurRad="114300">
              <a:prstClr val="black"/>
            </a:innerShdw>
          </a:effectLst>
          <a:scene3d>
            <a:camera prst="orthographicFront"/>
            <a:lightRig rig="threePt" dir="t"/>
          </a:scene3d>
          <a:sp3d>
            <a:bevelT/>
          </a:sp3d>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7173" name="TextBox 7"/>
          <p:cNvSpPr txBox="1">
            <a:spLocks noChangeArrowheads="1"/>
          </p:cNvSpPr>
          <p:nvPr/>
        </p:nvSpPr>
        <p:spPr bwMode="auto">
          <a:xfrm rot="5400000">
            <a:off x="8455819" y="1134269"/>
            <a:ext cx="1077913" cy="3079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1400">
                <a:solidFill>
                  <a:srgbClr val="000000"/>
                </a:solidFill>
              </a:rPr>
              <a:t>1899 photo</a:t>
            </a:r>
          </a:p>
        </p:txBody>
      </p:sp>
      <p:sp>
        <p:nvSpPr>
          <p:cNvPr id="7" name="Rectangle 6"/>
          <p:cNvSpPr/>
          <p:nvPr/>
        </p:nvSpPr>
        <p:spPr>
          <a:xfrm>
            <a:off x="914400" y="2590800"/>
            <a:ext cx="7696200" cy="1816100"/>
          </a:xfrm>
          <a:prstGeom prst="rect">
            <a:avLst/>
          </a:prstGeom>
        </p:spPr>
        <p:txBody>
          <a:bodyPr>
            <a:spAutoFit/>
          </a:bodyPr>
          <a:lstStyle/>
          <a:p>
            <a:pPr marL="285750" indent="-285750">
              <a:buFont typeface="Arial" pitchFamily="34" charset="0"/>
              <a:buChar char="•"/>
              <a:defRPr/>
            </a:pPr>
            <a:r>
              <a:rPr lang="en-US" sz="1600" dirty="0">
                <a:latin typeface="Arial" charset="0"/>
              </a:rPr>
              <a:t>At a very young age, Monet knew he wanted to be an artist.  He would go to the biggest art museum in the world called the Louvre (Paris).  He saw painters trying to learn how to paint, by copying the paintings on the walls .</a:t>
            </a:r>
          </a:p>
          <a:p>
            <a:pPr marL="285750" indent="-285750">
              <a:buFont typeface="Arial" pitchFamily="34" charset="0"/>
              <a:buChar char="•"/>
              <a:defRPr/>
            </a:pPr>
            <a:endParaRPr lang="en-US" sz="1600" dirty="0">
              <a:latin typeface="Arial" charset="0"/>
            </a:endParaRPr>
          </a:p>
          <a:p>
            <a:pPr marL="285750" indent="-285750">
              <a:buFont typeface="Arial" pitchFamily="34" charset="0"/>
              <a:buChar char="•"/>
              <a:defRPr/>
            </a:pPr>
            <a:r>
              <a:rPr lang="en-US" sz="1600" b="1" dirty="0">
                <a:latin typeface="Arial" charset="0"/>
              </a:rPr>
              <a:t>Monet didn’t want to do that!  </a:t>
            </a:r>
            <a:r>
              <a:rPr lang="en-US" sz="1600" dirty="0">
                <a:latin typeface="Arial" charset="0"/>
              </a:rPr>
              <a:t>He didn’t want to sit in a museum and copy the pictures.  So, he would go outside or sit by a window and paint what he saw!  </a:t>
            </a:r>
          </a:p>
          <a:p>
            <a:pPr>
              <a:defRPr/>
            </a:pPr>
            <a:endParaRPr lang="en-US" sz="1600" dirty="0">
              <a:latin typeface="Arial" charset="0"/>
            </a:endParaRPr>
          </a:p>
        </p:txBody>
      </p:sp>
      <p:pic>
        <p:nvPicPr>
          <p:cNvPr id="7175" name="Picture 4" descr="http://upload.wikimedia.org/wikipedia/commons/thumb/5/5c/Claude_Monet%2C_Impression%2C_soleil_levant%2C_1872.jpg/220px-Claude_Monet%2C_Impression%2C_soleil_levant%2C_1872.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89050" y="4572000"/>
            <a:ext cx="2851150" cy="2190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7176" name="Rectangle 6"/>
          <p:cNvSpPr>
            <a:spLocks noChangeArrowheads="1"/>
          </p:cNvSpPr>
          <p:nvPr/>
        </p:nvSpPr>
        <p:spPr bwMode="auto">
          <a:xfrm rot="-5400000">
            <a:off x="-600075" y="5019675"/>
            <a:ext cx="3336925" cy="3079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1400" b="1">
                <a:solidFill>
                  <a:srgbClr val="002060"/>
                </a:solidFill>
              </a:rPr>
              <a:t>1872 </a:t>
            </a:r>
            <a:r>
              <a:rPr lang="en-US" altLang="en-US" sz="1400" b="1" i="1">
                <a:solidFill>
                  <a:srgbClr val="002060"/>
                </a:solidFill>
              </a:rPr>
              <a:t>Impression, Sunrise</a:t>
            </a:r>
            <a:endParaRPr lang="en-US" altLang="en-US" sz="1400" b="1">
              <a:solidFill>
                <a:srgbClr val="002060"/>
              </a:solidFill>
            </a:endParaRPr>
          </a:p>
        </p:txBody>
      </p:sp>
      <p:sp>
        <p:nvSpPr>
          <p:cNvPr id="7177" name="Rectangle 1"/>
          <p:cNvSpPr>
            <a:spLocks noChangeArrowheads="1"/>
          </p:cNvSpPr>
          <p:nvPr/>
        </p:nvSpPr>
        <p:spPr bwMode="auto">
          <a:xfrm>
            <a:off x="4213225" y="4913313"/>
            <a:ext cx="4953000" cy="15700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r>
              <a:rPr lang="en-US" altLang="en-US" sz="1800" b="1"/>
              <a:t>He created a painting style called  </a:t>
            </a:r>
          </a:p>
          <a:p>
            <a:pPr algn="ctr">
              <a:spcBef>
                <a:spcPct val="0"/>
              </a:spcBef>
              <a:buClrTx/>
              <a:buSzTx/>
              <a:buFontTx/>
              <a:buNone/>
            </a:pPr>
            <a:endParaRPr lang="en-US" altLang="en-US" sz="1800" b="1"/>
          </a:p>
          <a:p>
            <a:pPr algn="ctr">
              <a:spcBef>
                <a:spcPct val="0"/>
              </a:spcBef>
              <a:buClrTx/>
              <a:buSzTx/>
              <a:buFontTx/>
              <a:buNone/>
            </a:pPr>
            <a:r>
              <a:rPr lang="en-US" altLang="en-US" sz="2400" b="1"/>
              <a:t>“IMPRESSIONISM”</a:t>
            </a:r>
          </a:p>
          <a:p>
            <a:pPr algn="ctr">
              <a:spcBef>
                <a:spcPct val="0"/>
              </a:spcBef>
              <a:buClrTx/>
              <a:buSzTx/>
              <a:buFontTx/>
              <a:buNone/>
            </a:pPr>
            <a:endParaRPr lang="en-US" altLang="en-US" sz="1800"/>
          </a:p>
          <a:p>
            <a:pPr algn="ctr">
              <a:spcBef>
                <a:spcPct val="0"/>
              </a:spcBef>
              <a:buClrTx/>
              <a:buSzTx/>
              <a:buFontTx/>
              <a:buNone/>
            </a:pPr>
            <a:r>
              <a:rPr lang="en-US" altLang="en-US" sz="1800" u="sng"/>
              <a:t>He would paint how things looked to him.</a:t>
            </a:r>
          </a:p>
        </p:txBody>
      </p:sp>
      <p:sp>
        <p:nvSpPr>
          <p:cNvPr id="7178" name="Rectangle 3"/>
          <p:cNvSpPr>
            <a:spLocks noChangeArrowheads="1"/>
          </p:cNvSpPr>
          <p:nvPr/>
        </p:nvSpPr>
        <p:spPr bwMode="auto">
          <a:xfrm>
            <a:off x="152400" y="57150"/>
            <a:ext cx="3548063" cy="7064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4000">
                <a:latin typeface="Aharoni" pitchFamily="2" charset="0"/>
                <a:cs typeface="Aharoni" pitchFamily="2" charset="0"/>
              </a:rPr>
              <a:t>Claude Monet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3429000" y="3810000"/>
            <a:ext cx="5334000" cy="2806700"/>
          </a:xfrm>
          <a:prstGeom prst="rect">
            <a:avLst/>
          </a:prstGeom>
        </p:spPr>
        <p:txBody>
          <a:bodyPr>
            <a:spAutoFit/>
          </a:bodyPr>
          <a:lstStyle/>
          <a:p>
            <a:pPr>
              <a:defRPr/>
            </a:pPr>
            <a:endParaRPr lang="en-US" dirty="0">
              <a:latin typeface="Arial" charset="0"/>
            </a:endParaRPr>
          </a:p>
          <a:p>
            <a:pPr eaLnBrk="1" hangingPunct="1">
              <a:lnSpc>
                <a:spcPct val="80000"/>
              </a:lnSpc>
              <a:defRPr/>
            </a:pPr>
            <a:r>
              <a:rPr lang="en-US" b="1" u="sng" dirty="0">
                <a:latin typeface="Arial" charset="0"/>
              </a:rPr>
              <a:t>Monet’s Impressionist Style:</a:t>
            </a:r>
            <a:br>
              <a:rPr lang="en-US" b="1" u="sng" dirty="0">
                <a:latin typeface="Arial" charset="0"/>
              </a:rPr>
            </a:br>
            <a:endParaRPr lang="en-US" b="1" u="sng" dirty="0">
              <a:latin typeface="Arial" charset="0"/>
            </a:endParaRPr>
          </a:p>
          <a:p>
            <a:pPr marL="285750" indent="-285750" eaLnBrk="1" hangingPunct="1">
              <a:lnSpc>
                <a:spcPct val="80000"/>
              </a:lnSpc>
              <a:buFont typeface="Arial" pitchFamily="34" charset="0"/>
              <a:buChar char="•"/>
              <a:defRPr/>
            </a:pPr>
            <a:r>
              <a:rPr lang="en-US" dirty="0">
                <a:latin typeface="Arial" charset="0"/>
              </a:rPr>
              <a:t>He would paint very quickly, using fast, choppy paint strokes.  We can’t really see the details of their faces. </a:t>
            </a:r>
            <a:br>
              <a:rPr lang="en-US" dirty="0">
                <a:latin typeface="Arial" charset="0"/>
              </a:rPr>
            </a:br>
            <a:endParaRPr lang="en-US" dirty="0">
              <a:latin typeface="Arial" charset="0"/>
            </a:endParaRPr>
          </a:p>
          <a:p>
            <a:pPr marL="285750" indent="-285750" eaLnBrk="1" hangingPunct="1">
              <a:lnSpc>
                <a:spcPct val="80000"/>
              </a:lnSpc>
              <a:buFont typeface="Arial" pitchFamily="34" charset="0"/>
              <a:buChar char="•"/>
              <a:defRPr/>
            </a:pPr>
            <a:r>
              <a:rPr lang="en-US" dirty="0">
                <a:latin typeface="Arial" charset="0"/>
              </a:rPr>
              <a:t>He loved to paint happy things, children playing, flowers, people having a good time.</a:t>
            </a:r>
          </a:p>
          <a:p>
            <a:pPr marL="285750" indent="-285750" eaLnBrk="1" hangingPunct="1">
              <a:lnSpc>
                <a:spcPct val="80000"/>
              </a:lnSpc>
              <a:buFont typeface="Arial" pitchFamily="34" charset="0"/>
              <a:buChar char="•"/>
              <a:defRPr/>
            </a:pPr>
            <a:endParaRPr lang="en-US" dirty="0">
              <a:latin typeface="Arial" charset="0"/>
            </a:endParaRPr>
          </a:p>
          <a:p>
            <a:pPr marL="285750" indent="-285750" eaLnBrk="1" hangingPunct="1">
              <a:lnSpc>
                <a:spcPct val="80000"/>
              </a:lnSpc>
              <a:buFont typeface="Arial" pitchFamily="34" charset="0"/>
              <a:buChar char="•"/>
              <a:defRPr/>
            </a:pPr>
            <a:r>
              <a:rPr lang="en-US" dirty="0">
                <a:latin typeface="Arial" charset="0"/>
              </a:rPr>
              <a:t>Monet used  bright colors like red, blue, yellow or striking colors like green and purple.</a:t>
            </a:r>
          </a:p>
        </p:txBody>
      </p:sp>
      <p:pic>
        <p:nvPicPr>
          <p:cNvPr id="8195" name="Picture 2" descr="https://encrypted-tbn1.gstatic.com/images?q=tbn:ANd9GcTOArcUrkSJpqxS9rNuSBHiDJcmA5sBSisAY6i2mU2Q9UvI7haCEw"/>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152400"/>
            <a:ext cx="3962400" cy="2994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8196" name="TextBox 6"/>
          <p:cNvSpPr txBox="1">
            <a:spLocks noChangeArrowheads="1"/>
          </p:cNvSpPr>
          <p:nvPr/>
        </p:nvSpPr>
        <p:spPr bwMode="auto">
          <a:xfrm>
            <a:off x="5410200" y="315913"/>
            <a:ext cx="3581400" cy="3698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r>
              <a:rPr lang="en-US" altLang="en-US" sz="1800"/>
              <a:t>The Artists’ Family in the Garden</a:t>
            </a:r>
          </a:p>
        </p:txBody>
      </p:sp>
      <p:pic>
        <p:nvPicPr>
          <p:cNvPr id="8197" name="Picture 15" descr="monet-madame-monet-and-her-son"/>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03225" y="3257550"/>
            <a:ext cx="2797175" cy="3524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8198" name="Picture 13" descr="ClassicCanvas-ClaudeMonet-MadameMonetandChild(1875)"/>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38775" y="727075"/>
            <a:ext cx="3629025" cy="30067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8199" name="Rectangle 1"/>
          <p:cNvSpPr>
            <a:spLocks noChangeArrowheads="1"/>
          </p:cNvSpPr>
          <p:nvPr/>
        </p:nvSpPr>
        <p:spPr bwMode="auto">
          <a:xfrm rot="-5400000">
            <a:off x="-1202531" y="5012531"/>
            <a:ext cx="2895600" cy="3381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1600" i="1"/>
              <a:t>Woman with a Parasol </a:t>
            </a:r>
            <a:r>
              <a:rPr lang="en-US" altLang="en-US" sz="1600"/>
              <a:t>1875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1066800" y="4538663"/>
            <a:ext cx="7467600" cy="19383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marL="457200" indent="-45720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 typeface="Arial" panose="020B0604020202020204" pitchFamily="34" charset="0"/>
              <a:buChar char="•"/>
            </a:pPr>
            <a:r>
              <a:rPr lang="en-US" altLang="en-US" sz="2000">
                <a:cs typeface="Arial" panose="020B0604020202020204" pitchFamily="34" charset="0"/>
              </a:rPr>
              <a:t>Monet often painted the same thing over and over again to show how the same place or object would look as the light changed during a day.</a:t>
            </a:r>
          </a:p>
          <a:p>
            <a:pPr>
              <a:spcBef>
                <a:spcPct val="0"/>
              </a:spcBef>
              <a:buClrTx/>
              <a:buSzTx/>
              <a:buFont typeface="Arial" panose="020B0604020202020204" pitchFamily="34" charset="0"/>
              <a:buChar char="•"/>
            </a:pPr>
            <a:endParaRPr lang="en-US" altLang="en-US" sz="2000">
              <a:cs typeface="Arial" panose="020B0604020202020204" pitchFamily="34" charset="0"/>
            </a:endParaRPr>
          </a:p>
          <a:p>
            <a:pPr>
              <a:spcBef>
                <a:spcPct val="0"/>
              </a:spcBef>
              <a:buClrTx/>
              <a:buSzTx/>
              <a:buFont typeface="Arial" panose="020B0604020202020204" pitchFamily="34" charset="0"/>
              <a:buChar char="•"/>
            </a:pPr>
            <a:r>
              <a:rPr lang="en-US" altLang="en-US" sz="2000">
                <a:cs typeface="Arial" panose="020B0604020202020204" pitchFamily="34" charset="0"/>
              </a:rPr>
              <a:t>He would also paint the same thing at different times of the year.  Each of his paintings, would look very different.</a:t>
            </a:r>
          </a:p>
        </p:txBody>
      </p:sp>
      <p:pic>
        <p:nvPicPr>
          <p:cNvPr id="9219" name="Picture 2" descr="http://tbn0.google.com/images?q=tbn:RsYK-i5Jmnz5CM:http://www.ibiblio.org/wm/paint/auth/monet/haystacks/matin.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7938"/>
            <a:ext cx="2752725" cy="19573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9220" name="Picture 4" descr="http://tbn0.google.com/images?q=tbn:WNBeKoE_V67RaM:http://www.theage.com.au/ffximage/2008/03/28/Monet_wideweb__470x307,0.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04963" y="1322388"/>
            <a:ext cx="3167062" cy="20621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9221" name="Picture 6" descr="http://tbn0.google.com/images?q=tbn:TP7uukUePbPb6M:http://www.paulvanrensburg.com/images/269.jp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189288" y="3175"/>
            <a:ext cx="2708275" cy="1597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9222" name="Picture 8" descr="http://tbn0.google.com/images?q=tbn:PD_WKU4B9slTzM:http://lh3.ggpht.com/_aOhmEki8EPo/SB996lK5TMI/AAAAAAAAKRg/CWq9Afzbbms/Haystack%2B%255B1%255D%2Bby%2BMonet.jp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914900" y="1322388"/>
            <a:ext cx="3554413" cy="24876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9223" name="Picture 10" descr="http://tbn0.google.com/images?q=tbn:rBDJtV5Gy8zxLM:http://bp1.blogger.com/_GgOA9Ci44Zg/SAtaTVIHdiI/AAAAAAAAAW0/0qmHoxD2LL8/S230/Monet%2Bhaystack.jpg"/>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00" y="0"/>
            <a:ext cx="2344738" cy="18891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9224" name="TextBox 1"/>
          <p:cNvSpPr txBox="1">
            <a:spLocks noChangeArrowheads="1"/>
          </p:cNvSpPr>
          <p:nvPr/>
        </p:nvSpPr>
        <p:spPr bwMode="auto">
          <a:xfrm>
            <a:off x="2667000" y="3429000"/>
            <a:ext cx="1249363"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1800"/>
              <a:t>Haystacks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3124200" y="304800"/>
            <a:ext cx="6248400" cy="533400"/>
          </a:xfrm>
        </p:spPr>
        <p:txBody>
          <a:bodyPr/>
          <a:lstStyle/>
          <a:p>
            <a:pPr algn="ctr" eaLnBrk="1" hangingPunct="1">
              <a:defRPr/>
            </a:pPr>
            <a:r>
              <a:rPr lang="en-US" sz="2800" dirty="0">
                <a:solidFill>
                  <a:schemeClr val="tx1">
                    <a:lumMod val="75000"/>
                  </a:schemeClr>
                </a:solidFill>
              </a:rPr>
              <a:t>Monet’s favorite place to paint… </a:t>
            </a:r>
          </a:p>
        </p:txBody>
      </p:sp>
      <p:sp>
        <p:nvSpPr>
          <p:cNvPr id="2" name="Rectangle 3"/>
          <p:cNvSpPr>
            <a:spLocks noGrp="1" noChangeArrowheads="1"/>
          </p:cNvSpPr>
          <p:nvPr>
            <p:ph type="body" idx="1"/>
          </p:nvPr>
        </p:nvSpPr>
        <p:spPr>
          <a:xfrm>
            <a:off x="2667000" y="4114800"/>
            <a:ext cx="3505200" cy="2514600"/>
          </a:xfrm>
        </p:spPr>
        <p:txBody>
          <a:bodyPr/>
          <a:lstStyle/>
          <a:p>
            <a:pPr marL="0" indent="0" eaLnBrk="1" hangingPunct="1">
              <a:lnSpc>
                <a:spcPct val="90000"/>
              </a:lnSpc>
              <a:buFont typeface="Wingdings" panose="05000000000000000000" pitchFamily="2" charset="2"/>
              <a:buNone/>
            </a:pPr>
            <a:r>
              <a:rPr lang="en-US" altLang="en-US" sz="1800"/>
              <a:t>He created beautiful gardens and ponds around his home and these were among his favorite scenes to paint.</a:t>
            </a:r>
          </a:p>
          <a:p>
            <a:pPr marL="0" indent="0" eaLnBrk="1" hangingPunct="1">
              <a:lnSpc>
                <a:spcPct val="90000"/>
              </a:lnSpc>
              <a:buFont typeface="Wingdings" panose="05000000000000000000" pitchFamily="2" charset="2"/>
              <a:buNone/>
            </a:pPr>
            <a:endParaRPr lang="en-US" altLang="en-US" sz="1800"/>
          </a:p>
          <a:p>
            <a:pPr marL="0" indent="0" eaLnBrk="1" hangingPunct="1">
              <a:lnSpc>
                <a:spcPct val="90000"/>
              </a:lnSpc>
              <a:buFont typeface="Wingdings" panose="05000000000000000000" pitchFamily="2" charset="2"/>
              <a:buNone/>
            </a:pPr>
            <a:r>
              <a:rPr lang="en-US" altLang="en-US" sz="1800"/>
              <a:t>For almost 30-years, Monet painted his flower gardens,  his  ponds filled with lilies, and his famous Japanese  bridge.</a:t>
            </a:r>
          </a:p>
        </p:txBody>
      </p:sp>
      <p:pic>
        <p:nvPicPr>
          <p:cNvPr id="10244" name="Picture 13" descr="https://encrypted-tbn3.google.com/images?q=tbn:ANd9GcTIITlFi9x-T7mHPeQZmELMY70POt2v5C8rr1dvHN9nitjDE8TBgw"/>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124200" y="1341438"/>
            <a:ext cx="2909888" cy="24685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0245" name="Picture 19" descr="https://encrypted-tbn2.google.com/images?q=tbn:ANd9GcQWam2NiOE7_2qzukdoG9ui5k9GV9lO5MibCT6LuoZYK4JSSnqF"/>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228600"/>
            <a:ext cx="2895600" cy="2501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0246" name="Picture 15" descr="http://parisweekender.com/wp-content/uploads/2011/10/Giverny-October-2011-4.jp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15000" y="1600200"/>
            <a:ext cx="3406775" cy="19700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0247" name="Rectangle 1"/>
          <p:cNvSpPr>
            <a:spLocks noChangeArrowheads="1"/>
          </p:cNvSpPr>
          <p:nvPr/>
        </p:nvSpPr>
        <p:spPr bwMode="auto">
          <a:xfrm>
            <a:off x="6283325" y="1066800"/>
            <a:ext cx="2632075" cy="400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2000" b="1"/>
              <a:t>his home in Giverny</a:t>
            </a:r>
          </a:p>
        </p:txBody>
      </p:sp>
      <p:pic>
        <p:nvPicPr>
          <p:cNvPr id="10248" name="Picture 8" descr="bridge"/>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79413" y="3124200"/>
            <a:ext cx="1982787" cy="19272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10249" name="Picture 4" descr="japanese-bridge-monet"/>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5181600"/>
            <a:ext cx="2182813" cy="14620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0250" name="Picture 2" descr="http://upload.wikimedia.org/wikipedia/commons/thumb/e/ec/Cl%C3%A9mentel_monet_in_seinen_gaerten_20008_1.jpg/220px-Cl%C3%A9mentel_monet_in_seinen_gaerten_20008_1.jpg"/>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10325" y="3962400"/>
            <a:ext cx="2674938" cy="25923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0251" name="TextBox 7"/>
          <p:cNvSpPr txBox="1">
            <a:spLocks noChangeArrowheads="1"/>
          </p:cNvSpPr>
          <p:nvPr/>
        </p:nvSpPr>
        <p:spPr bwMode="auto">
          <a:xfrm>
            <a:off x="6300788" y="6550025"/>
            <a:ext cx="2919412" cy="3079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1400"/>
              <a:t>Photo of Monet in his garden 1917</a:t>
            </a:r>
          </a:p>
        </p:txBody>
      </p:sp>
      <p:sp>
        <p:nvSpPr>
          <p:cNvPr id="10252" name="Text Box 7"/>
          <p:cNvSpPr txBox="1">
            <a:spLocks noChangeArrowheads="1"/>
          </p:cNvSpPr>
          <p:nvPr/>
        </p:nvSpPr>
        <p:spPr bwMode="auto">
          <a:xfrm rot="-5400000">
            <a:off x="-851693" y="3899693"/>
            <a:ext cx="2070100" cy="366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1200"/>
              <a:t>The Japanese Bridge 1899</a:t>
            </a:r>
            <a:r>
              <a:rPr lang="en-US" altLang="en-US" sz="1800"/>
              <a:t> </a:t>
            </a:r>
          </a:p>
        </p:txBody>
      </p:sp>
      <p:sp>
        <p:nvSpPr>
          <p:cNvPr id="10253" name="Text Box 6"/>
          <p:cNvSpPr txBox="1">
            <a:spLocks noChangeArrowheads="1"/>
          </p:cNvSpPr>
          <p:nvPr/>
        </p:nvSpPr>
        <p:spPr bwMode="auto">
          <a:xfrm>
            <a:off x="160338" y="6657975"/>
            <a:ext cx="2244725" cy="2762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1200"/>
              <a:t>Photo of Monet’s Bridge 2009</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bwMode="auto">
          <a:xfrm>
            <a:off x="1028700" y="2895600"/>
            <a:ext cx="2667000" cy="1905000"/>
          </a:xfrm>
          <a:prstGeom prst="rect">
            <a:avLst/>
          </a:prstGeom>
          <a:solidFill>
            <a:schemeClr val="accent2"/>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lgn="ctr">
              <a:defRPr/>
            </a:pPr>
            <a:endParaRPr lang="en-US" b="1" u="sng" dirty="0">
              <a:solidFill>
                <a:srgbClr val="002060"/>
              </a:solidFill>
              <a:latin typeface="Arial" charset="0"/>
            </a:endParaRPr>
          </a:p>
          <a:p>
            <a:pPr algn="ctr">
              <a:defRPr/>
            </a:pPr>
            <a:r>
              <a:rPr lang="en-US" b="1" u="sng" dirty="0">
                <a:solidFill>
                  <a:srgbClr val="002060"/>
                </a:solidFill>
                <a:latin typeface="Arial" charset="0"/>
              </a:rPr>
              <a:t>YOU WILL RECEIVE:</a:t>
            </a:r>
          </a:p>
          <a:p>
            <a:pPr>
              <a:defRPr/>
            </a:pPr>
            <a:endParaRPr lang="en-US" b="1" dirty="0">
              <a:solidFill>
                <a:srgbClr val="002060"/>
              </a:solidFill>
              <a:latin typeface="Arial" charset="0"/>
            </a:endParaRPr>
          </a:p>
          <a:p>
            <a:pPr marL="285750" indent="-285750">
              <a:buFont typeface="Arial" panose="020B0604020202020204" pitchFamily="34" charset="0"/>
              <a:buChar char="•"/>
              <a:defRPr/>
            </a:pPr>
            <a:r>
              <a:rPr lang="en-US" b="1" dirty="0">
                <a:solidFill>
                  <a:srgbClr val="002060"/>
                </a:solidFill>
                <a:latin typeface="Arial" charset="0"/>
              </a:rPr>
              <a:t>Frog Kit</a:t>
            </a:r>
          </a:p>
          <a:p>
            <a:pPr marL="285750" indent="-285750">
              <a:buFont typeface="Arial" panose="020B0604020202020204" pitchFamily="34" charset="0"/>
              <a:buChar char="•"/>
              <a:defRPr/>
            </a:pPr>
            <a:r>
              <a:rPr lang="en-US" b="1" dirty="0">
                <a:solidFill>
                  <a:srgbClr val="002060"/>
                </a:solidFill>
                <a:latin typeface="Arial" charset="0"/>
              </a:rPr>
              <a:t>Life </a:t>
            </a:r>
            <a:r>
              <a:rPr lang="en-US" b="1">
                <a:solidFill>
                  <a:srgbClr val="002060"/>
                </a:solidFill>
                <a:latin typeface="Arial" charset="0"/>
              </a:rPr>
              <a:t>Cycle Plate</a:t>
            </a:r>
            <a:endParaRPr lang="en-US" b="1" dirty="0">
              <a:solidFill>
                <a:srgbClr val="002060"/>
              </a:solidFill>
              <a:latin typeface="Arial" charset="0"/>
            </a:endParaRPr>
          </a:p>
          <a:p>
            <a:pPr marL="285750" indent="-285750">
              <a:buFont typeface="Arial" panose="020B0604020202020204" pitchFamily="34" charset="0"/>
              <a:buChar char="•"/>
              <a:defRPr/>
            </a:pPr>
            <a:r>
              <a:rPr lang="en-US" b="1" dirty="0">
                <a:solidFill>
                  <a:srgbClr val="002060"/>
                </a:solidFill>
                <a:latin typeface="Arial" charset="0"/>
              </a:rPr>
              <a:t>Black Ink Pen</a:t>
            </a:r>
          </a:p>
        </p:txBody>
      </p:sp>
      <p:sp>
        <p:nvSpPr>
          <p:cNvPr id="11267" name="Rectangle 3"/>
          <p:cNvSpPr>
            <a:spLocks noGrp="1" noChangeArrowheads="1"/>
          </p:cNvSpPr>
          <p:nvPr>
            <p:ph type="body" idx="1"/>
          </p:nvPr>
        </p:nvSpPr>
        <p:spPr>
          <a:xfrm>
            <a:off x="990600" y="5181600"/>
            <a:ext cx="8001000" cy="1600200"/>
          </a:xfrm>
        </p:spPr>
        <p:txBody>
          <a:bodyPr/>
          <a:lstStyle/>
          <a:p>
            <a:pPr marL="0" indent="0" eaLnBrk="1" hangingPunct="1">
              <a:buFont typeface="Wingdings" panose="05000000000000000000" pitchFamily="2" charset="2"/>
              <a:buNone/>
            </a:pPr>
            <a:r>
              <a:rPr lang="en-US" altLang="en-US" sz="2400" b="1" u="sng">
                <a:cs typeface="Arial" panose="020B0604020202020204" pitchFamily="34" charset="0"/>
              </a:rPr>
              <a:t>Step 1: </a:t>
            </a:r>
          </a:p>
          <a:p>
            <a:pPr marL="0" indent="0" eaLnBrk="1" hangingPunct="1">
              <a:buFont typeface="Wingdings" panose="05000000000000000000" pitchFamily="2" charset="2"/>
              <a:buNone/>
            </a:pPr>
            <a:endParaRPr lang="en-US" altLang="en-US" sz="800" b="1" u="sng"/>
          </a:p>
          <a:p>
            <a:pPr marL="0" indent="0" eaLnBrk="1" hangingPunct="1">
              <a:buFont typeface="Wingdings" panose="05000000000000000000" pitchFamily="2" charset="2"/>
              <a:buNone/>
            </a:pPr>
            <a:r>
              <a:rPr lang="en-US" altLang="en-US" sz="2400" b="1"/>
              <a:t>YOU ALREADY DID IT !  You painted a pond in the FAST painting style of Monet !</a:t>
            </a:r>
          </a:p>
        </p:txBody>
      </p:sp>
      <p:sp>
        <p:nvSpPr>
          <p:cNvPr id="3" name="TextBox 2"/>
          <p:cNvSpPr txBox="1"/>
          <p:nvPr/>
        </p:nvSpPr>
        <p:spPr>
          <a:xfrm>
            <a:off x="4495800" y="68263"/>
            <a:ext cx="3863975" cy="769937"/>
          </a:xfrm>
          <a:prstGeom prst="rect">
            <a:avLst/>
          </a:prstGeom>
          <a:noFill/>
        </p:spPr>
        <p:txBody>
          <a:bodyPr>
            <a:spAutoFit/>
          </a:bodyPr>
          <a:lstStyle/>
          <a:p>
            <a:pPr algn="ctr">
              <a:defRPr/>
            </a:pPr>
            <a:r>
              <a:rPr lang="en-US" sz="4400" b="1" i="1" dirty="0">
                <a:effectLst>
                  <a:outerShdw blurRad="38100" dist="38100" dir="2700000" algn="tl">
                    <a:srgbClr val="000000">
                      <a:alpha val="43137"/>
                    </a:srgbClr>
                  </a:outerShdw>
                </a:effectLst>
                <a:latin typeface="+mj-lt"/>
              </a:rPr>
              <a:t>Mini Monet</a:t>
            </a:r>
          </a:p>
        </p:txBody>
      </p:sp>
      <p:sp>
        <p:nvSpPr>
          <p:cNvPr id="11269" name="TextBox 6"/>
          <p:cNvSpPr txBox="1">
            <a:spLocks noChangeArrowheads="1"/>
          </p:cNvSpPr>
          <p:nvPr/>
        </p:nvSpPr>
        <p:spPr bwMode="auto">
          <a:xfrm>
            <a:off x="0" y="209550"/>
            <a:ext cx="3195638" cy="400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2000" b="1"/>
              <a:t>Art Ambassador Project:</a:t>
            </a:r>
          </a:p>
        </p:txBody>
      </p:sp>
      <p:sp>
        <p:nvSpPr>
          <p:cNvPr id="2" name="Rectangle 1"/>
          <p:cNvSpPr/>
          <p:nvPr/>
        </p:nvSpPr>
        <p:spPr bwMode="auto">
          <a:xfrm>
            <a:off x="990600" y="990600"/>
            <a:ext cx="2667000" cy="1592263"/>
          </a:xfrm>
          <a:prstGeom prst="rect">
            <a:avLst/>
          </a:prstGeom>
          <a:solidFill>
            <a:srgbClr val="FFFF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defRPr/>
            </a:pPr>
            <a:endParaRPr lang="en-US">
              <a:latin typeface="Arial" charset="0"/>
            </a:endParaRPr>
          </a:p>
        </p:txBody>
      </p:sp>
      <p:sp>
        <p:nvSpPr>
          <p:cNvPr id="5" name="TextBox 4"/>
          <p:cNvSpPr txBox="1"/>
          <p:nvPr/>
        </p:nvSpPr>
        <p:spPr>
          <a:xfrm>
            <a:off x="1215463" y="1125011"/>
            <a:ext cx="2217274" cy="1323439"/>
          </a:xfrm>
          <a:prstGeom prst="rect">
            <a:avLst/>
          </a:prstGeom>
          <a:noFill/>
        </p:spPr>
        <p:txBody>
          <a:bodyPr wrap="none">
            <a:spAutoFit/>
          </a:bodyPr>
          <a:lstStyle/>
          <a:p>
            <a:pPr>
              <a:defRPr/>
            </a:pPr>
            <a:r>
              <a:rPr lang="en-US" b="1" u="sng" dirty="0">
                <a:solidFill>
                  <a:srgbClr val="002060"/>
                </a:solidFill>
                <a:latin typeface="Arial" charset="0"/>
              </a:rPr>
              <a:t>YOU WILL NEED:</a:t>
            </a:r>
          </a:p>
          <a:p>
            <a:pPr>
              <a:defRPr/>
            </a:pPr>
            <a:endParaRPr lang="en-US" sz="800" b="1" u="sng" dirty="0">
              <a:solidFill>
                <a:srgbClr val="002060"/>
              </a:solidFill>
              <a:latin typeface="Arial" charset="0"/>
            </a:endParaRPr>
          </a:p>
          <a:p>
            <a:pPr marL="285750" indent="-285750">
              <a:buFont typeface="Arial" panose="020B0604020202020204" pitchFamily="34" charset="0"/>
              <a:buChar char="•"/>
              <a:defRPr/>
            </a:pPr>
            <a:r>
              <a:rPr lang="en-US" b="1" dirty="0">
                <a:solidFill>
                  <a:srgbClr val="002060"/>
                </a:solidFill>
                <a:latin typeface="Arial" charset="0"/>
              </a:rPr>
              <a:t>Glue stick</a:t>
            </a:r>
          </a:p>
          <a:p>
            <a:pPr marL="285750" indent="-285750">
              <a:buFont typeface="Arial" panose="020B0604020202020204" pitchFamily="34" charset="0"/>
              <a:buChar char="•"/>
              <a:defRPr/>
            </a:pPr>
            <a:r>
              <a:rPr lang="en-US" b="1" dirty="0">
                <a:solidFill>
                  <a:srgbClr val="002060"/>
                </a:solidFill>
                <a:latin typeface="Arial" charset="0"/>
              </a:rPr>
              <a:t>Pencil</a:t>
            </a:r>
          </a:p>
          <a:p>
            <a:pPr marL="285750" indent="-285750">
              <a:buFont typeface="Arial" panose="020B0604020202020204" pitchFamily="34" charset="0"/>
              <a:buChar char="•"/>
              <a:defRPr/>
            </a:pPr>
            <a:r>
              <a:rPr lang="en-US" b="1" dirty="0">
                <a:solidFill>
                  <a:srgbClr val="002060"/>
                </a:solidFill>
                <a:latin typeface="Arial" charset="0"/>
              </a:rPr>
              <a:t>Colored Pencils</a:t>
            </a:r>
          </a:p>
        </p:txBody>
      </p:sp>
      <p:pic>
        <p:nvPicPr>
          <p:cNvPr id="11272" name="Picture 9" descr="C:\Users\terita\Pictures\2014_04_21\IMG_7631.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24400" y="838200"/>
            <a:ext cx="3495675" cy="4660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8" name="Rectangle 14"/>
          <p:cNvSpPr>
            <a:spLocks noChangeArrowheads="1"/>
          </p:cNvSpPr>
          <p:nvPr/>
        </p:nvSpPr>
        <p:spPr bwMode="auto">
          <a:xfrm rot="5400000">
            <a:off x="4764479" y="2495160"/>
            <a:ext cx="6880233" cy="1878807"/>
          </a:xfrm>
          <a:prstGeom prst="rect">
            <a:avLst/>
          </a:prstGeom>
          <a:solidFill>
            <a:srgbClr val="295129"/>
          </a:solidFill>
          <a:ln>
            <a:noFill/>
          </a:ln>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37" name="Rectangle 14"/>
          <p:cNvSpPr>
            <a:spLocks noChangeArrowheads="1"/>
          </p:cNvSpPr>
          <p:nvPr/>
        </p:nvSpPr>
        <p:spPr bwMode="auto">
          <a:xfrm rot="5400000">
            <a:off x="2876217" y="2482672"/>
            <a:ext cx="6911333" cy="1923766"/>
          </a:xfrm>
          <a:prstGeom prst="rect">
            <a:avLst/>
          </a:prstGeom>
          <a:solidFill>
            <a:schemeClr val="accent2">
              <a:lumMod val="50000"/>
            </a:schemeClr>
          </a:solidFill>
          <a:ln>
            <a:noFill/>
          </a:ln>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36" name="Rectangle 13"/>
          <p:cNvSpPr>
            <a:spLocks noChangeArrowheads="1"/>
          </p:cNvSpPr>
          <p:nvPr/>
        </p:nvSpPr>
        <p:spPr bwMode="auto">
          <a:xfrm rot="5400000">
            <a:off x="978864" y="2499992"/>
            <a:ext cx="6900222" cy="1900237"/>
          </a:xfrm>
          <a:prstGeom prst="rect">
            <a:avLst/>
          </a:prstGeom>
          <a:solidFill>
            <a:schemeClr val="accent2">
              <a:lumMod val="75000"/>
            </a:schemeClr>
          </a:solidFill>
          <a:ln>
            <a:noFill/>
          </a:ln>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35" name="Rectangle 14"/>
          <p:cNvSpPr>
            <a:spLocks noChangeArrowheads="1"/>
          </p:cNvSpPr>
          <p:nvPr/>
        </p:nvSpPr>
        <p:spPr bwMode="auto">
          <a:xfrm rot="5400000">
            <a:off x="-837032" y="2535474"/>
            <a:ext cx="6869116" cy="1798437"/>
          </a:xfrm>
          <a:prstGeom prst="rect">
            <a:avLst/>
          </a:prstGeom>
          <a:solidFill>
            <a:srgbClr val="B2D8B2"/>
          </a:solidFill>
          <a:ln>
            <a:noFill/>
          </a:ln>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34" name="Rectangle 33"/>
          <p:cNvSpPr/>
          <p:nvPr/>
        </p:nvSpPr>
        <p:spPr bwMode="auto">
          <a:xfrm>
            <a:off x="-24508" y="-11115"/>
            <a:ext cx="9156600" cy="696915"/>
          </a:xfrm>
          <a:prstGeom prst="rect">
            <a:avLst/>
          </a:prstGeom>
          <a:solidFill>
            <a:srgbClr val="1F211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a:t>
            </a:r>
          </a:p>
        </p:txBody>
      </p:sp>
      <p:sp>
        <p:nvSpPr>
          <p:cNvPr id="12292" name="Rectangle 166"/>
          <p:cNvSpPr>
            <a:spLocks noChangeArrowheads="1"/>
          </p:cNvSpPr>
          <p:nvPr/>
        </p:nvSpPr>
        <p:spPr bwMode="auto">
          <a:xfrm>
            <a:off x="5457825" y="0"/>
            <a:ext cx="1857375" cy="23955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round/>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2293" name="Rectangle 129"/>
          <p:cNvSpPr>
            <a:spLocks noChangeArrowheads="1"/>
          </p:cNvSpPr>
          <p:nvPr/>
        </p:nvSpPr>
        <p:spPr bwMode="auto">
          <a:xfrm>
            <a:off x="1704975" y="0"/>
            <a:ext cx="1876425" cy="23955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round/>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2294" name="Rectangle 121"/>
          <p:cNvSpPr>
            <a:spLocks noChangeArrowheads="1"/>
          </p:cNvSpPr>
          <p:nvPr/>
        </p:nvSpPr>
        <p:spPr bwMode="auto">
          <a:xfrm>
            <a:off x="0" y="0"/>
            <a:ext cx="1704975" cy="23955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round/>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12297" name="Picture 20" descr="http://i167.photobucket.com/albums/u141/punjapon/Picture-003a250.jpg"/>
          <p:cNvPicPr>
            <a:picLocks noGrp="1" noChangeAspect="1" noChangeArrowheads="1"/>
          </p:cNvPicPr>
          <p:nvPr>
            <p:ph idx="4294967295"/>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128587" y="794923"/>
            <a:ext cx="1447800" cy="1400776"/>
          </a:xfrm>
          <a:ln>
            <a:solidFill>
              <a:srgbClr val="000000"/>
            </a:solidFill>
            <a:miter lim="800000"/>
            <a:headEnd/>
            <a:tailEnd/>
          </a:ln>
        </p:spPr>
      </p:pic>
      <p:sp>
        <p:nvSpPr>
          <p:cNvPr id="10254" name="Rectangle 9"/>
          <p:cNvSpPr>
            <a:spLocks noChangeArrowheads="1"/>
          </p:cNvSpPr>
          <p:nvPr/>
        </p:nvSpPr>
        <p:spPr bwMode="auto">
          <a:xfrm>
            <a:off x="1958569" y="2371302"/>
            <a:ext cx="1277914" cy="553998"/>
          </a:xfrm>
          <a:prstGeom prst="rect">
            <a:avLst/>
          </a:prstGeom>
          <a:noFill/>
          <a:ln w="9525">
            <a:noFill/>
            <a:miter lim="800000"/>
            <a:headEnd/>
            <a:tailEnd/>
          </a:ln>
        </p:spPr>
        <p:txBody>
          <a:bodyPr wrap="none">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0"/>
              </a:spcBef>
              <a:buClrTx/>
              <a:buSzTx/>
              <a:buFontTx/>
              <a:buNone/>
              <a:defRPr/>
            </a:pPr>
            <a:r>
              <a:rPr lang="en-US" altLang="en-US" sz="1600" b="1" dirty="0">
                <a:solidFill>
                  <a:schemeClr val="accent3"/>
                </a:solidFill>
              </a:rPr>
              <a:t> </a:t>
            </a:r>
            <a:r>
              <a:rPr lang="en-US" altLang="en-US" sz="1400" b="1" u="sng" dirty="0" smtClean="0">
                <a:solidFill>
                  <a:srgbClr val="000000"/>
                </a:solidFill>
              </a:rPr>
              <a:t>Step #2:</a:t>
            </a:r>
          </a:p>
          <a:p>
            <a:pPr algn="ctr">
              <a:spcBef>
                <a:spcPct val="0"/>
              </a:spcBef>
              <a:buClrTx/>
              <a:buSzTx/>
              <a:buFontTx/>
              <a:buNone/>
              <a:defRPr/>
            </a:pPr>
            <a:r>
              <a:rPr lang="en-US" altLang="en-US" sz="1400" b="1" dirty="0" smtClean="0">
                <a:solidFill>
                  <a:srgbClr val="000000"/>
                </a:solidFill>
              </a:rPr>
              <a:t> </a:t>
            </a:r>
            <a:r>
              <a:rPr lang="en-US" altLang="en-US" sz="1400" b="1" dirty="0">
                <a:solidFill>
                  <a:srgbClr val="000000"/>
                </a:solidFill>
              </a:rPr>
              <a:t>Rain Clouds</a:t>
            </a:r>
          </a:p>
        </p:txBody>
      </p:sp>
      <p:sp>
        <p:nvSpPr>
          <p:cNvPr id="12299" name="Rectangle 8"/>
          <p:cNvSpPr>
            <a:spLocks noChangeArrowheads="1"/>
          </p:cNvSpPr>
          <p:nvPr/>
        </p:nvSpPr>
        <p:spPr bwMode="auto">
          <a:xfrm>
            <a:off x="276242" y="2401107"/>
            <a:ext cx="1069524" cy="5232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r>
              <a:rPr lang="en-US" altLang="en-US" sz="1400" b="1" u="sng" dirty="0" smtClean="0">
                <a:solidFill>
                  <a:srgbClr val="000000"/>
                </a:solidFill>
              </a:rPr>
              <a:t>Step #1:</a:t>
            </a:r>
          </a:p>
          <a:p>
            <a:pPr algn="ctr">
              <a:spcBef>
                <a:spcPct val="0"/>
              </a:spcBef>
              <a:buClrTx/>
              <a:buSzTx/>
              <a:buFontTx/>
              <a:buNone/>
            </a:pPr>
            <a:r>
              <a:rPr lang="en-US" altLang="en-US" sz="1400" b="1" dirty="0" smtClean="0">
                <a:solidFill>
                  <a:srgbClr val="000000"/>
                </a:solidFill>
              </a:rPr>
              <a:t>Lily </a:t>
            </a:r>
            <a:r>
              <a:rPr lang="en-US" altLang="en-US" sz="1400" b="1" dirty="0">
                <a:solidFill>
                  <a:srgbClr val="000000"/>
                </a:solidFill>
              </a:rPr>
              <a:t>Seeds</a:t>
            </a:r>
          </a:p>
        </p:txBody>
      </p:sp>
      <p:sp>
        <p:nvSpPr>
          <p:cNvPr id="12301" name="Rectangle 163"/>
          <p:cNvSpPr>
            <a:spLocks noChangeArrowheads="1"/>
          </p:cNvSpPr>
          <p:nvPr/>
        </p:nvSpPr>
        <p:spPr bwMode="auto">
          <a:xfrm>
            <a:off x="3584575" y="0"/>
            <a:ext cx="1901825" cy="23955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round/>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12302" name="Picture 24" descr="https://encrypted-tbn2.gstatic.com/images?q=tbn:ANd9GcQNmqxGXr8_QGKUoCzJTRvsb3RPck-WEShsvb254MVDaMr-Vi12kQ"/>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25625" y="782638"/>
            <a:ext cx="1603375" cy="1427162"/>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2303" name="Rectangle 165"/>
          <p:cNvSpPr>
            <a:spLocks noChangeArrowheads="1"/>
          </p:cNvSpPr>
          <p:nvPr/>
        </p:nvSpPr>
        <p:spPr bwMode="auto">
          <a:xfrm>
            <a:off x="7315200" y="0"/>
            <a:ext cx="1828800" cy="23955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round/>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12304" name="Picture 4" descr="https://encrypted-tbn2.gstatic.com/images?q=tbn:ANd9GcTz1mYghYmH_rDbzl7WZWuZGd8_8XJXck4hvtkIk5g6wC0JyKoYjQ"/>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432675" y="788988"/>
            <a:ext cx="1593850" cy="1420812"/>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2305" name="Picture 26" descr="https://1000awesomethings.files.wordpress.com/2012/01/the-sun.jpg?w=500&amp;h=480"/>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39033" y="782638"/>
            <a:ext cx="1609725" cy="1427162"/>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2306" name="TextBox 12"/>
          <p:cNvSpPr txBox="1">
            <a:spLocks noChangeArrowheads="1"/>
          </p:cNvSpPr>
          <p:nvPr/>
        </p:nvSpPr>
        <p:spPr bwMode="auto">
          <a:xfrm>
            <a:off x="7669990" y="2348686"/>
            <a:ext cx="1119217" cy="5232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r>
              <a:rPr lang="en-US" altLang="en-US" sz="1400" b="1" u="sng" dirty="0" smtClean="0">
                <a:solidFill>
                  <a:srgbClr val="000000"/>
                </a:solidFill>
              </a:rPr>
              <a:t>Step #5:</a:t>
            </a:r>
          </a:p>
          <a:p>
            <a:pPr algn="ctr">
              <a:spcBef>
                <a:spcPct val="0"/>
              </a:spcBef>
              <a:buClrTx/>
              <a:buSzTx/>
              <a:buFontTx/>
              <a:buNone/>
            </a:pPr>
            <a:r>
              <a:rPr lang="en-US" altLang="en-US" sz="1400" b="1" dirty="0" smtClean="0">
                <a:solidFill>
                  <a:srgbClr val="000000"/>
                </a:solidFill>
              </a:rPr>
              <a:t>  </a:t>
            </a:r>
            <a:r>
              <a:rPr lang="en-US" altLang="en-US" sz="1400" b="1" dirty="0">
                <a:solidFill>
                  <a:srgbClr val="000000"/>
                </a:solidFill>
              </a:rPr>
              <a:t>Lily Pads </a:t>
            </a:r>
          </a:p>
        </p:txBody>
      </p:sp>
      <p:sp>
        <p:nvSpPr>
          <p:cNvPr id="12307" name="Rectangle 11"/>
          <p:cNvSpPr>
            <a:spLocks noChangeArrowheads="1"/>
          </p:cNvSpPr>
          <p:nvPr/>
        </p:nvSpPr>
        <p:spPr bwMode="auto">
          <a:xfrm>
            <a:off x="5891698" y="2381224"/>
            <a:ext cx="880370" cy="5232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r>
              <a:rPr lang="en-US" altLang="en-US" sz="1400" b="1" u="sng" dirty="0" smtClean="0">
                <a:solidFill>
                  <a:srgbClr val="000000"/>
                </a:solidFill>
              </a:rPr>
              <a:t>Step #4:</a:t>
            </a:r>
          </a:p>
          <a:p>
            <a:pPr algn="ctr">
              <a:spcBef>
                <a:spcPct val="0"/>
              </a:spcBef>
              <a:buClrTx/>
              <a:buSzTx/>
              <a:buFontTx/>
              <a:buNone/>
            </a:pPr>
            <a:r>
              <a:rPr lang="en-US" altLang="en-US" sz="1400" b="1" dirty="0" smtClean="0">
                <a:solidFill>
                  <a:srgbClr val="000000"/>
                </a:solidFill>
              </a:rPr>
              <a:t> </a:t>
            </a:r>
            <a:r>
              <a:rPr lang="en-US" altLang="en-US" sz="1400" b="1" dirty="0">
                <a:solidFill>
                  <a:srgbClr val="000000"/>
                </a:solidFill>
              </a:rPr>
              <a:t>Sun</a:t>
            </a:r>
          </a:p>
        </p:txBody>
      </p:sp>
      <p:pic>
        <p:nvPicPr>
          <p:cNvPr id="12308" name="Picture 33" descr="https://encrypted-tbn1.gstatic.com/images?q=tbn:ANd9GcTMXujIBYVR_za8jKQAWjO4WndqKYQrXZ4KSlCwucjEkxfhD9U"/>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89116" y="788988"/>
            <a:ext cx="1687513" cy="1420812"/>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2309" name="Rectangle 10"/>
          <p:cNvSpPr>
            <a:spLocks noChangeArrowheads="1"/>
          </p:cNvSpPr>
          <p:nvPr/>
        </p:nvSpPr>
        <p:spPr bwMode="auto">
          <a:xfrm>
            <a:off x="3886200" y="2390519"/>
            <a:ext cx="880370" cy="5232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r>
              <a:rPr lang="en-US" altLang="en-US" sz="1400" b="1" u="sng" dirty="0" smtClean="0">
                <a:solidFill>
                  <a:srgbClr val="000000"/>
                </a:solidFill>
              </a:rPr>
              <a:t>Step #3:</a:t>
            </a:r>
          </a:p>
          <a:p>
            <a:pPr algn="ctr">
              <a:spcBef>
                <a:spcPct val="0"/>
              </a:spcBef>
              <a:buClrTx/>
              <a:buSzTx/>
              <a:buFontTx/>
              <a:buNone/>
            </a:pPr>
            <a:r>
              <a:rPr lang="en-US" altLang="en-US" sz="1400" b="1" dirty="0" smtClean="0">
                <a:solidFill>
                  <a:srgbClr val="000000"/>
                </a:solidFill>
              </a:rPr>
              <a:t> </a:t>
            </a:r>
            <a:r>
              <a:rPr lang="en-US" altLang="en-US" sz="1400" b="1" dirty="0">
                <a:solidFill>
                  <a:srgbClr val="000000"/>
                </a:solidFill>
              </a:rPr>
              <a:t>Pond</a:t>
            </a:r>
          </a:p>
        </p:txBody>
      </p:sp>
      <p:sp>
        <p:nvSpPr>
          <p:cNvPr id="12310" name="Rectangle 8"/>
          <p:cNvSpPr>
            <a:spLocks noChangeArrowheads="1"/>
          </p:cNvSpPr>
          <p:nvPr/>
        </p:nvSpPr>
        <p:spPr bwMode="auto">
          <a:xfrm>
            <a:off x="6074" y="4728021"/>
            <a:ext cx="1624759" cy="132343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r>
              <a:rPr lang="en-US" altLang="en-US" sz="1000" b="1" u="sng" dirty="0">
                <a:solidFill>
                  <a:srgbClr val="000000"/>
                </a:solidFill>
              </a:rPr>
              <a:t>With a BLACK INK PEN</a:t>
            </a:r>
          </a:p>
          <a:p>
            <a:pPr algn="ctr">
              <a:spcBef>
                <a:spcPct val="0"/>
              </a:spcBef>
              <a:buClrTx/>
              <a:buSzTx/>
              <a:buFontTx/>
              <a:buNone/>
            </a:pPr>
            <a:r>
              <a:rPr lang="en-US" altLang="en-US" sz="1000" b="1" dirty="0">
                <a:solidFill>
                  <a:srgbClr val="000000"/>
                </a:solidFill>
              </a:rPr>
              <a:t>complete the drawing  </a:t>
            </a:r>
          </a:p>
          <a:p>
            <a:pPr>
              <a:spcBef>
                <a:spcPct val="0"/>
              </a:spcBef>
              <a:buClrTx/>
              <a:buSzTx/>
              <a:buFontTx/>
              <a:buNone/>
            </a:pPr>
            <a:endParaRPr lang="en-US" altLang="en-US" sz="1000" b="1" u="sng" dirty="0">
              <a:solidFill>
                <a:srgbClr val="000000"/>
              </a:solidFill>
            </a:endParaRPr>
          </a:p>
          <a:p>
            <a:pPr>
              <a:spcBef>
                <a:spcPct val="0"/>
              </a:spcBef>
              <a:buClrTx/>
              <a:buSzTx/>
              <a:buFontTx/>
              <a:buNone/>
            </a:pPr>
            <a:r>
              <a:rPr lang="en-US" altLang="en-US" sz="1000" b="1" dirty="0">
                <a:solidFill>
                  <a:srgbClr val="000000"/>
                </a:solidFill>
              </a:rPr>
              <a:t>Draw </a:t>
            </a:r>
            <a:r>
              <a:rPr lang="en-US" altLang="en-US" sz="1000" b="1" dirty="0" smtClean="0">
                <a:solidFill>
                  <a:srgbClr val="000000"/>
                </a:solidFill>
              </a:rPr>
              <a:t>10 more </a:t>
            </a:r>
            <a:r>
              <a:rPr lang="en-US" altLang="en-US" sz="1000" b="1" dirty="0">
                <a:solidFill>
                  <a:srgbClr val="000000"/>
                </a:solidFill>
              </a:rPr>
              <a:t>Lily Seeds</a:t>
            </a:r>
            <a:r>
              <a:rPr lang="en-US" altLang="en-US" sz="1000" b="1" dirty="0" smtClean="0">
                <a:solidFill>
                  <a:srgbClr val="000000"/>
                </a:solidFill>
              </a:rPr>
              <a:t>.</a:t>
            </a:r>
          </a:p>
          <a:p>
            <a:pPr>
              <a:spcBef>
                <a:spcPct val="0"/>
              </a:spcBef>
              <a:buClrTx/>
              <a:buSzTx/>
              <a:buFontTx/>
              <a:buNone/>
            </a:pPr>
            <a:endParaRPr lang="en-US" altLang="en-US" sz="1000" b="1" dirty="0">
              <a:solidFill>
                <a:srgbClr val="000000"/>
              </a:solidFill>
            </a:endParaRPr>
          </a:p>
          <a:p>
            <a:pPr>
              <a:spcBef>
                <a:spcPct val="0"/>
              </a:spcBef>
              <a:buClrTx/>
              <a:buSzTx/>
              <a:buFontTx/>
              <a:buNone/>
            </a:pPr>
            <a:r>
              <a:rPr lang="en-US" altLang="en-US" sz="1000" b="1" dirty="0" smtClean="0">
                <a:solidFill>
                  <a:srgbClr val="000000"/>
                </a:solidFill>
              </a:rPr>
              <a:t>They can be either small circles or ovals.</a:t>
            </a:r>
            <a:endParaRPr lang="en-US" altLang="en-US" sz="1000" b="1" dirty="0">
              <a:solidFill>
                <a:srgbClr val="000000"/>
              </a:solidFill>
            </a:endParaRPr>
          </a:p>
        </p:txBody>
      </p:sp>
      <p:sp>
        <p:nvSpPr>
          <p:cNvPr id="12311" name="Rectangle 9"/>
          <p:cNvSpPr>
            <a:spLocks noChangeArrowheads="1"/>
          </p:cNvSpPr>
          <p:nvPr/>
        </p:nvSpPr>
        <p:spPr bwMode="auto">
          <a:xfrm>
            <a:off x="1690400" y="4728021"/>
            <a:ext cx="1738600" cy="163121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r>
              <a:rPr lang="en-US" altLang="en-US" sz="1000" b="1" u="sng" dirty="0" smtClean="0">
                <a:solidFill>
                  <a:srgbClr val="000000"/>
                </a:solidFill>
              </a:rPr>
              <a:t>With </a:t>
            </a:r>
            <a:r>
              <a:rPr lang="en-US" altLang="en-US" sz="1000" b="1" u="sng" dirty="0">
                <a:solidFill>
                  <a:srgbClr val="000000"/>
                </a:solidFill>
              </a:rPr>
              <a:t>a BLACK INK PEN</a:t>
            </a:r>
          </a:p>
          <a:p>
            <a:pPr algn="ctr">
              <a:spcBef>
                <a:spcPct val="0"/>
              </a:spcBef>
              <a:buClrTx/>
              <a:buSzTx/>
              <a:buFontTx/>
              <a:buNone/>
            </a:pPr>
            <a:r>
              <a:rPr lang="en-US" altLang="en-US" sz="1000" b="1" dirty="0">
                <a:solidFill>
                  <a:srgbClr val="000000"/>
                </a:solidFill>
              </a:rPr>
              <a:t>complete the drawing  </a:t>
            </a:r>
          </a:p>
          <a:p>
            <a:pPr>
              <a:spcBef>
                <a:spcPct val="0"/>
              </a:spcBef>
              <a:buClrTx/>
              <a:buSzTx/>
              <a:buFontTx/>
              <a:buNone/>
            </a:pPr>
            <a:endParaRPr lang="en-US" altLang="en-US" sz="1000" b="1" u="sng" dirty="0">
              <a:solidFill>
                <a:srgbClr val="000000"/>
              </a:solidFill>
            </a:endParaRPr>
          </a:p>
          <a:p>
            <a:pPr marL="228600" indent="-228600">
              <a:spcBef>
                <a:spcPct val="0"/>
              </a:spcBef>
              <a:buClrTx/>
              <a:buSzTx/>
              <a:buFont typeface="+mj-lt"/>
              <a:buAutoNum type="arabicPeriod"/>
            </a:pPr>
            <a:r>
              <a:rPr lang="en-US" altLang="en-US" sz="1000" b="1" dirty="0">
                <a:solidFill>
                  <a:srgbClr val="000000"/>
                </a:solidFill>
              </a:rPr>
              <a:t>Draw </a:t>
            </a:r>
            <a:r>
              <a:rPr lang="en-US" altLang="en-US" sz="1000" b="1" dirty="0" smtClean="0">
                <a:solidFill>
                  <a:srgbClr val="000000"/>
                </a:solidFill>
              </a:rPr>
              <a:t>a few more rain clouds.</a:t>
            </a:r>
          </a:p>
          <a:p>
            <a:pPr marL="228600" indent="-228600">
              <a:spcBef>
                <a:spcPct val="0"/>
              </a:spcBef>
              <a:buClrTx/>
              <a:buSzTx/>
              <a:buFont typeface="+mj-lt"/>
              <a:buAutoNum type="arabicPeriod"/>
            </a:pPr>
            <a:endParaRPr lang="en-US" altLang="en-US" sz="1000" b="1" dirty="0">
              <a:solidFill>
                <a:srgbClr val="000000"/>
              </a:solidFill>
            </a:endParaRPr>
          </a:p>
          <a:p>
            <a:pPr marL="228600" indent="-228600">
              <a:spcBef>
                <a:spcPct val="0"/>
              </a:spcBef>
              <a:buClrTx/>
              <a:buSzTx/>
              <a:buFont typeface="+mj-lt"/>
              <a:buAutoNum type="arabicPeriod"/>
            </a:pPr>
            <a:r>
              <a:rPr lang="en-US" altLang="en-US" sz="1000" b="1" dirty="0" smtClean="0">
                <a:solidFill>
                  <a:srgbClr val="000000"/>
                </a:solidFill>
              </a:rPr>
              <a:t>Add some rain drops.</a:t>
            </a:r>
          </a:p>
          <a:p>
            <a:pPr marL="228600" indent="-228600">
              <a:spcBef>
                <a:spcPct val="0"/>
              </a:spcBef>
              <a:buClrTx/>
              <a:buSzTx/>
              <a:buFont typeface="+mj-lt"/>
              <a:buAutoNum type="arabicPeriod"/>
            </a:pPr>
            <a:endParaRPr lang="en-US" altLang="en-US" sz="1000" b="1" dirty="0">
              <a:solidFill>
                <a:srgbClr val="000000"/>
              </a:solidFill>
            </a:endParaRPr>
          </a:p>
          <a:p>
            <a:pPr marL="228600" indent="-228600">
              <a:spcBef>
                <a:spcPct val="0"/>
              </a:spcBef>
              <a:buClrTx/>
              <a:buSzTx/>
              <a:buFont typeface="+mj-lt"/>
              <a:buAutoNum type="arabicPeriod"/>
            </a:pPr>
            <a:r>
              <a:rPr lang="en-US" altLang="en-US" sz="1000" b="1" dirty="0" smtClean="0">
                <a:solidFill>
                  <a:srgbClr val="000000"/>
                </a:solidFill>
              </a:rPr>
              <a:t>Maybe add some lightning</a:t>
            </a:r>
            <a:r>
              <a:rPr lang="en-US" altLang="en-US" sz="1000" b="1" dirty="0">
                <a:solidFill>
                  <a:srgbClr val="000000"/>
                </a:solidFill>
              </a:rPr>
              <a:t>?</a:t>
            </a:r>
          </a:p>
        </p:txBody>
      </p:sp>
      <p:sp>
        <p:nvSpPr>
          <p:cNvPr id="12312" name="Rectangle 10"/>
          <p:cNvSpPr>
            <a:spLocks noChangeArrowheads="1"/>
          </p:cNvSpPr>
          <p:nvPr/>
        </p:nvSpPr>
        <p:spPr bwMode="auto">
          <a:xfrm>
            <a:off x="3564226" y="4728021"/>
            <a:ext cx="1823591" cy="133882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r>
              <a:rPr lang="en-US" altLang="en-US" sz="1000" b="1" u="sng" dirty="0" smtClean="0">
                <a:solidFill>
                  <a:srgbClr val="000000"/>
                </a:solidFill>
              </a:rPr>
              <a:t>With </a:t>
            </a:r>
            <a:r>
              <a:rPr lang="en-US" altLang="en-US" sz="1000" b="1" u="sng" dirty="0">
                <a:solidFill>
                  <a:srgbClr val="000000"/>
                </a:solidFill>
              </a:rPr>
              <a:t>a BLACK INK PEN</a:t>
            </a:r>
          </a:p>
          <a:p>
            <a:pPr algn="ctr">
              <a:spcBef>
                <a:spcPct val="0"/>
              </a:spcBef>
              <a:buClrTx/>
              <a:buSzTx/>
              <a:buFontTx/>
              <a:buNone/>
            </a:pPr>
            <a:r>
              <a:rPr lang="en-US" altLang="en-US" sz="1000" b="1" dirty="0">
                <a:solidFill>
                  <a:srgbClr val="000000"/>
                </a:solidFill>
              </a:rPr>
              <a:t>complete the drawing  </a:t>
            </a:r>
          </a:p>
          <a:p>
            <a:pPr>
              <a:spcBef>
                <a:spcPct val="0"/>
              </a:spcBef>
              <a:buClrTx/>
              <a:buSzTx/>
              <a:buFontTx/>
              <a:buNone/>
            </a:pPr>
            <a:endParaRPr lang="en-US" altLang="en-US" sz="1000" b="1" u="sng" dirty="0">
              <a:solidFill>
                <a:srgbClr val="000000"/>
              </a:solidFill>
            </a:endParaRPr>
          </a:p>
          <a:p>
            <a:pPr marL="228600" indent="-228600">
              <a:spcBef>
                <a:spcPct val="0"/>
              </a:spcBef>
              <a:buClrTx/>
              <a:buSzTx/>
              <a:buFont typeface="+mj-lt"/>
              <a:buAutoNum type="arabicPeriod"/>
            </a:pPr>
            <a:r>
              <a:rPr lang="en-US" altLang="en-US" sz="1000" b="1" dirty="0">
                <a:solidFill>
                  <a:srgbClr val="000000"/>
                </a:solidFill>
              </a:rPr>
              <a:t>Draw some fish in your </a:t>
            </a:r>
            <a:r>
              <a:rPr lang="en-US" altLang="en-US" sz="1000" b="1" dirty="0" smtClean="0">
                <a:solidFill>
                  <a:srgbClr val="000000"/>
                </a:solidFill>
              </a:rPr>
              <a:t>pond.</a:t>
            </a:r>
          </a:p>
          <a:p>
            <a:pPr marL="228600" indent="-228600">
              <a:spcBef>
                <a:spcPct val="0"/>
              </a:spcBef>
              <a:buClrTx/>
              <a:buSzTx/>
              <a:buFont typeface="+mj-lt"/>
              <a:buAutoNum type="arabicPeriod"/>
            </a:pPr>
            <a:endParaRPr lang="en-US" altLang="en-US" sz="1000" b="1" dirty="0">
              <a:solidFill>
                <a:srgbClr val="000000"/>
              </a:solidFill>
            </a:endParaRPr>
          </a:p>
          <a:p>
            <a:pPr marL="228600" indent="-228600">
              <a:spcBef>
                <a:spcPct val="0"/>
              </a:spcBef>
              <a:buClrTx/>
              <a:buSzTx/>
              <a:buFont typeface="+mj-lt"/>
              <a:buAutoNum type="arabicPeriod"/>
            </a:pPr>
            <a:r>
              <a:rPr lang="en-US" altLang="en-US" sz="1000" b="1" dirty="0" smtClean="0">
                <a:solidFill>
                  <a:srgbClr val="000000"/>
                </a:solidFill>
              </a:rPr>
              <a:t>Maybe </a:t>
            </a:r>
            <a:r>
              <a:rPr lang="en-US" altLang="en-US" sz="1000" b="1" dirty="0">
                <a:solidFill>
                  <a:srgbClr val="000000"/>
                </a:solidFill>
              </a:rPr>
              <a:t>add some waves to </a:t>
            </a:r>
            <a:r>
              <a:rPr lang="en-US" altLang="en-US" sz="1000" b="1" dirty="0" smtClean="0">
                <a:solidFill>
                  <a:srgbClr val="000000"/>
                </a:solidFill>
              </a:rPr>
              <a:t>the water</a:t>
            </a:r>
            <a:r>
              <a:rPr lang="en-US" altLang="en-US" sz="1100" b="1" dirty="0">
                <a:solidFill>
                  <a:srgbClr val="000000"/>
                </a:solidFill>
              </a:rPr>
              <a:t>.</a:t>
            </a:r>
          </a:p>
        </p:txBody>
      </p:sp>
      <p:sp>
        <p:nvSpPr>
          <p:cNvPr id="12313" name="Rectangle 11"/>
          <p:cNvSpPr>
            <a:spLocks noChangeArrowheads="1"/>
          </p:cNvSpPr>
          <p:nvPr/>
        </p:nvSpPr>
        <p:spPr bwMode="auto">
          <a:xfrm>
            <a:off x="5504899" y="4722573"/>
            <a:ext cx="1758202" cy="164660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r>
              <a:rPr lang="en-US" altLang="en-US" sz="1000" b="1" u="sng" dirty="0" smtClean="0">
                <a:solidFill>
                  <a:srgbClr val="000000"/>
                </a:solidFill>
              </a:rPr>
              <a:t>With </a:t>
            </a:r>
            <a:r>
              <a:rPr lang="en-US" altLang="en-US" sz="1000" b="1" u="sng" dirty="0">
                <a:solidFill>
                  <a:srgbClr val="000000"/>
                </a:solidFill>
              </a:rPr>
              <a:t>a BLACK INK PEN</a:t>
            </a:r>
          </a:p>
          <a:p>
            <a:pPr algn="ctr">
              <a:spcBef>
                <a:spcPct val="0"/>
              </a:spcBef>
              <a:buClrTx/>
              <a:buSzTx/>
              <a:buFontTx/>
              <a:buNone/>
            </a:pPr>
            <a:r>
              <a:rPr lang="en-US" altLang="en-US" sz="1000" b="1" dirty="0">
                <a:solidFill>
                  <a:srgbClr val="000000"/>
                </a:solidFill>
              </a:rPr>
              <a:t>complete the drawing  </a:t>
            </a:r>
          </a:p>
          <a:p>
            <a:pPr>
              <a:spcBef>
                <a:spcPct val="0"/>
              </a:spcBef>
              <a:buClrTx/>
              <a:buSzTx/>
              <a:buFontTx/>
              <a:buNone/>
            </a:pPr>
            <a:endParaRPr lang="en-US" altLang="en-US" sz="1000" b="1" u="sng" dirty="0" smtClean="0">
              <a:solidFill>
                <a:srgbClr val="000000"/>
              </a:solidFill>
            </a:endParaRPr>
          </a:p>
          <a:p>
            <a:pPr marL="228600" indent="-228600">
              <a:spcBef>
                <a:spcPct val="0"/>
              </a:spcBef>
              <a:buClrTx/>
              <a:buSzTx/>
              <a:buFont typeface="+mj-lt"/>
              <a:buAutoNum type="arabicPeriod"/>
            </a:pPr>
            <a:r>
              <a:rPr lang="en-US" altLang="en-US" sz="1000" b="1" dirty="0" smtClean="0">
                <a:solidFill>
                  <a:srgbClr val="000000"/>
                </a:solidFill>
              </a:rPr>
              <a:t>Draw </a:t>
            </a:r>
            <a:r>
              <a:rPr lang="en-US" altLang="en-US" sz="1000" b="1" dirty="0">
                <a:solidFill>
                  <a:srgbClr val="000000"/>
                </a:solidFill>
              </a:rPr>
              <a:t>a Sun with some  </a:t>
            </a:r>
            <a:r>
              <a:rPr lang="en-US" altLang="en-US" sz="1000" b="1" dirty="0" smtClean="0">
                <a:solidFill>
                  <a:srgbClr val="000000"/>
                </a:solidFill>
              </a:rPr>
              <a:t>rays.</a:t>
            </a:r>
          </a:p>
          <a:p>
            <a:pPr marL="228600" indent="-228600">
              <a:spcBef>
                <a:spcPct val="0"/>
              </a:spcBef>
              <a:buClrTx/>
              <a:buSzTx/>
              <a:buFont typeface="+mj-lt"/>
              <a:buAutoNum type="arabicPeriod"/>
            </a:pPr>
            <a:endParaRPr lang="en-US" altLang="en-US" sz="1000" b="1" dirty="0">
              <a:solidFill>
                <a:srgbClr val="000000"/>
              </a:solidFill>
            </a:endParaRPr>
          </a:p>
          <a:p>
            <a:pPr marL="228600" indent="-228600">
              <a:spcBef>
                <a:spcPct val="0"/>
              </a:spcBef>
              <a:buClrTx/>
              <a:buSzTx/>
              <a:buFont typeface="+mj-lt"/>
              <a:buAutoNum type="arabicPeriod"/>
            </a:pPr>
            <a:r>
              <a:rPr lang="en-US" altLang="en-US" sz="1000" b="1" dirty="0">
                <a:solidFill>
                  <a:srgbClr val="000000"/>
                </a:solidFill>
              </a:rPr>
              <a:t>A</a:t>
            </a:r>
            <a:r>
              <a:rPr lang="en-US" altLang="en-US" sz="1000" b="1" dirty="0" smtClean="0">
                <a:solidFill>
                  <a:srgbClr val="000000"/>
                </a:solidFill>
              </a:rPr>
              <a:t>dd </a:t>
            </a:r>
            <a:r>
              <a:rPr lang="en-US" altLang="en-US" sz="1000" b="1" dirty="0">
                <a:solidFill>
                  <a:srgbClr val="000000"/>
                </a:solidFill>
              </a:rPr>
              <a:t>a </a:t>
            </a:r>
            <a:r>
              <a:rPr lang="en-US" altLang="en-US" sz="1000" b="1" dirty="0" smtClean="0">
                <a:solidFill>
                  <a:srgbClr val="000000"/>
                </a:solidFill>
              </a:rPr>
              <a:t>smile.</a:t>
            </a:r>
          </a:p>
          <a:p>
            <a:pPr marL="228600" indent="-228600">
              <a:spcBef>
                <a:spcPct val="0"/>
              </a:spcBef>
              <a:buClrTx/>
              <a:buSzTx/>
              <a:buFont typeface="+mj-lt"/>
              <a:buAutoNum type="arabicPeriod"/>
            </a:pPr>
            <a:endParaRPr lang="en-US" altLang="en-US" sz="1000" b="1" dirty="0">
              <a:solidFill>
                <a:srgbClr val="000000"/>
              </a:solidFill>
            </a:endParaRPr>
          </a:p>
          <a:p>
            <a:pPr marL="228600" indent="-228600">
              <a:spcBef>
                <a:spcPct val="0"/>
              </a:spcBef>
              <a:buClrTx/>
              <a:buSzTx/>
              <a:buFont typeface="+mj-lt"/>
              <a:buAutoNum type="arabicPeriod"/>
            </a:pPr>
            <a:r>
              <a:rPr lang="en-US" altLang="en-US" sz="1000" b="1" dirty="0" smtClean="0">
                <a:solidFill>
                  <a:srgbClr val="000000"/>
                </a:solidFill>
              </a:rPr>
              <a:t>Maybe add </a:t>
            </a:r>
            <a:r>
              <a:rPr lang="en-US" altLang="en-US" sz="1000" b="1" dirty="0">
                <a:solidFill>
                  <a:srgbClr val="000000"/>
                </a:solidFill>
              </a:rPr>
              <a:t>some cool sunglasses</a:t>
            </a:r>
            <a:r>
              <a:rPr lang="en-US" altLang="en-US" sz="1100" b="1" dirty="0">
                <a:solidFill>
                  <a:srgbClr val="000000"/>
                </a:solidFill>
              </a:rPr>
              <a:t>!</a:t>
            </a:r>
          </a:p>
        </p:txBody>
      </p:sp>
      <p:sp>
        <p:nvSpPr>
          <p:cNvPr id="12314" name="TextBox 12"/>
          <p:cNvSpPr txBox="1">
            <a:spLocks noChangeArrowheads="1"/>
          </p:cNvSpPr>
          <p:nvPr/>
        </p:nvSpPr>
        <p:spPr bwMode="auto">
          <a:xfrm>
            <a:off x="7373937" y="4676287"/>
            <a:ext cx="1711325" cy="118494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r>
              <a:rPr lang="en-US" altLang="en-US" sz="1000" b="1" u="sng" dirty="0" smtClean="0">
                <a:solidFill>
                  <a:srgbClr val="000000"/>
                </a:solidFill>
              </a:rPr>
              <a:t>With </a:t>
            </a:r>
            <a:r>
              <a:rPr lang="en-US" altLang="en-US" sz="1000" b="1" u="sng" dirty="0">
                <a:solidFill>
                  <a:srgbClr val="000000"/>
                </a:solidFill>
              </a:rPr>
              <a:t>a BLACK INK PEN</a:t>
            </a:r>
          </a:p>
          <a:p>
            <a:pPr algn="ctr">
              <a:spcBef>
                <a:spcPct val="0"/>
              </a:spcBef>
              <a:buClrTx/>
              <a:buSzTx/>
              <a:buFontTx/>
              <a:buNone/>
            </a:pPr>
            <a:r>
              <a:rPr lang="en-US" altLang="en-US" sz="1000" b="1" dirty="0">
                <a:solidFill>
                  <a:srgbClr val="000000"/>
                </a:solidFill>
              </a:rPr>
              <a:t>complete the drawing  </a:t>
            </a:r>
          </a:p>
          <a:p>
            <a:pPr>
              <a:spcBef>
                <a:spcPct val="0"/>
              </a:spcBef>
              <a:buClrTx/>
              <a:buSzTx/>
              <a:buFontTx/>
              <a:buNone/>
            </a:pPr>
            <a:endParaRPr lang="en-US" altLang="en-US" sz="1000" b="1" u="sng" dirty="0" smtClean="0">
              <a:solidFill>
                <a:srgbClr val="000000"/>
              </a:solidFill>
            </a:endParaRPr>
          </a:p>
          <a:p>
            <a:pPr>
              <a:spcBef>
                <a:spcPct val="0"/>
              </a:spcBef>
              <a:buClrTx/>
              <a:buSzTx/>
              <a:buFontTx/>
              <a:buNone/>
            </a:pPr>
            <a:r>
              <a:rPr lang="en-US" altLang="en-US" sz="1000" b="1" dirty="0" smtClean="0">
                <a:solidFill>
                  <a:srgbClr val="000000"/>
                </a:solidFill>
              </a:rPr>
              <a:t>Draw </a:t>
            </a:r>
            <a:r>
              <a:rPr lang="en-US" altLang="en-US" sz="1000" b="1" dirty="0">
                <a:solidFill>
                  <a:srgbClr val="000000"/>
                </a:solidFill>
              </a:rPr>
              <a:t>a couple more Lily </a:t>
            </a:r>
            <a:r>
              <a:rPr lang="en-US" altLang="en-US" sz="1000" b="1" dirty="0" smtClean="0">
                <a:solidFill>
                  <a:srgbClr val="000000"/>
                </a:solidFill>
              </a:rPr>
              <a:t>Pads.  </a:t>
            </a:r>
          </a:p>
          <a:p>
            <a:pPr>
              <a:spcBef>
                <a:spcPct val="0"/>
              </a:spcBef>
              <a:buClrTx/>
              <a:buSzTx/>
              <a:buFontTx/>
              <a:buNone/>
            </a:pPr>
            <a:endParaRPr lang="en-US" altLang="en-US" sz="1000" b="1" dirty="0">
              <a:solidFill>
                <a:srgbClr val="000000"/>
              </a:solidFill>
            </a:endParaRPr>
          </a:p>
          <a:p>
            <a:pPr>
              <a:spcBef>
                <a:spcPct val="0"/>
              </a:spcBef>
              <a:buClrTx/>
              <a:buSzTx/>
              <a:buFontTx/>
              <a:buNone/>
            </a:pPr>
            <a:r>
              <a:rPr lang="en-US" altLang="en-US" sz="1000" b="1" dirty="0" smtClean="0">
                <a:solidFill>
                  <a:srgbClr val="000000"/>
                </a:solidFill>
              </a:rPr>
              <a:t>They look like  Pac-Man</a:t>
            </a:r>
            <a:r>
              <a:rPr lang="en-US" altLang="en-US" sz="1100" b="1" dirty="0" smtClean="0">
                <a:solidFill>
                  <a:srgbClr val="000000"/>
                </a:solidFill>
              </a:rPr>
              <a:t>!</a:t>
            </a:r>
            <a:endParaRPr lang="en-US" altLang="en-US" sz="1100" b="1" dirty="0">
              <a:solidFill>
                <a:srgbClr val="000000"/>
              </a:solidFill>
            </a:endParaRPr>
          </a:p>
        </p:txBody>
      </p:sp>
      <p:pic>
        <p:nvPicPr>
          <p:cNvPr id="12315" name="Picture 8"/>
          <p:cNvPicPr>
            <a:picLocks noChangeAspect="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489646" y="3180650"/>
            <a:ext cx="1479907" cy="1110283"/>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2316" name="Picture 9"/>
          <p:cNvPicPr>
            <a:picLocks noChangeAspect="1"/>
          </p:cNvPicPr>
          <p:nvPr/>
        </p:nvPicPr>
        <p:blipFill>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608211" y="3200401"/>
            <a:ext cx="1471367" cy="1103877"/>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2317" name="Picture 10"/>
          <p:cNvPicPr>
            <a:picLocks noChangeAspect="1"/>
          </p:cNvPicPr>
          <p:nvPr/>
        </p:nvPicPr>
        <p:blipFill>
          <a:blip r:embed="rId9"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705389" y="3190132"/>
            <a:ext cx="1454966" cy="1090532"/>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2318" name="Picture 11"/>
          <p:cNvPicPr>
            <a:picLocks noChangeAspect="1"/>
          </p:cNvPicPr>
          <p:nvPr/>
        </p:nvPicPr>
        <p:blipFill>
          <a:blip r:embed="rId10"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43572" y="3200400"/>
            <a:ext cx="1439434" cy="1080264"/>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2319" name="Picture 13"/>
          <p:cNvPicPr>
            <a:picLocks noChangeAspect="1"/>
          </p:cNvPicPr>
          <p:nvPr/>
        </p:nvPicPr>
        <p:blipFill>
          <a:blip r:embed="rId11"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1976" y="3200400"/>
            <a:ext cx="1421022" cy="1066800"/>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3" name="Rectangle 128"/>
          <p:cNvSpPr>
            <a:spLocks noChangeArrowheads="1"/>
          </p:cNvSpPr>
          <p:nvPr/>
        </p:nvSpPr>
        <p:spPr bwMode="auto">
          <a:xfrm>
            <a:off x="-172052" y="152676"/>
            <a:ext cx="9451690" cy="3693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r>
              <a:rPr lang="en-US" altLang="en-US" sz="1400" b="1" dirty="0">
                <a:solidFill>
                  <a:schemeClr val="bg1"/>
                </a:solidFill>
              </a:rPr>
              <a:t>Step 2: </a:t>
            </a:r>
            <a:r>
              <a:rPr lang="en-US" altLang="en-US" sz="1400" b="1" dirty="0" smtClean="0">
                <a:solidFill>
                  <a:schemeClr val="bg1"/>
                </a:solidFill>
              </a:rPr>
              <a:t>   </a:t>
            </a:r>
            <a:r>
              <a:rPr lang="en-US" altLang="en-US" sz="1800" b="1" dirty="0" smtClean="0">
                <a:solidFill>
                  <a:schemeClr val="bg1"/>
                </a:solidFill>
              </a:rPr>
              <a:t>DRAW  your  “Impression”  of  the  Lily Plant  Life Cycle in 5-steps  </a:t>
            </a:r>
            <a:r>
              <a:rPr lang="en-US" altLang="en-US" sz="1050" b="1" dirty="0" smtClean="0">
                <a:solidFill>
                  <a:schemeClr val="bg1"/>
                </a:solidFill>
              </a:rPr>
              <a:t>(10 minutes)  </a:t>
            </a:r>
            <a:endParaRPr lang="en-US" altLang="en-US" sz="1050" b="1"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2723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14597</TotalTime>
  <Words>1125</Words>
  <Application>Microsoft Macintosh PowerPoint</Application>
  <PresentationFormat>On-screen Show (4:3)</PresentationFormat>
  <Paragraphs>201</Paragraphs>
  <Slides>12</Slides>
  <Notes>0</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Capsules</vt:lpstr>
      <vt:lpstr>Claude Monet</vt:lpstr>
      <vt:lpstr>ARE YOU FAST ?       Let’s Have (3) Drawing Races</vt:lpstr>
      <vt:lpstr>Impression</vt:lpstr>
      <vt:lpstr>Slide 4</vt:lpstr>
      <vt:lpstr>Slide 5</vt:lpstr>
      <vt:lpstr>Slide 6</vt:lpstr>
      <vt:lpstr>Monet’s favorite place to paint… </vt:lpstr>
      <vt:lpstr>Slide 8</vt:lpstr>
      <vt:lpstr>Slide 9</vt:lpstr>
      <vt:lpstr>Slide 10</vt:lpstr>
      <vt:lpstr>Create a frog who will live in your water garden!</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Claude Monet</dc:title>
  <dc:creator>Teri Allart</dc:creator>
  <cp:lastModifiedBy>Eric &amp; Tarryn Rozen</cp:lastModifiedBy>
  <cp:revision>440</cp:revision>
  <cp:lastPrinted>2014-04-10T15:27:14Z</cp:lastPrinted>
  <dcterms:created xsi:type="dcterms:W3CDTF">2016-04-12T00:50:12Z</dcterms:created>
  <dcterms:modified xsi:type="dcterms:W3CDTF">2016-04-12T00:50:27Z</dcterms:modified>
</cp:coreProperties>
</file>