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9" r:id="rId1"/>
  </p:sldMasterIdLst>
  <p:notesMasterIdLst>
    <p:notesMasterId r:id="rId16"/>
  </p:notesMasterIdLst>
  <p:sldIdLst>
    <p:sldId id="256" r:id="rId2"/>
    <p:sldId id="269" r:id="rId3"/>
    <p:sldId id="257" r:id="rId4"/>
    <p:sldId id="270" r:id="rId5"/>
    <p:sldId id="258" r:id="rId6"/>
    <p:sldId id="259" r:id="rId7"/>
    <p:sldId id="260" r:id="rId8"/>
    <p:sldId id="266" r:id="rId9"/>
    <p:sldId id="267" r:id="rId10"/>
    <p:sldId id="277" r:id="rId11"/>
    <p:sldId id="280" r:id="rId12"/>
    <p:sldId id="278" r:id="rId13"/>
    <p:sldId id="281" r:id="rId14"/>
    <p:sldId id="279" r:id="rId15"/>
  </p:sldIdLst>
  <p:sldSz cx="9144000" cy="6858000" type="screen4x3"/>
  <p:notesSz cx="6858000" cy="93138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C328"/>
    <a:srgbClr val="FB2C0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6" autoAdjust="0"/>
    <p:restoredTop sz="96236" autoAdjust="0"/>
  </p:normalViewPr>
  <p:slideViewPr>
    <p:cSldViewPr>
      <p:cViewPr>
        <p:scale>
          <a:sx n="93" d="100"/>
          <a:sy n="93" d="100"/>
        </p:scale>
        <p:origin x="-1123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5487013-0F00-46B1-BBF8-E50CF914163E}" type="datetimeFigureOut">
              <a:rPr lang="en-US"/>
              <a:pPr>
                <a:defRPr/>
              </a:pPr>
              <a:t>4/20/2017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A5349B1-29A7-45DF-9BDD-AB62CE1648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289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D70F4A-CDF6-4522-9EB9-07E07230923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CA1A19-C83B-4896-BBB7-EA85517279FA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23085A-7662-491E-ABA2-C6CC0E489E2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E69B5A-70E6-4A32-B59D-384053AAFEBF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96B6F-D02F-4CEB-8A15-70C6136825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37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9ACF7-C508-49C2-BDA8-8EDADA5682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715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7C247-2D71-4DDB-9B10-FC32B528B6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677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76D26-E138-4BED-AE96-E26A7B9A7B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796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E8C94-E4B9-4424-9455-443402A164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878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CB588-0FA3-4A00-81C4-84B013C170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84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B8B38-2F2F-40F1-A822-DDFC7936C6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651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955D0-282C-45F8-9EB1-5A797EF9CE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176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7FE15-E4BB-4803-95C9-5956657DD5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4518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427AD-2135-45DF-9FC6-3D3CF27300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1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0D406-4B3D-4A1F-BF0C-E5687164FC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103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3C2A4-69FB-42C0-ABA6-B1A0B7756B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89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6C87-6FF2-444F-86FB-D33CCF241C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584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B021E-BD3E-4429-8DCC-31D5C17F94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13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6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C61C5C-00B2-4B44-BDDF-6559816D59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41" r:id="rId1"/>
    <p:sldLayoutId id="2147484330" r:id="rId2"/>
    <p:sldLayoutId id="2147484342" r:id="rId3"/>
    <p:sldLayoutId id="2147484331" r:id="rId4"/>
    <p:sldLayoutId id="2147484343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  <p:sldLayoutId id="2147484338" r:id="rId12"/>
    <p:sldLayoutId id="2147484339" r:id="rId13"/>
    <p:sldLayoutId id="214748434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5 Joseph Cornell, Penny Arcade Portrait of Lauren Bacall- working model based upon 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152400"/>
            <a:ext cx="1771650" cy="2390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6" descr="http://www.ibiblio.org/wm/paint/auth/cornell/cornell.hotel-ed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40125"/>
            <a:ext cx="2982913" cy="29368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 descr="https://echostains.files.wordpress.com/2010/01/observatory-box.jpg?w=187&amp;h=3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228600"/>
            <a:ext cx="1995487" cy="320131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90800" y="898525"/>
            <a:ext cx="4114800" cy="7016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000" u="sng">
                <a:solidFill>
                  <a:schemeClr val="bg1"/>
                </a:solidFill>
              </a:rPr>
              <a:t>Joseph Cornell</a:t>
            </a:r>
            <a:br>
              <a:rPr sz="4000" u="sng">
                <a:solidFill>
                  <a:schemeClr val="bg1"/>
                </a:solidFill>
              </a:rPr>
            </a:br>
            <a:r>
              <a:rPr sz="3200">
                <a:solidFill>
                  <a:schemeClr val="bg1"/>
                </a:solidFill>
              </a:rPr>
              <a:t>Assemblage Artist</a:t>
            </a:r>
          </a:p>
        </p:txBody>
      </p:sp>
      <p:pic>
        <p:nvPicPr>
          <p:cNvPr id="6150" name="Picture 11" descr="http://4.bp.blogspot.com/_rxXiESeppBQ/RzcuC_Jn8zI/AAAAAAAAA9g/gePhSb9z_KE/s400/4836b19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800600"/>
            <a:ext cx="3208338" cy="18351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3" descr="http://1.bp.blogspot.com/_rxXiESeppBQ/RzcuZPJn82I/AAAAAAAAA94/1jZGYDzAF0E/s400/arts_cornell01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87550"/>
            <a:ext cx="2281238" cy="28130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Box 3"/>
          <p:cNvSpPr txBox="1">
            <a:spLocks noChangeArrowheads="1"/>
          </p:cNvSpPr>
          <p:nvPr/>
        </p:nvSpPr>
        <p:spPr bwMode="auto">
          <a:xfrm>
            <a:off x="3736975" y="5181600"/>
            <a:ext cx="1508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60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pPr algn="ctr"/>
            <a:r>
              <a:rPr lang="en-US" altLang="en-US" sz="1600" b="1">
                <a:solidFill>
                  <a:schemeClr val="bg1"/>
                </a:solidFill>
                <a:latin typeface="Constantia" panose="02030602050306030303" pitchFamily="18" charset="0"/>
              </a:rPr>
              <a:t>By: Teri Allart</a:t>
            </a:r>
          </a:p>
        </p:txBody>
      </p:sp>
      <p:pic>
        <p:nvPicPr>
          <p:cNvPr id="6153" name="Picture 9" descr="http://www.mba-lyon.fr/static/mba/contenu/img/exposition/Cornell/HD/016_1_MLD_1000px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19400"/>
            <a:ext cx="2151063" cy="16446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Box 1"/>
          <p:cNvSpPr txBox="1">
            <a:spLocks noChangeArrowheads="1"/>
          </p:cNvSpPr>
          <p:nvPr/>
        </p:nvSpPr>
        <p:spPr bwMode="auto">
          <a:xfrm rot="5400000">
            <a:off x="7892256" y="1150144"/>
            <a:ext cx="2119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/>
              <a:t>Lauren Bacall Penny Arcade</a:t>
            </a:r>
          </a:p>
        </p:txBody>
      </p:sp>
      <p:sp>
        <p:nvSpPr>
          <p:cNvPr id="6155" name="TextBox 3"/>
          <p:cNvSpPr txBox="1">
            <a:spLocks noChangeArrowheads="1"/>
          </p:cNvSpPr>
          <p:nvPr/>
        </p:nvSpPr>
        <p:spPr bwMode="auto">
          <a:xfrm>
            <a:off x="6553200" y="6553200"/>
            <a:ext cx="1638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/>
              <a:t>Lobster Ballet Box</a:t>
            </a:r>
          </a:p>
        </p:txBody>
      </p:sp>
      <p:sp>
        <p:nvSpPr>
          <p:cNvPr id="6156" name="TextBox 5"/>
          <p:cNvSpPr txBox="1">
            <a:spLocks noChangeArrowheads="1"/>
          </p:cNvSpPr>
          <p:nvPr/>
        </p:nvSpPr>
        <p:spPr bwMode="auto">
          <a:xfrm rot="-5400000">
            <a:off x="-896937" y="1503362"/>
            <a:ext cx="2165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/>
              <a:t>Observatory Box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1156" y="428337"/>
            <a:ext cx="8478044" cy="36864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pic>
        <p:nvPicPr>
          <p:cNvPr id="1945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609600"/>
            <a:ext cx="3768725" cy="28194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158750" y="4038600"/>
            <a:ext cx="91440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b="1" dirty="0">
              <a:solidFill>
                <a:srgbClr val="FFFF00"/>
              </a:solidFill>
              <a:latin typeface="Gisha" pitchFamily="34" charset="0"/>
              <a:cs typeface="Gisha" pitchFamily="34" charset="0"/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Gisha" pitchFamily="34" charset="0"/>
                <a:cs typeface="Gisha" pitchFamily="34" charset="0"/>
              </a:rPr>
              <a:t>Glue magazine </a:t>
            </a:r>
            <a:r>
              <a:rPr lang="en-US" altLang="en-US" sz="3200" b="1" dirty="0" err="1">
                <a:solidFill>
                  <a:schemeClr val="bg1"/>
                </a:solidFill>
                <a:latin typeface="Gisha" pitchFamily="34" charset="0"/>
                <a:cs typeface="Gisha" pitchFamily="34" charset="0"/>
              </a:rPr>
              <a:t>clipppings</a:t>
            </a:r>
            <a:r>
              <a:rPr lang="en-US" altLang="en-US" sz="3200" b="1" dirty="0">
                <a:solidFill>
                  <a:schemeClr val="bg1"/>
                </a:solidFill>
                <a:latin typeface="Gisha" pitchFamily="34" charset="0"/>
                <a:cs typeface="Gisha" pitchFamily="34" charset="0"/>
              </a:rPr>
              <a:t> to the </a:t>
            </a:r>
            <a:r>
              <a:rPr lang="en-US" altLang="en-US" sz="3200" b="1" u="sng" dirty="0">
                <a:solidFill>
                  <a:schemeClr val="bg1"/>
                </a:solidFill>
                <a:latin typeface="Gisha" pitchFamily="34" charset="0"/>
                <a:cs typeface="Gisha" pitchFamily="34" charset="0"/>
              </a:rPr>
              <a:t>INSIDE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Gisha" pitchFamily="34" charset="0"/>
                <a:cs typeface="Gisha" pitchFamily="34" charset="0"/>
              </a:rPr>
              <a:t> of your Butterfly Box !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200" b="1" dirty="0">
              <a:latin typeface="Gisha" pitchFamily="34" charset="0"/>
              <a:cs typeface="Gisha" pitchFamily="34" charset="0"/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200" b="1" dirty="0">
                <a:latin typeface="Gisha" pitchFamily="34" charset="0"/>
                <a:cs typeface="Gisha" pitchFamily="34" charset="0"/>
              </a:rPr>
              <a:t>Be sure to put pictures on the 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200" b="1" dirty="0">
                <a:latin typeface="Gisha" pitchFamily="34" charset="0"/>
                <a:cs typeface="Gisha" pitchFamily="34" charset="0"/>
              </a:rPr>
              <a:t>(4) inside walls of your box too!</a:t>
            </a:r>
            <a:endParaRPr lang="en-US" altLang="en-US" sz="32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7086600" y="135950"/>
            <a:ext cx="1597025" cy="58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chemeClr val="bg1"/>
                </a:solidFill>
              </a:rPr>
              <a:t>STEP 1:</a:t>
            </a:r>
          </a:p>
          <a:p>
            <a:pPr algn="ctr"/>
            <a:r>
              <a:rPr lang="en-US" altLang="en-US" sz="1400" b="1" dirty="0">
                <a:solidFill>
                  <a:schemeClr val="bg1"/>
                </a:solidFill>
              </a:rPr>
              <a:t>15-20  MINUTES</a:t>
            </a:r>
          </a:p>
        </p:txBody>
      </p:sp>
      <p:pic>
        <p:nvPicPr>
          <p:cNvPr id="1946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1025525"/>
            <a:ext cx="3757613" cy="28194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7800" y="1484531"/>
            <a:ext cx="6248400" cy="311794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295400" y="533400"/>
            <a:ext cx="6705600" cy="830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40" name="Rectangle 3"/>
          <p:cNvSpPr>
            <a:spLocks noChangeArrowheads="1"/>
          </p:cNvSpPr>
          <p:nvPr/>
        </p:nvSpPr>
        <p:spPr bwMode="auto">
          <a:xfrm>
            <a:off x="584200" y="4876800"/>
            <a:ext cx="80264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Glue or stick these found items to the </a:t>
            </a:r>
            <a:r>
              <a:rPr lang="en-US" altLang="en-US" sz="2400" b="1" u="sng" dirty="0">
                <a:solidFill>
                  <a:schemeClr val="bg1"/>
                </a:solidFill>
                <a:cs typeface="Arial" panose="020B0604020202020204" pitchFamily="34" charset="0"/>
              </a:rPr>
              <a:t>INSIDE</a:t>
            </a:r>
            <a:r>
              <a:rPr lang="en-US" alt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 of  your Butterfly Box.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8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Combine items and come up with new art pieces to add to the inside of your box.</a:t>
            </a:r>
          </a:p>
        </p:txBody>
      </p:sp>
      <p:sp>
        <p:nvSpPr>
          <p:cNvPr id="18441" name="Rectangle 4"/>
          <p:cNvSpPr>
            <a:spLocks noChangeArrowheads="1"/>
          </p:cNvSpPr>
          <p:nvPr/>
        </p:nvSpPr>
        <p:spPr bwMode="auto">
          <a:xfrm>
            <a:off x="457200" y="685800"/>
            <a:ext cx="815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chemeClr val="bg1"/>
                </a:solidFill>
                <a:latin typeface="Gisha" pitchFamily="34" charset="0"/>
                <a:cs typeface="Gisha" pitchFamily="34" charset="0"/>
              </a:rPr>
              <a:t>“FOUND  OBJECTS”  </a:t>
            </a:r>
            <a:r>
              <a:rPr lang="en-US" altLang="en-US" sz="3200" b="1" dirty="0">
                <a:solidFill>
                  <a:schemeClr val="bg1"/>
                </a:solidFill>
                <a:latin typeface="Gisha" pitchFamily="34" charset="0"/>
                <a:cs typeface="Gisha" pitchFamily="34" charset="0"/>
              </a:rPr>
              <a:t>also known as JUNK!</a:t>
            </a:r>
            <a:endParaRPr lang="en-US" altLang="en-US" sz="3200" b="1" dirty="0">
              <a:latin typeface="Gisha" pitchFamily="34" charset="0"/>
              <a:cs typeface="Gish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1740069"/>
            <a:ext cx="5257800" cy="260687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716" y="2026984"/>
            <a:ext cx="2743200" cy="20574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867400" y="4089097"/>
            <a:ext cx="4347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400" b="1" dirty="0">
                <a:solidFill>
                  <a:schemeClr val="bg1"/>
                </a:solidFill>
                <a:latin typeface="Gisha" pitchFamily="34" charset="0"/>
                <a:cs typeface="Gisha" pitchFamily="34" charset="0"/>
              </a:rPr>
              <a:t>bin</a:t>
            </a: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7366262" y="88957"/>
            <a:ext cx="1524000" cy="58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chemeClr val="bg1"/>
                </a:solidFill>
              </a:rPr>
              <a:t>STEP 2:</a:t>
            </a:r>
          </a:p>
          <a:p>
            <a:pPr algn="ctr"/>
            <a:r>
              <a:rPr lang="en-US" altLang="en-US" sz="1400" b="1" dirty="0">
                <a:solidFill>
                  <a:schemeClr val="bg1"/>
                </a:solidFill>
              </a:rPr>
              <a:t>8-10  MINUTES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505776" y="2166341"/>
            <a:ext cx="15927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stickers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wrappers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tickets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junk 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429000" y="122238"/>
            <a:ext cx="5534025" cy="6492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 rot="10800000">
            <a:off x="685800" y="314325"/>
            <a:ext cx="2590800" cy="6162675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altLang="en-US" sz="2000" b="1" dirty="0">
              <a:latin typeface="Gisha" pitchFamily="34" charset="-79"/>
              <a:cs typeface="Gisha" pitchFamily="34" charset="-79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en-US" altLang="en-US" sz="2000" b="1" dirty="0">
              <a:latin typeface="Gisha" pitchFamily="34" charset="-79"/>
              <a:cs typeface="Gisha" pitchFamily="34" charset="-79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en-US" altLang="en-US" sz="2000" b="1" dirty="0">
              <a:latin typeface="Gisha" pitchFamily="34" charset="-79"/>
              <a:cs typeface="Gisha" pitchFamily="34" charset="-79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en-US" altLang="en-US" sz="2000" b="1" dirty="0">
              <a:latin typeface="Gisha" pitchFamily="34" charset="-79"/>
              <a:cs typeface="Gisha" pitchFamily="34" charset="-79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en-US" altLang="en-US" sz="2000" b="1" dirty="0">
              <a:latin typeface="Gisha" pitchFamily="34" charset="-79"/>
              <a:cs typeface="Gisha" pitchFamily="34" charset="-79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en-US" altLang="en-US" sz="2000" b="1" dirty="0"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2150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1813"/>
            <a:ext cx="2133600" cy="16017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02163"/>
            <a:ext cx="2133600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0" y="2301449"/>
            <a:ext cx="2438400" cy="206216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2000" b="1" u="sng" dirty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Cornell</a:t>
            </a:r>
          </a:p>
          <a:p>
            <a:pPr algn="ctr" eaLnBrk="1" hangingPunct="1">
              <a:defRPr/>
            </a:pPr>
            <a:r>
              <a:rPr lang="en-US" altLang="en-US" sz="2000" b="1" dirty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SOUVENIRS</a:t>
            </a:r>
          </a:p>
          <a:p>
            <a:pPr eaLnBrk="1" hangingPunct="1">
              <a:defRPr/>
            </a:pPr>
            <a:endParaRPr lang="en-US" altLang="en-US" sz="800" b="1" u="sng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rgbClr val="FFC000"/>
                </a:solidFill>
                <a:cs typeface="Arial" panose="020B0604020202020204" pitchFamily="34" charset="0"/>
              </a:rPr>
              <a:t>CATERPILLAR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rgbClr val="FFC000"/>
                </a:solidFill>
                <a:cs typeface="Arial" panose="020B0604020202020204" pitchFamily="34" charset="0"/>
              </a:rPr>
              <a:t>BUTTERFLY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C000"/>
                </a:solidFill>
                <a:cs typeface="Arial" panose="020B0604020202020204" pitchFamily="34" charset="0"/>
              </a:rPr>
              <a:t>Pinecone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C000"/>
                </a:solidFill>
                <a:cs typeface="Arial" panose="020B0604020202020204" pitchFamily="34" charset="0"/>
              </a:rPr>
              <a:t>Wooden Stick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C000"/>
                </a:solidFill>
                <a:cs typeface="Arial" panose="020B0604020202020204" pitchFamily="34" charset="0"/>
              </a:rPr>
              <a:t>Popsicle stick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33800" y="304800"/>
            <a:ext cx="4933950" cy="15398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1513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7200"/>
            <a:ext cx="1638300" cy="1228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4" name="Rectangle 12"/>
          <p:cNvSpPr>
            <a:spLocks noChangeArrowheads="1"/>
          </p:cNvSpPr>
          <p:nvPr/>
        </p:nvSpPr>
        <p:spPr bwMode="auto">
          <a:xfrm>
            <a:off x="6248400" y="457200"/>
            <a:ext cx="2133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Gisha" pitchFamily="34" charset="0"/>
                <a:cs typeface="Gisha" pitchFamily="34" charset="0"/>
              </a:rPr>
              <a:t>Hook your caterpillar onto your  stick  so  he/she  feels at home!</a:t>
            </a:r>
            <a:endParaRPr lang="en-US" altLang="en-US" dirty="0"/>
          </a:p>
        </p:txBody>
      </p:sp>
      <p:sp>
        <p:nvSpPr>
          <p:cNvPr id="25" name="Rectangle 24"/>
          <p:cNvSpPr/>
          <p:nvPr/>
        </p:nvSpPr>
        <p:spPr>
          <a:xfrm>
            <a:off x="3733800" y="2071688"/>
            <a:ext cx="4933950" cy="44053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16" name="Rectangle 3"/>
          <p:cNvSpPr>
            <a:spLocks noChangeArrowheads="1"/>
          </p:cNvSpPr>
          <p:nvPr/>
        </p:nvSpPr>
        <p:spPr bwMode="auto">
          <a:xfrm>
            <a:off x="6277981" y="2301449"/>
            <a:ext cx="2305050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latin typeface="Gisha" pitchFamily="34" charset="0"/>
                <a:cs typeface="Gisha" pitchFamily="34" charset="0"/>
              </a:rPr>
              <a:t>Wrap your butterfly</a:t>
            </a:r>
          </a:p>
          <a:p>
            <a:pPr algn="ctr" eaLnBrk="1" hangingPunct="1"/>
            <a:r>
              <a:rPr lang="en-US" altLang="en-US" sz="2000" b="1" dirty="0">
                <a:latin typeface="Gisha" pitchFamily="34" charset="0"/>
                <a:cs typeface="Gisha" pitchFamily="34" charset="0"/>
              </a:rPr>
              <a:t> around the popsicle stick</a:t>
            </a:r>
          </a:p>
          <a:p>
            <a:pPr algn="ctr" eaLnBrk="1" hangingPunct="1"/>
            <a:endParaRPr lang="en-US" altLang="en-US" sz="800" b="1" dirty="0">
              <a:latin typeface="Gisha" pitchFamily="34" charset="0"/>
              <a:cs typeface="Gisha" pitchFamily="34" charset="0"/>
            </a:endParaRPr>
          </a:p>
          <a:p>
            <a:pPr algn="ctr" eaLnBrk="1" hangingPunct="1"/>
            <a:r>
              <a:rPr lang="en-US" altLang="en-US" sz="2000" b="1" dirty="0">
                <a:latin typeface="Gisha" pitchFamily="34" charset="0"/>
                <a:cs typeface="Gisha" pitchFamily="34" charset="0"/>
              </a:rPr>
              <a:t>* * *</a:t>
            </a:r>
          </a:p>
          <a:p>
            <a:pPr algn="ctr" eaLnBrk="1" hangingPunct="1"/>
            <a:r>
              <a:rPr lang="en-US" altLang="en-US" sz="2000" b="1" dirty="0">
                <a:latin typeface="Gisha" pitchFamily="34" charset="0"/>
                <a:cs typeface="Gisha" pitchFamily="34" charset="0"/>
              </a:rPr>
              <a:t>Now add</a:t>
            </a:r>
          </a:p>
          <a:p>
            <a:pPr algn="ctr" eaLnBrk="1" hangingPunct="1"/>
            <a:r>
              <a:rPr lang="en-US" altLang="en-US" sz="2000" b="1" dirty="0">
                <a:latin typeface="Gisha" pitchFamily="34" charset="0"/>
                <a:cs typeface="Gisha" pitchFamily="34" charset="0"/>
              </a:rPr>
              <a:t> </a:t>
            </a:r>
            <a:r>
              <a:rPr lang="en-US" altLang="en-US" sz="2000" b="1" u="sng" dirty="0">
                <a:latin typeface="Gisha" pitchFamily="34" charset="0"/>
                <a:cs typeface="Gisha" pitchFamily="34" charset="0"/>
              </a:rPr>
              <a:t>CHUNKS  of  GLUE</a:t>
            </a:r>
            <a:r>
              <a:rPr lang="en-US" altLang="en-US" sz="2000" b="1" dirty="0">
                <a:latin typeface="Gisha" pitchFamily="34" charset="0"/>
                <a:cs typeface="Gisha" pitchFamily="34" charset="0"/>
              </a:rPr>
              <a:t> </a:t>
            </a:r>
          </a:p>
          <a:p>
            <a:pPr algn="ctr" eaLnBrk="1" hangingPunct="1"/>
            <a:r>
              <a:rPr lang="en-US" altLang="en-US" sz="1400" b="1" dirty="0">
                <a:latin typeface="Gisha" pitchFamily="34" charset="0"/>
                <a:cs typeface="Gisha" pitchFamily="34" charset="0"/>
              </a:rPr>
              <a:t>( bottom of popsicle )</a:t>
            </a:r>
          </a:p>
          <a:p>
            <a:pPr algn="ctr" eaLnBrk="1" hangingPunct="1"/>
            <a:endParaRPr lang="en-US" altLang="en-US" sz="1400" b="1" dirty="0">
              <a:latin typeface="Gisha" pitchFamily="34" charset="0"/>
              <a:cs typeface="Gisha" pitchFamily="34" charset="0"/>
            </a:endParaRPr>
          </a:p>
          <a:p>
            <a:pPr algn="ctr" eaLnBrk="1" hangingPunct="1"/>
            <a:r>
              <a:rPr lang="en-US" altLang="en-US" sz="1400" b="1" dirty="0">
                <a:latin typeface="Gisha" pitchFamily="34" charset="0"/>
                <a:cs typeface="Gisha" pitchFamily="34" charset="0"/>
              </a:rPr>
              <a:t> </a:t>
            </a:r>
            <a:r>
              <a:rPr lang="en-US" altLang="en-US" sz="2000" b="1" dirty="0">
                <a:latin typeface="Gisha" pitchFamily="34" charset="0"/>
                <a:cs typeface="Gisha" pitchFamily="34" charset="0"/>
              </a:rPr>
              <a:t>so your butterfly looks like it’s </a:t>
            </a:r>
          </a:p>
          <a:p>
            <a:pPr algn="ctr" eaLnBrk="1" hangingPunct="1"/>
            <a:r>
              <a:rPr lang="en-US" altLang="en-US" sz="2000" b="1" dirty="0">
                <a:latin typeface="Gisha" pitchFamily="34" charset="0"/>
                <a:cs typeface="Gisha" pitchFamily="34" charset="0"/>
              </a:rPr>
              <a:t>flying inside</a:t>
            </a:r>
          </a:p>
          <a:p>
            <a:pPr algn="ctr" eaLnBrk="1" hangingPunct="1"/>
            <a:r>
              <a:rPr lang="en-US" altLang="en-US" sz="2000" b="1" dirty="0">
                <a:latin typeface="Gisha" pitchFamily="34" charset="0"/>
                <a:cs typeface="Gisha" pitchFamily="34" charset="0"/>
              </a:rPr>
              <a:t> your box!</a:t>
            </a:r>
          </a:p>
        </p:txBody>
      </p:sp>
      <p:pic>
        <p:nvPicPr>
          <p:cNvPr id="21517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2362200"/>
            <a:ext cx="2208213" cy="3429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38" y="5257800"/>
            <a:ext cx="1579562" cy="11445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173538" y="6172200"/>
            <a:ext cx="1922462" cy="24923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6970565" y="6184612"/>
            <a:ext cx="1597025" cy="58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chemeClr val="bg1"/>
                </a:solidFill>
              </a:rPr>
              <a:t>STEP 3:</a:t>
            </a:r>
          </a:p>
          <a:p>
            <a:pPr algn="ctr"/>
            <a:r>
              <a:rPr lang="en-US" altLang="en-US" sz="1400" b="1" dirty="0">
                <a:solidFill>
                  <a:schemeClr val="bg1"/>
                </a:solidFill>
              </a:rPr>
              <a:t>10  MINUTES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486400" y="4363611"/>
            <a:ext cx="1066800" cy="106167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Artist-Cornell-Pharmac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99" y="494129"/>
            <a:ext cx="3370263" cy="430446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5" descr="5 Joseph Cornell, Penny Arcade Portrait of Lauren Bacall- working model based upon 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77" y="494129"/>
            <a:ext cx="3247784" cy="430446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11738" y="4876800"/>
            <a:ext cx="3751262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u="sng" dirty="0">
                <a:solidFill>
                  <a:schemeClr val="bg1"/>
                </a:solidFill>
                <a:latin typeface="Arial Black" panose="020B0A04020102020204" pitchFamily="34" charset="0"/>
              </a:rPr>
              <a:t>Pharmacy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1600" dirty="0">
                <a:solidFill>
                  <a:schemeClr val="bg1"/>
                </a:solidFill>
                <a:latin typeface="Arial Black" panose="020B0A04020102020204" pitchFamily="34" charset="0"/>
              </a:rPr>
              <a:t>Sold at Auction in 2008</a:t>
            </a:r>
          </a:p>
          <a:p>
            <a:pPr algn="ctr">
              <a:defRPr/>
            </a:pPr>
            <a:endParaRPr lang="en-US" sz="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Arial Black" panose="020B0A04020102020204" pitchFamily="34" charset="0"/>
              </a:rPr>
              <a:t>$3.8 MILLION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63538" y="5029200"/>
            <a:ext cx="3751262" cy="1409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u="sng" dirty="0">
                <a:solidFill>
                  <a:schemeClr val="bg1"/>
                </a:solidFill>
                <a:latin typeface="Arial Black" panose="020B0A04020102020204" pitchFamily="34" charset="0"/>
              </a:rPr>
              <a:t>Lauren Bacall</a:t>
            </a:r>
          </a:p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000" u="sng" dirty="0">
                <a:solidFill>
                  <a:schemeClr val="bg1"/>
                </a:solidFill>
                <a:latin typeface="Arial Black" panose="020B0A04020102020204" pitchFamily="34" charset="0"/>
              </a:rPr>
              <a:t>Penny Arcade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1600" dirty="0">
                <a:solidFill>
                  <a:schemeClr val="bg1"/>
                </a:solidFill>
                <a:latin typeface="Arial Black" panose="020B0A04020102020204" pitchFamily="34" charset="0"/>
              </a:rPr>
              <a:t>Sold at Auction in 2014</a:t>
            </a:r>
          </a:p>
          <a:p>
            <a:pPr algn="ctr">
              <a:defRPr/>
            </a:pPr>
            <a:endParaRPr lang="en-US" sz="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Arial Black" panose="020B0A04020102020204" pitchFamily="34" charset="0"/>
              </a:rPr>
              <a:t>$4.6 MILLION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5" b="7802"/>
          <a:stretch/>
        </p:blipFill>
        <p:spPr bwMode="auto">
          <a:xfrm>
            <a:off x="1828800" y="2743200"/>
            <a:ext cx="5399616" cy="35052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1143000" y="609600"/>
            <a:ext cx="7010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dirty="0">
                <a:solidFill>
                  <a:schemeClr val="bg1"/>
                </a:solidFill>
                <a:latin typeface="Constantia" panose="02030602050306030303" pitchFamily="18" charset="0"/>
              </a:rPr>
              <a:t>You can continue to add to the inside and outside of  your Butterfly Box when you get home!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232275"/>
            <a:ext cx="8229600" cy="2473325"/>
          </a:xfrm>
        </p:spPr>
        <p:txBody>
          <a:bodyPr/>
          <a:lstStyle/>
          <a:p>
            <a:pPr marL="136525" indent="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 sz="2800" b="1" i="1">
                <a:solidFill>
                  <a:schemeClr val="bg1"/>
                </a:solidFill>
              </a:rPr>
              <a:t>People collect lots of different things… rocks, seashells, stamps, coins, buttons or even a souvenir from a trip as a memory.</a:t>
            </a:r>
          </a:p>
          <a:p>
            <a:pPr marL="136525" indent="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 sz="2800" i="1"/>
              <a:t>  </a:t>
            </a:r>
          </a:p>
          <a:p>
            <a:pPr marL="136525" indent="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 sz="3600" b="1" i="1">
                <a:solidFill>
                  <a:srgbClr val="FFC000"/>
                </a:solidFill>
              </a:rPr>
              <a:t>What do you collect? 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sz="5400" i="1">
                <a:solidFill>
                  <a:schemeClr val="bg1"/>
                </a:solidFill>
              </a:rPr>
              <a:t>Collections…</a:t>
            </a:r>
          </a:p>
        </p:txBody>
      </p:sp>
      <p:pic>
        <p:nvPicPr>
          <p:cNvPr id="8196" name="Picture 4" descr="stam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24320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roc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butt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05000"/>
            <a:ext cx="2209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shel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24447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287838"/>
            <a:ext cx="8229600" cy="2570162"/>
          </a:xfrm>
        </p:spPr>
        <p:txBody>
          <a:bodyPr>
            <a:noAutofit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2400" b="1" dirty="0">
                <a:solidFill>
                  <a:schemeClr val="bg1"/>
                </a:solidFill>
              </a:rPr>
              <a:t>Joseph Cornell </a:t>
            </a:r>
            <a:r>
              <a:rPr lang="en-US" altLang="en-US" sz="2400" dirty="0">
                <a:solidFill>
                  <a:schemeClr val="bg1"/>
                </a:solidFill>
              </a:rPr>
              <a:t>was an American artist who made beautiful pieces of art by arranging his surprising collections inside simple glass-paned boxes. 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altLang="en-US" sz="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They called his art form “Assemblage”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altLang="en-US" sz="800" dirty="0">
              <a:solidFill>
                <a:schemeClr val="bg1"/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You have to use your imagination when you look at his mysterious miniature worlds inside of a box. </a:t>
            </a:r>
            <a:endParaRPr lang="en-US" altLang="en-US" sz="2400" i="1" dirty="0">
              <a:solidFill>
                <a:schemeClr val="bg1"/>
              </a:solidFill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altLang="en-US" sz="2400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2400" b="1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altLang="en-US" sz="2400" dirty="0"/>
          </a:p>
        </p:txBody>
      </p:sp>
      <p:pic>
        <p:nvPicPr>
          <p:cNvPr id="8195" name="Picture 13" descr="JosephCorn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762000"/>
            <a:ext cx="4552950" cy="32004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lumMod val="60000"/>
                <a:lumOff val="40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76200" y="152400"/>
            <a:ext cx="4572000" cy="757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>
                <a:latin typeface="Constantia" panose="02030602050306030303" pitchFamily="18" charset="0"/>
              </a:rPr>
              <a:t>Cornell forever changed the concept of the box, from a functional everyday container, into a new art form.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895600"/>
            <a:ext cx="9144000" cy="917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381000" y="3886200"/>
            <a:ext cx="5715000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b="1">
                <a:solidFill>
                  <a:srgbClr val="FFC000"/>
                </a:solidFill>
                <a:latin typeface="Constantia" panose="02030602050306030303" pitchFamily="18" charset="0"/>
              </a:rPr>
              <a:t>Untitled </a:t>
            </a:r>
            <a:r>
              <a:rPr lang="en-US" altLang="en-US" sz="2400" b="1" u="sng">
                <a:solidFill>
                  <a:srgbClr val="FFC000"/>
                </a:solidFill>
                <a:latin typeface="Constantia" panose="02030602050306030303" pitchFamily="18" charset="0"/>
              </a:rPr>
              <a:t>(Soap Bubble Set) 1936</a:t>
            </a:r>
          </a:p>
          <a:p>
            <a:pPr eaLnBrk="1" hangingPunct="1">
              <a:lnSpc>
                <a:spcPct val="90000"/>
              </a:lnSpc>
            </a:pPr>
            <a:endParaRPr lang="en-US" altLang="en-US" sz="800" u="sng">
              <a:latin typeface="Constantia" panose="0203060205030603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Constantia" panose="02030602050306030303" pitchFamily="18" charset="0"/>
                <a:cs typeface="Arial" panose="020B0604020202020204" pitchFamily="34" charset="0"/>
              </a:rPr>
              <a:t>Cornell spent a lot of time thinking about his subjects and would add his collections of ordinary objects.</a:t>
            </a:r>
          </a:p>
          <a:p>
            <a:pPr eaLnBrk="1" hangingPunct="1">
              <a:lnSpc>
                <a:spcPct val="90000"/>
              </a:lnSpc>
            </a:pPr>
            <a:endParaRPr lang="en-US" altLang="en-US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Constantia" panose="02030602050306030303" pitchFamily="18" charset="0"/>
                <a:cs typeface="Arial" panose="020B0604020202020204" pitchFamily="34" charset="0"/>
              </a:rPr>
              <a:t>This art box he combined a blue robin’s egg, a page showing the geography of the moon, a clay soap bubble toy, and a blue baby head.  </a:t>
            </a:r>
          </a:p>
          <a:p>
            <a:pPr eaLnBrk="1" hangingPunct="1">
              <a:lnSpc>
                <a:spcPct val="90000"/>
              </a:lnSpc>
            </a:pPr>
            <a:endParaRPr lang="en-US" altLang="en-US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>
                <a:solidFill>
                  <a:srgbClr val="FFC00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WHAT  DOES  IT  MEAN?</a:t>
            </a:r>
            <a:r>
              <a:rPr lang="en-US" altLang="en-US">
                <a:solidFill>
                  <a:srgbClr val="FFC000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 </a:t>
            </a:r>
            <a:r>
              <a:rPr lang="en-US" altLang="en-US">
                <a:latin typeface="Constantia" panose="02030602050306030303" pitchFamily="18" charset="0"/>
                <a:cs typeface="Arial" panose="020B0604020202020204" pitchFamily="34" charset="0"/>
              </a:rPr>
              <a:t>There are no obvious meanings or stories from most of Cornell’s art boxes.</a:t>
            </a:r>
          </a:p>
        </p:txBody>
      </p:sp>
      <p:pic>
        <p:nvPicPr>
          <p:cNvPr id="10244" name="Picture 8" descr="http://www.ibiblio.org/wm/paint/auth/cornell/cornell.solar-s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49530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 descr="Artist-Cornell-SoapBu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70338"/>
            <a:ext cx="2514600" cy="27368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62600" y="227013"/>
            <a:ext cx="3352800" cy="3354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C000"/>
                </a:solidFill>
                <a:latin typeface="Constantia" panose="02030602050306030303" pitchFamily="18" charset="0"/>
              </a:rPr>
              <a:t>Untitled</a:t>
            </a:r>
          </a:p>
          <a:p>
            <a:pPr algn="ctr">
              <a:defRPr/>
            </a:pPr>
            <a:r>
              <a:rPr lang="en-US" sz="2400" b="1" u="sng" dirty="0">
                <a:solidFill>
                  <a:srgbClr val="FFC000"/>
                </a:solidFill>
                <a:latin typeface="Constantia" panose="02030602050306030303" pitchFamily="18" charset="0"/>
              </a:rPr>
              <a:t>(Solar Set) 1956-1958</a:t>
            </a:r>
          </a:p>
          <a:p>
            <a:pPr algn="ctr">
              <a:defRPr/>
            </a:pPr>
            <a:endParaRPr lang="en-US" sz="2000" b="1" dirty="0">
              <a:solidFill>
                <a:srgbClr val="FF0000"/>
              </a:solidFill>
              <a:latin typeface="Constantia" panose="02030602050306030303" pitchFamily="18" charset="0"/>
            </a:endParaRPr>
          </a:p>
          <a:p>
            <a:pPr>
              <a:defRPr/>
            </a:pPr>
            <a:r>
              <a:rPr lang="en-US" dirty="0">
                <a:latin typeface="Constantia" panose="02030602050306030303" pitchFamily="18" charset="0"/>
              </a:rPr>
              <a:t>Many of his items were just bits he found, someone else’s junk… but it would inspire him to make something NEW from nothing.</a:t>
            </a:r>
          </a:p>
          <a:p>
            <a:pPr>
              <a:defRPr/>
            </a:pPr>
            <a:endParaRPr lang="en-US" dirty="0">
              <a:latin typeface="Constantia" panose="0203060205030603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onstantia" panose="02030602050306030303" pitchFamily="18" charset="0"/>
              </a:rPr>
              <a:t>Blue marbles look like Earth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onstantia" panose="02030602050306030303" pitchFamily="18" charset="0"/>
              </a:rPr>
              <a:t>Circles look like planets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roses des vent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524000"/>
            <a:ext cx="4887913" cy="5203825"/>
          </a:xfrm>
          <a:noFill/>
        </p:spPr>
      </p:pic>
      <p:pic>
        <p:nvPicPr>
          <p:cNvPr id="12291" name="Picture 8" descr="Joseph Cornell. Object (Roses des vents). 1942-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9238"/>
            <a:ext cx="2209800" cy="19605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5040313" y="4537075"/>
            <a:ext cx="4103687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 u="sng">
                <a:solidFill>
                  <a:srgbClr val="FFC000"/>
                </a:solidFill>
                <a:cs typeface="Arial" panose="020B0604020202020204" pitchFamily="34" charset="0"/>
              </a:rPr>
              <a:t>Did he love to travel?  </a:t>
            </a:r>
          </a:p>
          <a:p>
            <a:pPr lvl="1"/>
            <a:r>
              <a:rPr lang="en-US" altLang="en-US" sz="1400">
                <a:cs typeface="Arial" panose="020B0604020202020204" pitchFamily="34" charset="0"/>
              </a:rPr>
              <a:t>Cornell never left New York.  He rarely left his house  in Queens except to venture into Manhattan to find his beloved objects.  </a:t>
            </a:r>
          </a:p>
          <a:p>
            <a:pPr lvl="1"/>
            <a:endParaRPr lang="en-US" altLang="en-US" sz="1400">
              <a:solidFill>
                <a:srgbClr val="FFC000"/>
              </a:solidFill>
              <a:cs typeface="Arial" panose="020B0604020202020204" pitchFamily="34" charset="0"/>
            </a:endParaRPr>
          </a:p>
          <a:p>
            <a:r>
              <a:rPr lang="en-US" altLang="en-US" sz="1600" b="1" u="sng">
                <a:solidFill>
                  <a:srgbClr val="FFC000"/>
                </a:solidFill>
                <a:cs typeface="Arial" panose="020B0604020202020204" pitchFamily="34" charset="0"/>
              </a:rPr>
              <a:t>Why did he name it “Winds of Roses”?</a:t>
            </a:r>
            <a:r>
              <a:rPr lang="en-US" altLang="en-US" sz="1600" b="1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altLang="en-US" sz="1400">
                <a:cs typeface="Arial" panose="020B0604020202020204" pitchFamily="34" charset="0"/>
              </a:rPr>
              <a:t>Pink beaches?</a:t>
            </a:r>
          </a:p>
          <a:p>
            <a:pPr lvl="1"/>
            <a:r>
              <a:rPr lang="en-US" altLang="en-US" sz="1400">
                <a:cs typeface="Arial" panose="020B0604020202020204" pitchFamily="34" charset="0"/>
              </a:rPr>
              <a:t>Because  maps have a “compass rose”?</a:t>
            </a:r>
          </a:p>
          <a:p>
            <a:pPr lvl="1"/>
            <a:r>
              <a:rPr lang="en-US" altLang="en-US" sz="1400">
                <a:cs typeface="Arial" panose="020B0604020202020204" pitchFamily="34" charset="0"/>
              </a:rPr>
              <a:t>We can only guess.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2286000" y="415925"/>
            <a:ext cx="6934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chemeClr val="bg1"/>
                </a:solidFill>
                <a:latin typeface="Constantia" panose="02030602050306030303" pitchFamily="18" charset="0"/>
              </a:rPr>
              <a:t>Cornell’s “Roses des Vents” (1942-1953)</a:t>
            </a:r>
          </a:p>
          <a:p>
            <a:pPr algn="ctr"/>
            <a:r>
              <a:rPr lang="en-US" altLang="en-US" sz="2800">
                <a:latin typeface="Constantia" panose="02030602050306030303" pitchFamily="18" charset="0"/>
              </a:rPr>
              <a:t>  </a:t>
            </a:r>
            <a:r>
              <a:rPr lang="en-US" altLang="en-US" sz="2800">
                <a:solidFill>
                  <a:srgbClr val="FFC000"/>
                </a:solidFill>
                <a:latin typeface="Constantia" panose="02030602050306030303" pitchFamily="18" charset="0"/>
              </a:rPr>
              <a:t>Took him 11-years to complete!</a:t>
            </a:r>
          </a:p>
        </p:txBody>
      </p:sp>
      <p:sp>
        <p:nvSpPr>
          <p:cNvPr id="12294" name="Rectangle 2"/>
          <p:cNvSpPr>
            <a:spLocks noChangeArrowheads="1"/>
          </p:cNvSpPr>
          <p:nvPr/>
        </p:nvSpPr>
        <p:spPr bwMode="auto">
          <a:xfrm>
            <a:off x="5059363" y="1676400"/>
            <a:ext cx="3932237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bg1"/>
                </a:solidFill>
                <a:cs typeface="Arial" panose="020B0604020202020204" pitchFamily="34" charset="0"/>
              </a:rPr>
              <a:t>It’s a wooden box with 21 compasses that all point in different directions!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60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bg1"/>
                </a:solidFill>
                <a:cs typeface="Arial" panose="020B0604020202020204" pitchFamily="34" charset="0"/>
              </a:rPr>
              <a:t>They are set  in a wood tray that rests on top of plexi glass.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60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bg1"/>
                </a:solidFill>
                <a:cs typeface="Arial" panose="020B0604020202020204" pitchFamily="34" charset="0"/>
              </a:rPr>
              <a:t>Underneath the tray are 17 small compartments that show pictures and maps of far away places and remote coastlines.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09800"/>
            <a:ext cx="3657600" cy="318293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04800"/>
            <a:ext cx="3962400" cy="1619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i="1">
                <a:solidFill>
                  <a:srgbClr val="FFC000"/>
                </a:solidFill>
              </a:rPr>
              <a:t>  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 rot="10800000" flipV="1">
            <a:off x="4922838" y="6519863"/>
            <a:ext cx="3124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Tahoma" panose="020B0604030504040204" pitchFamily="34" charset="0"/>
              </a:rPr>
              <a:t>Untitled (Pharmacy) 1943</a:t>
            </a:r>
          </a:p>
        </p:txBody>
      </p:sp>
      <p:pic>
        <p:nvPicPr>
          <p:cNvPr id="14341" name="Picture 6" descr="Artist-Cornell-Pharmac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4800"/>
            <a:ext cx="4894263" cy="625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1"/>
          <p:cNvSpPr>
            <a:spLocks noChangeArrowheads="1"/>
          </p:cNvSpPr>
          <p:nvPr/>
        </p:nvSpPr>
        <p:spPr bwMode="auto">
          <a:xfrm>
            <a:off x="266700" y="2360613"/>
            <a:ext cx="3619500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b="1" u="sng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  <a:r>
              <a:rPr lang="en-US" altLang="en-US" b="1" u="sng" baseline="30000">
                <a:solidFill>
                  <a:schemeClr val="bg1"/>
                </a:solidFill>
                <a:cs typeface="Arial" panose="020B0604020202020204" pitchFamily="34" charset="0"/>
              </a:rPr>
              <a:t>st</a:t>
            </a:r>
            <a:r>
              <a:rPr lang="en-US" altLang="en-US" b="1" u="sng">
                <a:solidFill>
                  <a:schemeClr val="bg1"/>
                </a:solidFill>
                <a:cs typeface="Arial" panose="020B0604020202020204" pitchFamily="34" charset="0"/>
              </a:rPr>
              <a:t> row</a:t>
            </a:r>
            <a:r>
              <a:rPr lang="en-US" altLang="en-US" b="1">
                <a:solidFill>
                  <a:schemeClr val="bg1"/>
                </a:solidFill>
                <a:cs typeface="Arial" panose="020B0604020202020204" pitchFamily="34" charset="0"/>
              </a:rPr>
              <a:t>: Feather, printed  post card, sea shell, sulfur crystals</a:t>
            </a:r>
          </a:p>
          <a:p>
            <a:pPr eaLnBrk="1" hangingPunct="1">
              <a:lnSpc>
                <a:spcPct val="80000"/>
              </a:lnSpc>
            </a:pPr>
            <a:endParaRPr lang="en-US" altLang="en-US" b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b="1" u="sng">
                <a:solidFill>
                  <a:schemeClr val="bg1"/>
                </a:solidFill>
                <a:cs typeface="Arial" panose="020B0604020202020204" pitchFamily="34" charset="0"/>
              </a:rPr>
              <a:t>2</a:t>
            </a:r>
            <a:r>
              <a:rPr lang="en-US" altLang="en-US" b="1" u="sng" baseline="30000">
                <a:solidFill>
                  <a:schemeClr val="bg1"/>
                </a:solidFill>
                <a:cs typeface="Arial" panose="020B0604020202020204" pitchFamily="34" charset="0"/>
              </a:rPr>
              <a:t>nd</a:t>
            </a:r>
            <a:r>
              <a:rPr lang="en-US" altLang="en-US" b="1" u="sng">
                <a:solidFill>
                  <a:schemeClr val="bg1"/>
                </a:solidFill>
                <a:cs typeface="Arial" panose="020B0604020202020204" pitchFamily="34" charset="0"/>
              </a:rPr>
              <a:t> row:</a:t>
            </a:r>
            <a:r>
              <a:rPr lang="en-US" altLang="en-US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b="1">
                <a:solidFill>
                  <a:schemeClr val="bg1"/>
                </a:solidFill>
                <a:cs typeface="Arial" panose="020B0604020202020204" pitchFamily="34" charset="0"/>
              </a:rPr>
              <a:t>plant, butterfly wing, tin foil, fiber, wood shavings.</a:t>
            </a:r>
          </a:p>
          <a:p>
            <a:pPr eaLnBrk="1" hangingPunct="1">
              <a:lnSpc>
                <a:spcPct val="80000"/>
              </a:lnSpc>
            </a:pPr>
            <a:endParaRPr lang="en-US" altLang="en-US" b="1" u="sng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b="1" u="sng">
                <a:solidFill>
                  <a:schemeClr val="bg1"/>
                </a:solidFill>
                <a:cs typeface="Arial" panose="020B0604020202020204" pitchFamily="34" charset="0"/>
              </a:rPr>
              <a:t>3</a:t>
            </a:r>
            <a:r>
              <a:rPr lang="en-US" altLang="en-US" b="1" u="sng" baseline="30000">
                <a:solidFill>
                  <a:schemeClr val="bg1"/>
                </a:solidFill>
                <a:cs typeface="Arial" panose="020B0604020202020204" pitchFamily="34" charset="0"/>
              </a:rPr>
              <a:t>rd</a:t>
            </a:r>
            <a:r>
              <a:rPr lang="en-US" altLang="en-US" b="1" u="sng">
                <a:solidFill>
                  <a:schemeClr val="bg1"/>
                </a:solidFill>
                <a:cs typeface="Arial" panose="020B0604020202020204" pitchFamily="34" charset="0"/>
              </a:rPr>
              <a:t> row</a:t>
            </a:r>
            <a:r>
              <a:rPr lang="en-US" altLang="en-US">
                <a:solidFill>
                  <a:schemeClr val="bg1"/>
                </a:solidFill>
                <a:cs typeface="Arial" panose="020B0604020202020204" pitchFamily="34" charset="0"/>
              </a:rPr>
              <a:t>: </a:t>
            </a:r>
            <a:r>
              <a:rPr lang="en-US" altLang="en-US" b="1">
                <a:solidFill>
                  <a:schemeClr val="bg1"/>
                </a:solidFill>
                <a:cs typeface="Arial" panose="020B0604020202020204" pitchFamily="34" charset="0"/>
              </a:rPr>
              <a:t>copper wire, piece of magazine, water + blue marble, pit + rocks, feather+ shell.</a:t>
            </a:r>
          </a:p>
          <a:p>
            <a:pPr eaLnBrk="1" hangingPunct="1">
              <a:lnSpc>
                <a:spcPct val="80000"/>
              </a:lnSpc>
            </a:pPr>
            <a:endParaRPr lang="en-US" altLang="en-US" b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b="1" u="sng">
                <a:solidFill>
                  <a:schemeClr val="bg1"/>
                </a:solidFill>
                <a:cs typeface="Arial" panose="020B0604020202020204" pitchFamily="34" charset="0"/>
              </a:rPr>
              <a:t>4</a:t>
            </a:r>
            <a:r>
              <a:rPr lang="en-US" altLang="en-US" b="1" u="sng" baseline="30000">
                <a:solidFill>
                  <a:schemeClr val="bg1"/>
                </a:solidFill>
                <a:cs typeface="Arial" panose="020B0604020202020204" pitchFamily="34" charset="0"/>
              </a:rPr>
              <a:t>th</a:t>
            </a:r>
            <a:r>
              <a:rPr lang="en-US" altLang="en-US" b="1" u="sng">
                <a:solidFill>
                  <a:schemeClr val="bg1"/>
                </a:solidFill>
                <a:cs typeface="Arial" panose="020B0604020202020204" pitchFamily="34" charset="0"/>
              </a:rPr>
              <a:t> row:</a:t>
            </a:r>
            <a:r>
              <a:rPr lang="en-US" altLang="en-US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b="1">
                <a:solidFill>
                  <a:schemeClr val="bg1"/>
                </a:solidFill>
                <a:cs typeface="Arial" panose="020B0604020202020204" pitchFamily="34" charset="0"/>
              </a:rPr>
              <a:t>gold paint, cork balls, colored sand, glass swizzle sticks, feather + shell.</a:t>
            </a:r>
          </a:p>
        </p:txBody>
      </p:sp>
      <p:sp>
        <p:nvSpPr>
          <p:cNvPr id="14343" name="Rectangle 2"/>
          <p:cNvSpPr>
            <a:spLocks noChangeArrowheads="1"/>
          </p:cNvSpPr>
          <p:nvPr/>
        </p:nvSpPr>
        <p:spPr bwMode="auto">
          <a:xfrm>
            <a:off x="0" y="317500"/>
            <a:ext cx="3962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2400">
                <a:latin typeface="Constantia" panose="02030602050306030303" pitchFamily="18" charset="0"/>
              </a:rPr>
              <a:t>He loved to collect objects and put them in a glass bottle and carefully place them side-by-side.  </a:t>
            </a:r>
          </a:p>
          <a:p>
            <a:pPr algn="ctr" eaLnBrk="1" hangingPunct="1">
              <a:lnSpc>
                <a:spcPct val="80000"/>
              </a:lnSpc>
            </a:pPr>
            <a:endParaRPr lang="en-US" altLang="en-US" sz="2000">
              <a:latin typeface="Constantia" panose="02030602050306030303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>
                <a:latin typeface="Constantia" panose="02030602050306030303" pitchFamily="18" charset="0"/>
              </a:rPr>
              <a:t>  * * * * *</a:t>
            </a:r>
          </a:p>
        </p:txBody>
      </p:sp>
      <p:sp>
        <p:nvSpPr>
          <p:cNvPr id="14344" name="Rectangle 4"/>
          <p:cNvSpPr>
            <a:spLocks noChangeArrowheads="1"/>
          </p:cNvSpPr>
          <p:nvPr/>
        </p:nvSpPr>
        <p:spPr bwMode="auto">
          <a:xfrm>
            <a:off x="-304800" y="5722938"/>
            <a:ext cx="4572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Where do you think</a:t>
            </a:r>
          </a:p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he found these objects ?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ornell_cassiopeia-1v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463" y="152400"/>
            <a:ext cx="4960937" cy="3260725"/>
          </a:xfrm>
          <a:noFill/>
        </p:spPr>
      </p:pic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371475" y="3505200"/>
            <a:ext cx="8734425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u="sng">
                <a:solidFill>
                  <a:schemeClr val="bg1"/>
                </a:solidFill>
                <a:latin typeface="Constantia" panose="02030602050306030303" pitchFamily="18" charset="0"/>
              </a:rPr>
              <a:t>SHADOW BOXES:  </a:t>
            </a:r>
          </a:p>
          <a:p>
            <a:r>
              <a:rPr lang="en-US" altLang="en-US" sz="2000">
                <a:solidFill>
                  <a:schemeClr val="bg1"/>
                </a:solidFill>
                <a:latin typeface="Constantia" panose="02030602050306030303" pitchFamily="18" charset="0"/>
              </a:rPr>
              <a:t>Many times he created them</a:t>
            </a:r>
          </a:p>
          <a:p>
            <a:r>
              <a:rPr lang="en-US" altLang="en-US" sz="2000">
                <a:solidFill>
                  <a:schemeClr val="bg1"/>
                </a:solidFill>
                <a:latin typeface="Constantia" panose="02030602050306030303" pitchFamily="18" charset="0"/>
              </a:rPr>
              <a:t>based on subjects or things</a:t>
            </a:r>
          </a:p>
          <a:p>
            <a:r>
              <a:rPr lang="en-US" altLang="en-US" sz="2000">
                <a:solidFill>
                  <a:schemeClr val="bg1"/>
                </a:solidFill>
                <a:latin typeface="Constantia" panose="02030602050306030303" pitchFamily="18" charset="0"/>
              </a:rPr>
              <a:t>that he liked:  Astronomy,</a:t>
            </a:r>
          </a:p>
          <a:p>
            <a:r>
              <a:rPr lang="en-US" altLang="en-US" sz="2000">
                <a:solidFill>
                  <a:schemeClr val="bg1"/>
                </a:solidFill>
                <a:latin typeface="Constantia" panose="02030602050306030303" pitchFamily="18" charset="0"/>
              </a:rPr>
              <a:t>Birds, Ballet, Film, other Artists,</a:t>
            </a:r>
          </a:p>
          <a:p>
            <a:r>
              <a:rPr lang="en-US" altLang="en-US" sz="2000">
                <a:solidFill>
                  <a:schemeClr val="bg1"/>
                </a:solidFill>
                <a:latin typeface="Constantia" panose="02030602050306030303" pitchFamily="18" charset="0"/>
              </a:rPr>
              <a:t>Travels, Famous Actresses from Hollywood, Opera, Poetry and Literature.</a:t>
            </a:r>
            <a:r>
              <a:rPr lang="en-US" altLang="en-US" sz="2000" b="1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</a:p>
          <a:p>
            <a:endParaRPr lang="en-US" altLang="en-US" sz="2000" b="1">
              <a:latin typeface="Constantia" panose="02030602050306030303" pitchFamily="18" charset="0"/>
            </a:endParaRPr>
          </a:p>
          <a:p>
            <a:r>
              <a:rPr lang="en-US" altLang="en-US" sz="2000" b="1" u="sng">
                <a:solidFill>
                  <a:schemeClr val="bg1"/>
                </a:solidFill>
                <a:latin typeface="Constantia" panose="02030602050306030303" pitchFamily="18" charset="0"/>
              </a:rPr>
              <a:t>COLLAGE</a:t>
            </a:r>
            <a:r>
              <a:rPr lang="en-US" altLang="en-US" sz="2000" b="1">
                <a:solidFill>
                  <a:schemeClr val="bg1"/>
                </a:solidFill>
                <a:latin typeface="Constantia" panose="02030602050306030303" pitchFamily="18" charset="0"/>
              </a:rPr>
              <a:t>:  Later in his life he would cut, paste and re-combine images to create ideas, memories and dreams.  He wanted to renew and transform materials, offer new experiences and ideas.  </a:t>
            </a:r>
          </a:p>
        </p:txBody>
      </p:sp>
      <p:sp>
        <p:nvSpPr>
          <p:cNvPr id="15364" name="TextBox 2"/>
          <p:cNvSpPr txBox="1">
            <a:spLocks noChangeArrowheads="1"/>
          </p:cNvSpPr>
          <p:nvPr/>
        </p:nvSpPr>
        <p:spPr bwMode="auto">
          <a:xfrm rot="-5400000">
            <a:off x="-695324" y="2198687"/>
            <a:ext cx="213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  <a:cs typeface="Tahoma" panose="020B0604030504040204" pitchFamily="34" charset="0"/>
              </a:rPr>
              <a:t>Cassiopeia 1 (1960)</a:t>
            </a:r>
          </a:p>
        </p:txBody>
      </p:sp>
      <p:pic>
        <p:nvPicPr>
          <p:cNvPr id="15365" name="Picture 6" descr="http://www.ibiblio.org/wm/paint/auth/cornell/cornell.hotel-ed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00225"/>
            <a:ext cx="3048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http://thirdcoastdigest.com/wp-content/uploads/2012/08/cornellbox-e13445521621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4800"/>
            <a:ext cx="34004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 descr="http://1.bp.blogspot.com/-t5kW03aFMFs/TvS9IiLs2wI/AAAAAAAAJ28/Py5OMRwh5bk/s1600/CornellBox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46313"/>
            <a:ext cx="2165350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434340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He used surprising and unusual combinations of materials and designs to show an idea or memory.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latin typeface="Arial" panose="020B060402020202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>
              <a:latin typeface="Arial" panose="020B060402020202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u="sng">
                <a:solidFill>
                  <a:schemeClr val="bg1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Joseph Cornell once said</a:t>
            </a:r>
            <a:r>
              <a:rPr lang="en-US" altLang="en-US" sz="1800" b="1" u="sng">
                <a:solidFill>
                  <a:schemeClr val="bg1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: </a:t>
            </a:r>
            <a:r>
              <a:rPr lang="en-US" altLang="en-US" sz="1800" b="1">
                <a:latin typeface="Arial" panose="020B0604020202020204" pitchFamily="34" charset="0"/>
                <a:cs typeface="Tahoma" panose="020B0604030504040204" pitchFamily="34" charset="0"/>
              </a:rPr>
              <a:t>“Everything can be used, but of course one doesn’t know it at the time.   How does one know what a certain object will tell another.”</a:t>
            </a:r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76200" y="3794125"/>
            <a:ext cx="255746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books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seashells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marbles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wall paper scraps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sky charts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prints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toys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photographs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souvenirs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postcards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en-US" altLang="en-US" sz="1800">
              <a:solidFill>
                <a:schemeClr val="bg1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2438400" y="3810000"/>
            <a:ext cx="31242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drawings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objects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memorabilia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metal springs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mirrors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feathers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music boxes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broken glassware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old advertising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and…</a:t>
            </a:r>
            <a:r>
              <a:rPr lang="en-US" altLang="en-US" sz="1800" b="1" dirty="0">
                <a:latin typeface="Arial" panose="020B060402020202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800" b="1" dirty="0">
                <a:solidFill>
                  <a:srgbClr val="FF0000"/>
                </a:solidFill>
                <a:latin typeface="Arial Black" panose="020B0A04020102020204" pitchFamily="34" charset="0"/>
                <a:cs typeface="Tahoma" panose="020B0604030504040204" pitchFamily="34" charset="0"/>
              </a:rPr>
              <a:t>BUTTERFLIES !</a:t>
            </a: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111125" y="3244850"/>
            <a:ext cx="4683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u="sng">
                <a:solidFill>
                  <a:schemeClr val="bg1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Cornell’s Collections Included:</a:t>
            </a:r>
            <a:endParaRPr lang="en-US" altLang="en-US" sz="2400" b="1">
              <a:solidFill>
                <a:schemeClr val="bg1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pic>
        <p:nvPicPr>
          <p:cNvPr id="16390" name="Picture 10" descr="http://media.mutualart.com/Images/2009_03/12/0016/84994/84994_4f11d470-7f08-40b3-add0-8043b0059c6f_-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33400"/>
            <a:ext cx="41751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2"/>
          <p:cNvSpPr txBox="1">
            <a:spLocks noChangeArrowheads="1"/>
          </p:cNvSpPr>
          <p:nvPr/>
        </p:nvSpPr>
        <p:spPr bwMode="auto">
          <a:xfrm>
            <a:off x="7483475" y="152400"/>
            <a:ext cx="1449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/>
              <a:t>The Sixth Dawn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title"/>
          </p:nvPr>
        </p:nvSpPr>
        <p:spPr>
          <a:xfrm>
            <a:off x="990600" y="685800"/>
            <a:ext cx="6775450" cy="10763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altLang="en-US" sz="4800">
                <a:solidFill>
                  <a:schemeClr val="bg1"/>
                </a:solidFill>
                <a:cs typeface="Gisha" panose="020B0502040204020203" pitchFamily="34" charset="-79"/>
              </a:rPr>
              <a:t>Collage like Cornell</a:t>
            </a:r>
          </a:p>
        </p:txBody>
      </p:sp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393700" y="315913"/>
            <a:ext cx="2239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cs typeface="Tahoma" panose="020B0604030504040204" pitchFamily="34" charset="0"/>
              </a:rPr>
              <a:t>Art  Ambassador : </a:t>
            </a:r>
            <a:endParaRPr lang="en-US" altLang="en-US" sz="1800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pic>
        <p:nvPicPr>
          <p:cNvPr id="143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33600"/>
            <a:ext cx="5181600" cy="38862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14350" y="2209800"/>
            <a:ext cx="283845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000">
                <a:solidFill>
                  <a:schemeClr val="bg1"/>
                </a:solidFill>
                <a:latin typeface="Constantia" panose="02030602050306030303" pitchFamily="18" charset="0"/>
                <a:cs typeface="Gisha" pitchFamily="34" charset="0"/>
              </a:rPr>
              <a:t>You will create art from a Wegmans bakery box.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b="1">
              <a:solidFill>
                <a:schemeClr val="bg1"/>
              </a:solidFill>
              <a:latin typeface="Constantia" panose="02030602050306030303" pitchFamily="18" charset="0"/>
              <a:cs typeface="Gish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solidFill>
                  <a:schemeClr val="bg1"/>
                </a:solidFill>
                <a:latin typeface="Constantia" panose="02030602050306030303" pitchFamily="18" charset="0"/>
                <a:cs typeface="Gisha" pitchFamily="34" charset="0"/>
              </a:rPr>
              <a:t>You will be given a butterfly souvenir and this art box will be the </a:t>
            </a:r>
            <a:r>
              <a:rPr lang="en-US" altLang="en-US" sz="2000" b="1">
                <a:solidFill>
                  <a:schemeClr val="bg1"/>
                </a:solidFill>
                <a:latin typeface="Constantia" panose="02030602050306030303" pitchFamily="18" charset="0"/>
                <a:cs typeface="Gisha" pitchFamily="34" charset="0"/>
              </a:rPr>
              <a:t>visual story</a:t>
            </a:r>
            <a:r>
              <a:rPr lang="en-US" altLang="en-US" sz="2000">
                <a:solidFill>
                  <a:schemeClr val="bg1"/>
                </a:solidFill>
                <a:latin typeface="Constantia" panose="02030602050306030303" pitchFamily="18" charset="0"/>
                <a:cs typeface="Gisha" pitchFamily="34" charset="0"/>
              </a:rPr>
              <a:t> of the life of your butterfly.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>
              <a:solidFill>
                <a:schemeClr val="bg1"/>
              </a:solidFill>
              <a:latin typeface="Constantia" panose="02030602050306030303" pitchFamily="18" charset="0"/>
              <a:cs typeface="Gish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solidFill>
                  <a:schemeClr val="bg1"/>
                </a:solidFill>
                <a:latin typeface="Constantia" panose="02030602050306030303" pitchFamily="18" charset="0"/>
                <a:cs typeface="Gisha" pitchFamily="34" charset="0"/>
              </a:rPr>
              <a:t>You will glue pictures and objects that you collect today to decorate the inside of your  Butterfly Box.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5032</TotalTime>
  <Words>893</Words>
  <Application>Microsoft Office PowerPoint</Application>
  <PresentationFormat>On-screen Show (4:3)</PresentationFormat>
  <Paragraphs>162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Paper</vt:lpstr>
      <vt:lpstr>Joseph Cornell Assemblage Artist</vt:lpstr>
      <vt:lpstr>Collections…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Collage like Cornell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Butterfly Boxes</dc:title>
  <dc:creator>Teri Allart</dc:creator>
  <cp:lastModifiedBy>liz</cp:lastModifiedBy>
  <cp:revision>263</cp:revision>
  <cp:lastPrinted>2014-05-07T15:01:24Z</cp:lastPrinted>
  <dcterms:created xsi:type="dcterms:W3CDTF">2009-05-18T16:09:46Z</dcterms:created>
  <dcterms:modified xsi:type="dcterms:W3CDTF">2017-04-20T18:54:55Z</dcterms:modified>
</cp:coreProperties>
</file>