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17"/>
  </p:notesMasterIdLst>
  <p:sldIdLst>
    <p:sldId id="256" r:id="rId2"/>
    <p:sldId id="295" r:id="rId3"/>
    <p:sldId id="292" r:id="rId4"/>
    <p:sldId id="285" r:id="rId5"/>
    <p:sldId id="278" r:id="rId6"/>
    <p:sldId id="290" r:id="rId7"/>
    <p:sldId id="277" r:id="rId8"/>
    <p:sldId id="288" r:id="rId9"/>
    <p:sldId id="283" r:id="rId10"/>
    <p:sldId id="291" r:id="rId11"/>
    <p:sldId id="279" r:id="rId12"/>
    <p:sldId id="289" r:id="rId13"/>
    <p:sldId id="286" r:id="rId14"/>
    <p:sldId id="280" r:id="rId15"/>
    <p:sldId id="294" r:id="rId16"/>
  </p:sldIdLst>
  <p:sldSz cx="9144000" cy="6858000" type="screen4x3"/>
  <p:notesSz cx="6858000" cy="93138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47500"/>
    <a:srgbClr val="E68900"/>
    <a:srgbClr val="FF9900"/>
    <a:srgbClr val="FFFF66"/>
    <a:srgbClr val="000066"/>
    <a:srgbClr val="0066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578" autoAdjust="0"/>
  </p:normalViewPr>
  <p:slideViewPr>
    <p:cSldViewPr>
      <p:cViewPr varScale="1">
        <p:scale>
          <a:sx n="97" d="100"/>
          <a:sy n="97" d="100"/>
        </p:scale>
        <p:origin x="197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E0170821-9792-4D76-9238-C22E6413B4AD}" type="datetimeFigureOut">
              <a:rPr lang="en-US"/>
              <a:pPr>
                <a:defRPr/>
              </a:pPr>
              <a:t>3/14/2016</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971CD60-0146-4A17-BB9E-F3998AAAA2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pPr>
              <a:defRPr/>
            </a:pPr>
            <a:fld id="{DA2F6AE0-5F85-42C3-8D09-2C3355B5B4A4}" type="slidenum">
              <a:rPr lang="en-US" altLang="en-US"/>
              <a:pPr>
                <a:defRPr/>
              </a:pPr>
              <a:t>‹#›</a:t>
            </a:fld>
            <a:endParaRPr lang="en-US" altLang="en-US"/>
          </a:p>
        </p:txBody>
      </p:sp>
    </p:spTree>
    <p:extLst>
      <p:ext uri="{BB962C8B-B14F-4D97-AF65-F5344CB8AC3E}">
        <p14:creationId xmlns:p14="http://schemas.microsoft.com/office/powerpoint/2010/main" val="3978815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2D3D528-9221-4F23-BC95-B2103B64F741}" type="slidenum">
              <a:rPr lang="en-US" altLang="en-US"/>
              <a:pPr>
                <a:defRPr/>
              </a:pPr>
              <a:t>‹#›</a:t>
            </a:fld>
            <a:endParaRPr lang="en-US" altLang="en-US"/>
          </a:p>
        </p:txBody>
      </p:sp>
    </p:spTree>
    <p:extLst>
      <p:ext uri="{BB962C8B-B14F-4D97-AF65-F5344CB8AC3E}">
        <p14:creationId xmlns:p14="http://schemas.microsoft.com/office/powerpoint/2010/main" val="338696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D63C171-C426-4233-979C-47A65466AC4D}" type="slidenum">
              <a:rPr lang="en-US" altLang="en-US"/>
              <a:pPr>
                <a:defRPr/>
              </a:pPr>
              <a:t>‹#›</a:t>
            </a:fld>
            <a:endParaRPr lang="en-US" altLang="en-US"/>
          </a:p>
        </p:txBody>
      </p:sp>
    </p:spTree>
    <p:extLst>
      <p:ext uri="{BB962C8B-B14F-4D97-AF65-F5344CB8AC3E}">
        <p14:creationId xmlns:p14="http://schemas.microsoft.com/office/powerpoint/2010/main" val="384005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1"/>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41764"/>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48200" y="160020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7DB64F5D-0E1F-48A2-B188-8BEBDAF03414}" type="slidenum">
              <a:rPr lang="en-US" altLang="en-US"/>
              <a:pPr>
                <a:defRPr/>
              </a:pPr>
              <a:t>‹#›</a:t>
            </a:fld>
            <a:endParaRPr lang="en-US" altLang="en-US"/>
          </a:p>
        </p:txBody>
      </p:sp>
    </p:spTree>
    <p:extLst>
      <p:ext uri="{BB962C8B-B14F-4D97-AF65-F5344CB8AC3E}">
        <p14:creationId xmlns:p14="http://schemas.microsoft.com/office/powerpoint/2010/main" val="3982306714"/>
      </p:ext>
    </p:extLst>
  </p:cSld>
  <p:clrMapOvr>
    <a:masterClrMapping/>
  </p:clrMapOvr>
  <p:transition advClick="0" advTm="1700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E88545D-C383-4BD4-BCCF-58657689FB2D}" type="slidenum">
              <a:rPr lang="en-US" altLang="en-US"/>
              <a:pPr>
                <a:defRPr/>
              </a:pPr>
              <a:t>‹#›</a:t>
            </a:fld>
            <a:endParaRPr lang="en-US" altLang="en-US"/>
          </a:p>
        </p:txBody>
      </p:sp>
    </p:spTree>
    <p:extLst>
      <p:ext uri="{BB962C8B-B14F-4D97-AF65-F5344CB8AC3E}">
        <p14:creationId xmlns:p14="http://schemas.microsoft.com/office/powerpoint/2010/main" val="57708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pPr>
              <a:defRPr/>
            </a:pPr>
            <a:fld id="{E01E07CC-2E30-4CD6-B1EA-CA0CAAD73F0E}" type="slidenum">
              <a:rPr lang="en-US" altLang="en-US"/>
              <a:pPr>
                <a:defRPr/>
              </a:pPr>
              <a:t>‹#›</a:t>
            </a:fld>
            <a:endParaRPr lang="en-US" altLang="en-US"/>
          </a:p>
        </p:txBody>
      </p:sp>
    </p:spTree>
    <p:extLst>
      <p:ext uri="{BB962C8B-B14F-4D97-AF65-F5344CB8AC3E}">
        <p14:creationId xmlns:p14="http://schemas.microsoft.com/office/powerpoint/2010/main" val="56116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14EE07C-EA1A-42D9-8F12-A86361576D07}" type="slidenum">
              <a:rPr lang="en-US" altLang="en-US"/>
              <a:pPr>
                <a:defRPr/>
              </a:pPr>
              <a:t>‹#›</a:t>
            </a:fld>
            <a:endParaRPr lang="en-US" altLang="en-US"/>
          </a:p>
        </p:txBody>
      </p:sp>
    </p:spTree>
    <p:extLst>
      <p:ext uri="{BB962C8B-B14F-4D97-AF65-F5344CB8AC3E}">
        <p14:creationId xmlns:p14="http://schemas.microsoft.com/office/powerpoint/2010/main" val="305980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endParaRPr lang="en-US" altLang="en-US"/>
          </a:p>
        </p:txBody>
      </p:sp>
      <p:sp>
        <p:nvSpPr>
          <p:cNvPr id="10" name="Footer Placeholder 7"/>
          <p:cNvSpPr>
            <a:spLocks noGrp="1"/>
          </p:cNvSpPr>
          <p:nvPr>
            <p:ph type="ftr" sz="quarter" idx="11"/>
          </p:nvPr>
        </p:nvSpPr>
        <p:spPr/>
        <p:txBody>
          <a:bodyPr/>
          <a:lstStyle>
            <a:lvl1pPr>
              <a:defRPr/>
            </a:lvl1pPr>
          </a:lstStyle>
          <a:p>
            <a:pPr>
              <a:defRPr/>
            </a:pPr>
            <a:endParaRPr lang="en-US" altLang="en-US"/>
          </a:p>
        </p:txBody>
      </p:sp>
      <p:sp>
        <p:nvSpPr>
          <p:cNvPr id="11" name="Slide Number Placeholder 8"/>
          <p:cNvSpPr>
            <a:spLocks noGrp="1"/>
          </p:cNvSpPr>
          <p:nvPr>
            <p:ph type="sldNum" sz="quarter" idx="12"/>
          </p:nvPr>
        </p:nvSpPr>
        <p:spPr/>
        <p:txBody>
          <a:bodyPr/>
          <a:lstStyle>
            <a:lvl1pPr>
              <a:defRPr/>
            </a:lvl1pPr>
          </a:lstStyle>
          <a:p>
            <a:pPr>
              <a:defRPr/>
            </a:pPr>
            <a:fld id="{D608DB7B-F866-4510-936A-0A1D38CE5EE8}" type="slidenum">
              <a:rPr lang="en-US" altLang="en-US"/>
              <a:pPr>
                <a:defRPr/>
              </a:pPr>
              <a:t>‹#›</a:t>
            </a:fld>
            <a:endParaRPr lang="en-US" altLang="en-US"/>
          </a:p>
        </p:txBody>
      </p:sp>
    </p:spTree>
    <p:extLst>
      <p:ext uri="{BB962C8B-B14F-4D97-AF65-F5344CB8AC3E}">
        <p14:creationId xmlns:p14="http://schemas.microsoft.com/office/powerpoint/2010/main" val="420415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C10E1D13-7DD3-4F51-8498-E9775E4139A4}" type="slidenum">
              <a:rPr lang="en-US" altLang="en-US"/>
              <a:pPr>
                <a:defRPr/>
              </a:pPr>
              <a:t>‹#›</a:t>
            </a:fld>
            <a:endParaRPr lang="en-US" altLang="en-US"/>
          </a:p>
        </p:txBody>
      </p:sp>
    </p:spTree>
    <p:extLst>
      <p:ext uri="{BB962C8B-B14F-4D97-AF65-F5344CB8AC3E}">
        <p14:creationId xmlns:p14="http://schemas.microsoft.com/office/powerpoint/2010/main" val="25289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D5794388-0496-4F49-B4DC-A9105846D215}" type="slidenum">
              <a:rPr lang="en-US" altLang="en-US"/>
              <a:pPr>
                <a:defRPr/>
              </a:pPr>
              <a:t>‹#›</a:t>
            </a:fld>
            <a:endParaRPr lang="en-US" altLang="en-US"/>
          </a:p>
        </p:txBody>
      </p:sp>
    </p:spTree>
    <p:extLst>
      <p:ext uri="{BB962C8B-B14F-4D97-AF65-F5344CB8AC3E}">
        <p14:creationId xmlns:p14="http://schemas.microsoft.com/office/powerpoint/2010/main" val="421707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535EA476-39DF-422E-920D-35EF4A1E4D52}" type="slidenum">
              <a:rPr lang="en-US" altLang="en-US"/>
              <a:pPr>
                <a:defRPr/>
              </a:pPr>
              <a:t>‹#›</a:t>
            </a:fld>
            <a:endParaRPr lang="en-US" altLang="en-US"/>
          </a:p>
        </p:txBody>
      </p:sp>
    </p:spTree>
    <p:extLst>
      <p:ext uri="{BB962C8B-B14F-4D97-AF65-F5344CB8AC3E}">
        <p14:creationId xmlns:p14="http://schemas.microsoft.com/office/powerpoint/2010/main" val="407340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B34E6CE3-0B52-4C28-B0F4-E6B060EB14E4}" type="slidenum">
              <a:rPr lang="en-US" altLang="en-US"/>
              <a:pPr>
                <a:defRPr/>
              </a:pPr>
              <a:t>‹#›</a:t>
            </a:fld>
            <a:endParaRPr lang="en-US" altLang="en-US"/>
          </a:p>
        </p:txBody>
      </p:sp>
    </p:spTree>
    <p:extLst>
      <p:ext uri="{BB962C8B-B14F-4D97-AF65-F5344CB8AC3E}">
        <p14:creationId xmlns:p14="http://schemas.microsoft.com/office/powerpoint/2010/main" val="422340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eaLnBrk="1" hangingPunct="1">
              <a:defRPr sz="1200" b="1">
                <a:solidFill>
                  <a:schemeClr val="tx2">
                    <a:lumMod val="90000"/>
                    <a:lumOff val="10000"/>
                  </a:schemeClr>
                </a:solidFill>
                <a:latin typeface="+mn-lt"/>
                <a:cs typeface="Arial" charset="0"/>
              </a:defRPr>
            </a:lvl1pPr>
          </a:lstStyle>
          <a:p>
            <a:pPr>
              <a:defRPr/>
            </a:pPr>
            <a:endParaRPr lang="en-US" altLang="en-US"/>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eaLnBrk="1" hangingPunct="1">
              <a:defRPr sz="1200" b="1">
                <a:solidFill>
                  <a:schemeClr val="tx2">
                    <a:lumMod val="90000"/>
                    <a:lumOff val="10000"/>
                  </a:schemeClr>
                </a:solidFill>
                <a:latin typeface="Arial" charset="0"/>
                <a:cs typeface="Arial" charset="0"/>
              </a:defRPr>
            </a:lvl1pPr>
          </a:lstStyle>
          <a:p>
            <a:pPr>
              <a:defRPr/>
            </a:pPr>
            <a:endParaRPr lang="en-US" altLang="en-U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262626"/>
                </a:solidFill>
                <a:latin typeface="Impact" panose="020B0806030902050204" pitchFamily="34" charset="0"/>
              </a:defRPr>
            </a:lvl1pPr>
          </a:lstStyle>
          <a:p>
            <a:pPr>
              <a:defRPr/>
            </a:pPr>
            <a:fld id="{18CBF4F4-E6D0-4EB7-AC4D-8A389936386C}" type="slidenum">
              <a:rPr lang="en-US" altLang="en-US"/>
              <a:pPr>
                <a:defRPr/>
              </a:pPr>
              <a:t>‹#›</a:t>
            </a:fld>
            <a:endParaRPr lang="en-US" altLang="en-US"/>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 id="2147484582" r:id="rId12"/>
  </p:sldLayoutIdLst>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image" Target="../media/image28.jpeg"/><Relationship Id="rId16" Type="http://schemas.openxmlformats.org/officeDocument/2006/relationships/image" Target="../media/image42.jpeg"/><Relationship Id="rId1" Type="http://schemas.openxmlformats.org/officeDocument/2006/relationships/slideLayout" Target="../slideLayouts/slideLayout1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5.jpeg"/><Relationship Id="rId7" Type="http://schemas.openxmlformats.org/officeDocument/2006/relationships/image" Target="../media/image47.jpeg"/><Relationship Id="rId2" Type="http://schemas.openxmlformats.org/officeDocument/2006/relationships/image" Target="../media/image44.jpeg"/><Relationship Id="rId1" Type="http://schemas.openxmlformats.org/officeDocument/2006/relationships/slideLayout" Target="../slideLayouts/slideLayout12.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26.jpeg"/><Relationship Id="rId10" Type="http://schemas.openxmlformats.org/officeDocument/2006/relationships/image" Target="../media/image50.jpeg"/><Relationship Id="rId4" Type="http://schemas.openxmlformats.org/officeDocument/2006/relationships/image" Target="../media/image27.jpeg"/><Relationship Id="rId9"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hyperlink" Target="mailto:mceartambassador@gmail.com" TargetMode="External"/><Relationship Id="rId2" Type="http://schemas.openxmlformats.org/officeDocument/2006/relationships/hyperlink" Target="mailto:ptsa.artambassador@gmail.com" TargetMode="External"/><Relationship Id="rId1" Type="http://schemas.openxmlformats.org/officeDocument/2006/relationships/slideLayout" Target="../slideLayouts/slideLayout2.xml"/><Relationship Id="rId5" Type="http://schemas.openxmlformats.org/officeDocument/2006/relationships/hyperlink" Target="mailto:aceartambassador@gmail.com" TargetMode="External"/><Relationship Id="rId4" Type="http://schemas.openxmlformats.org/officeDocument/2006/relationships/hyperlink" Target="mailto:prartambassador@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descr="mola11"/>
          <p:cNvPicPr>
            <a:picLocks noChangeAspect="1" noChangeArrowheads="1"/>
          </p:cNvPicPr>
          <p:nvPr/>
        </p:nvPicPr>
        <p:blipFill>
          <a:blip r:embed="rId2">
            <a:extLst>
              <a:ext uri="{28A0092B-C50C-407E-A947-70E740481C1C}">
                <a14:useLocalDpi xmlns:a14="http://schemas.microsoft.com/office/drawing/2010/main" val="0"/>
              </a:ext>
            </a:extLst>
          </a:blip>
          <a:srcRect l="10959" t="5920" r="8220" b="8064"/>
          <a:stretch>
            <a:fillRect/>
          </a:stretch>
        </p:blipFill>
        <p:spPr bwMode="auto">
          <a:xfrm>
            <a:off x="5829300" y="357188"/>
            <a:ext cx="2360613"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pic>
      <p:pic>
        <p:nvPicPr>
          <p:cNvPr id="15363" name="Picture 7" descr="http://www.carols-cruise-port-itineraries.com/PANAMA-SanBlas-MolaMa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2181225"/>
            <a:ext cx="2360613"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p:cNvSpPr txBox="1">
            <a:spLocks noChangeArrowheads="1"/>
          </p:cNvSpPr>
          <p:nvPr/>
        </p:nvSpPr>
        <p:spPr bwMode="auto">
          <a:xfrm>
            <a:off x="457200" y="916543"/>
            <a:ext cx="41910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defRPr/>
            </a:pPr>
            <a:r>
              <a:rPr lang="en-US" altLang="en-US" sz="2800" u="sng" dirty="0">
                <a:solidFill>
                  <a:schemeClr val="tx1"/>
                </a:solidFill>
                <a:latin typeface="Arial Black" panose="020B0A04020102020204" pitchFamily="34" charset="0"/>
              </a:rPr>
              <a:t>“</a:t>
            </a:r>
            <a:r>
              <a:rPr lang="en-US" altLang="en-US" sz="2800" u="sng" dirty="0" err="1">
                <a:solidFill>
                  <a:schemeClr val="tx1"/>
                </a:solidFill>
                <a:latin typeface="Arial Black" panose="020B0A04020102020204" pitchFamily="34" charset="0"/>
              </a:rPr>
              <a:t>Magnifica</a:t>
            </a:r>
            <a:r>
              <a:rPr lang="en-US" altLang="en-US" sz="2800" u="sng" dirty="0">
                <a:solidFill>
                  <a:schemeClr val="tx1"/>
                </a:solidFill>
                <a:latin typeface="Arial Black" panose="020B0A04020102020204" pitchFamily="34" charset="0"/>
              </a:rPr>
              <a:t>  </a:t>
            </a:r>
            <a:r>
              <a:rPr lang="en-US" altLang="en-US" sz="2800" u="sng" dirty="0" err="1">
                <a:solidFill>
                  <a:schemeClr val="tx1"/>
                </a:solidFill>
                <a:latin typeface="Arial Black" panose="020B0A04020102020204" pitchFamily="34" charset="0"/>
              </a:rPr>
              <a:t>Molas</a:t>
            </a:r>
            <a:r>
              <a:rPr lang="en-US" altLang="en-US" sz="2800" u="sng" dirty="0">
                <a:solidFill>
                  <a:schemeClr val="tx1"/>
                </a:solidFill>
                <a:latin typeface="Arial Black" panose="020B0A04020102020204" pitchFamily="34" charset="0"/>
              </a:rPr>
              <a:t>”</a:t>
            </a:r>
          </a:p>
          <a:p>
            <a:pPr algn="ctr" eaLnBrk="1" hangingPunct="1">
              <a:spcBef>
                <a:spcPct val="0"/>
              </a:spcBef>
              <a:buClrTx/>
              <a:buFont typeface="Arial" panose="020B0604020202020204" pitchFamily="34" charset="0"/>
              <a:buNone/>
              <a:defRPr/>
            </a:pPr>
            <a:r>
              <a:rPr lang="en-US" altLang="en-US" sz="1800" b="1" dirty="0">
                <a:solidFill>
                  <a:schemeClr val="tx1"/>
                </a:solidFill>
                <a:latin typeface="Arial" panose="020B0604020202020204" pitchFamily="34" charset="0"/>
              </a:rPr>
              <a:t>The Kuna Indians of Panama</a:t>
            </a:r>
          </a:p>
          <a:p>
            <a:pPr algn="ctr" eaLnBrk="1" hangingPunct="1">
              <a:spcBef>
                <a:spcPct val="0"/>
              </a:spcBef>
              <a:buClrTx/>
              <a:buFontTx/>
              <a:buNone/>
              <a:defRPr/>
            </a:pPr>
            <a:endParaRPr lang="en-US" altLang="en-US" sz="1400" b="1" dirty="0">
              <a:solidFill>
                <a:schemeClr val="tx1"/>
              </a:solidFill>
              <a:latin typeface="Arial" panose="020B0604020202020204" pitchFamily="34" charset="0"/>
            </a:endParaRPr>
          </a:p>
          <a:p>
            <a:pPr algn="ctr" eaLnBrk="1" hangingPunct="1">
              <a:spcBef>
                <a:spcPct val="0"/>
              </a:spcBef>
              <a:buClrTx/>
              <a:buFontTx/>
              <a:buNone/>
              <a:defRPr/>
            </a:pPr>
            <a:r>
              <a:rPr lang="en-US" altLang="en-US" sz="1400" b="1" dirty="0">
                <a:solidFill>
                  <a:schemeClr val="tx1"/>
                </a:solidFill>
                <a:latin typeface="Arial" panose="020B0604020202020204" pitchFamily="34" charset="0"/>
              </a:rPr>
              <a:t>By Teri  Allart</a:t>
            </a:r>
          </a:p>
          <a:p>
            <a:pPr eaLnBrk="1" hangingPunct="1">
              <a:spcBef>
                <a:spcPct val="0"/>
              </a:spcBef>
              <a:buClrTx/>
              <a:buFontTx/>
              <a:buNone/>
              <a:defRPr/>
            </a:pPr>
            <a:endParaRPr lang="en-US" altLang="en-US" sz="1400" b="1" dirty="0">
              <a:solidFill>
                <a:schemeClr val="tx1"/>
              </a:solidFill>
              <a:latin typeface="Arial" panose="020B0604020202020204" pitchFamily="34" charset="0"/>
            </a:endParaRPr>
          </a:p>
          <a:p>
            <a:pPr marL="171450" indent="-171450" eaLnBrk="1" hangingPunct="1">
              <a:spcBef>
                <a:spcPct val="0"/>
              </a:spcBef>
              <a:buClrTx/>
              <a:defRPr/>
            </a:pPr>
            <a:r>
              <a:rPr lang="en-US" altLang="en-US" sz="1000" dirty="0">
                <a:solidFill>
                  <a:schemeClr val="tx1"/>
                </a:solidFill>
                <a:latin typeface="Arial" panose="020B0604020202020204" pitchFamily="34" charset="0"/>
              </a:rPr>
              <a:t>Most Important Information</a:t>
            </a:r>
          </a:p>
          <a:p>
            <a:pPr marL="171450" indent="-171450" eaLnBrk="1" hangingPunct="1">
              <a:spcBef>
                <a:spcPct val="0"/>
              </a:spcBef>
              <a:buClrTx/>
              <a:defRPr/>
            </a:pPr>
            <a:r>
              <a:rPr lang="en-US" altLang="en-US" sz="1000" dirty="0">
                <a:solidFill>
                  <a:schemeClr val="tx1"/>
                </a:solidFill>
                <a:latin typeface="Arial" panose="020B0604020202020204" pitchFamily="34" charset="0"/>
              </a:rPr>
              <a:t>Supply Photo + List</a:t>
            </a:r>
          </a:p>
          <a:p>
            <a:pPr marL="171450" indent="-171450" eaLnBrk="1" hangingPunct="1">
              <a:spcBef>
                <a:spcPct val="0"/>
              </a:spcBef>
              <a:buClrTx/>
              <a:defRPr/>
            </a:pPr>
            <a:r>
              <a:rPr lang="en-US" altLang="en-US" sz="1000" dirty="0">
                <a:solidFill>
                  <a:schemeClr val="tx1"/>
                </a:solidFill>
                <a:latin typeface="Arial" panose="020B0604020202020204" pitchFamily="34" charset="0"/>
              </a:rPr>
              <a:t>Prep with pics</a:t>
            </a:r>
          </a:p>
          <a:p>
            <a:pPr marL="171450" indent="-171450" eaLnBrk="1" hangingPunct="1">
              <a:spcBef>
                <a:spcPct val="0"/>
              </a:spcBef>
              <a:buClrTx/>
              <a:defRPr/>
            </a:pPr>
            <a:r>
              <a:rPr lang="en-US" altLang="en-US" sz="1000" dirty="0">
                <a:solidFill>
                  <a:schemeClr val="tx1"/>
                </a:solidFill>
                <a:latin typeface="Arial" panose="020B0604020202020204" pitchFamily="34" charset="0"/>
              </a:rPr>
              <a:t>Training</a:t>
            </a:r>
          </a:p>
          <a:p>
            <a:pPr marL="171450" indent="-171450" eaLnBrk="1" hangingPunct="1">
              <a:spcBef>
                <a:spcPct val="0"/>
              </a:spcBef>
              <a:buClrTx/>
              <a:defRPr/>
            </a:pPr>
            <a:r>
              <a:rPr lang="en-US" altLang="en-US" sz="1000" dirty="0">
                <a:solidFill>
                  <a:schemeClr val="tx1"/>
                </a:solidFill>
                <a:latin typeface="Arial" panose="020B0604020202020204" pitchFamily="34" charset="0"/>
              </a:rPr>
              <a:t>Time Line</a:t>
            </a:r>
          </a:p>
          <a:p>
            <a:pPr marL="171450" indent="-171450" eaLnBrk="1" hangingPunct="1">
              <a:spcBef>
                <a:spcPct val="0"/>
              </a:spcBef>
              <a:buClrTx/>
              <a:defRPr/>
            </a:pPr>
            <a:r>
              <a:rPr lang="en-US" altLang="en-US" sz="1000" dirty="0">
                <a:solidFill>
                  <a:schemeClr val="tx1"/>
                </a:solidFill>
                <a:latin typeface="Arial" panose="020B0604020202020204" pitchFamily="34" charset="0"/>
              </a:rPr>
              <a:t>AA Lead Person Project Duties</a:t>
            </a:r>
          </a:p>
          <a:p>
            <a:pPr marL="171450" indent="-171450" eaLnBrk="1" hangingPunct="1">
              <a:spcBef>
                <a:spcPct val="0"/>
              </a:spcBef>
              <a:buClrTx/>
              <a:defRPr/>
            </a:pPr>
            <a:r>
              <a:rPr lang="en-US" altLang="en-US" sz="1000" dirty="0">
                <a:solidFill>
                  <a:schemeClr val="tx1"/>
                </a:solidFill>
                <a:latin typeface="Arial" panose="020B0604020202020204" pitchFamily="34" charset="0"/>
              </a:rPr>
              <a:t>“How To” photos of project</a:t>
            </a:r>
          </a:p>
          <a:p>
            <a:pPr marL="171450" indent="-171450" eaLnBrk="1" hangingPunct="1">
              <a:spcBef>
                <a:spcPct val="0"/>
              </a:spcBef>
              <a:buClrTx/>
              <a:defRPr/>
            </a:pPr>
            <a:r>
              <a:rPr lang="en-US" altLang="en-US" sz="1000" dirty="0">
                <a:solidFill>
                  <a:schemeClr val="tx1"/>
                </a:solidFill>
                <a:latin typeface="Arial" panose="020B0604020202020204" pitchFamily="34" charset="0"/>
              </a:rPr>
              <a:t>Volunteer Duties</a:t>
            </a:r>
          </a:p>
          <a:p>
            <a:pPr eaLnBrk="1" hangingPunct="1">
              <a:spcBef>
                <a:spcPct val="0"/>
              </a:spcBef>
              <a:buClrTx/>
              <a:buFontTx/>
              <a:buNone/>
              <a:defRPr/>
            </a:pPr>
            <a:endParaRPr lang="en-US" altLang="en-US" sz="1000" b="1" dirty="0">
              <a:solidFill>
                <a:schemeClr val="tx1"/>
              </a:solidFill>
              <a:latin typeface="Arial" panose="020B0604020202020204" pitchFamily="34" charset="0"/>
            </a:endParaRPr>
          </a:p>
          <a:p>
            <a:pPr eaLnBrk="1" hangingPunct="1">
              <a:spcBef>
                <a:spcPct val="0"/>
              </a:spcBef>
              <a:buClrTx/>
              <a:buFontTx/>
              <a:buNone/>
              <a:defRPr/>
            </a:pPr>
            <a:endParaRPr lang="en-US" altLang="en-US" sz="1000" b="1" u="sng" dirty="0">
              <a:solidFill>
                <a:schemeClr val="tx1"/>
              </a:solidFill>
              <a:latin typeface="Arial" panose="020B0604020202020204" pitchFamily="34" charset="0"/>
            </a:endParaRPr>
          </a:p>
          <a:p>
            <a:pPr eaLnBrk="1" hangingPunct="1">
              <a:spcBef>
                <a:spcPct val="0"/>
              </a:spcBef>
              <a:buClrTx/>
              <a:buFont typeface="Arial" panose="020B0604020202020204" pitchFamily="34" charset="0"/>
              <a:buNone/>
              <a:defRPr/>
            </a:pPr>
            <a:r>
              <a:rPr lang="en-US" altLang="en-US" sz="1000" dirty="0">
                <a:solidFill>
                  <a:schemeClr val="tx1"/>
                </a:solidFill>
                <a:latin typeface="Arial" panose="020B0604020202020204" pitchFamily="34" charset="0"/>
              </a:rPr>
              <a:t>Ties into 5</a:t>
            </a:r>
            <a:r>
              <a:rPr lang="en-US" altLang="en-US" sz="1000" baseline="30000" dirty="0">
                <a:solidFill>
                  <a:schemeClr val="tx1"/>
                </a:solidFill>
                <a:latin typeface="Arial" panose="020B0604020202020204" pitchFamily="34" charset="0"/>
              </a:rPr>
              <a:t>th</a:t>
            </a:r>
            <a:r>
              <a:rPr lang="en-US" altLang="en-US" sz="1000" dirty="0">
                <a:solidFill>
                  <a:schemeClr val="tx1"/>
                </a:solidFill>
                <a:latin typeface="Arial" panose="020B0604020202020204" pitchFamily="34" charset="0"/>
              </a:rPr>
              <a:t> grade’s SOUTH/CENTRAL America unit.</a:t>
            </a:r>
          </a:p>
          <a:p>
            <a:pPr eaLnBrk="1" hangingPunct="1">
              <a:spcBef>
                <a:spcPct val="0"/>
              </a:spcBef>
              <a:buClrTx/>
              <a:buFont typeface="Arial" panose="020B0604020202020204" pitchFamily="34" charset="0"/>
              <a:buNone/>
              <a:defRPr/>
            </a:pPr>
            <a:endParaRPr lang="en-US" altLang="en-US" sz="1000" dirty="0">
              <a:solidFill>
                <a:schemeClr val="tx1"/>
              </a:solidFill>
              <a:latin typeface="Arial" panose="020B0604020202020204" pitchFamily="34" charset="0"/>
            </a:endParaRPr>
          </a:p>
          <a:p>
            <a:pPr eaLnBrk="1" hangingPunct="1">
              <a:spcBef>
                <a:spcPct val="0"/>
              </a:spcBef>
              <a:buClrTx/>
              <a:buFont typeface="Arial" panose="020B0604020202020204" pitchFamily="34" charset="0"/>
              <a:buNone/>
              <a:defRPr/>
            </a:pPr>
            <a:r>
              <a:rPr lang="en-US" altLang="en-US" sz="1000" dirty="0">
                <a:solidFill>
                  <a:schemeClr val="tx1"/>
                </a:solidFill>
                <a:latin typeface="Arial" panose="020B0604020202020204" pitchFamily="34" charset="0"/>
              </a:rPr>
              <a:t>Students create a modern “</a:t>
            </a:r>
            <a:r>
              <a:rPr lang="en-US" altLang="en-US" sz="1000" dirty="0" err="1">
                <a:solidFill>
                  <a:schemeClr val="tx1"/>
                </a:solidFill>
                <a:latin typeface="Arial" panose="020B0604020202020204" pitchFamily="34" charset="0"/>
              </a:rPr>
              <a:t>Mola</a:t>
            </a:r>
            <a:r>
              <a:rPr lang="en-US" altLang="en-US" sz="1000" dirty="0">
                <a:solidFill>
                  <a:schemeClr val="tx1"/>
                </a:solidFill>
                <a:latin typeface="Arial" panose="020B0604020202020204" pitchFamily="34" charset="0"/>
              </a:rPr>
              <a:t>” by adding scratch off paper along  with Panama inspired stencils to a notebook.   Stencils are traced onto scratch off paper and students use a “REVERSE APPLIQUE” technique that the Kuna Indians use to decorate around the stencil.  Students love adding the yarn to the metal spirals to give it an authentic textile look.</a:t>
            </a:r>
            <a:r>
              <a:rPr lang="en-US" altLang="en-US" sz="1000" dirty="0">
                <a:solidFill>
                  <a:srgbClr val="FF0000"/>
                </a:solidFill>
                <a:latin typeface="Arial" panose="020B0604020202020204" pitchFamily="34" charset="0"/>
              </a:rPr>
              <a:t> </a:t>
            </a:r>
          </a:p>
          <a:p>
            <a:pPr eaLnBrk="1" hangingPunct="1">
              <a:spcBef>
                <a:spcPct val="0"/>
              </a:spcBef>
              <a:buClrTx/>
              <a:buFont typeface="Arial" panose="020B0604020202020204" pitchFamily="34" charset="0"/>
              <a:buNone/>
              <a:defRPr/>
            </a:pPr>
            <a:endParaRPr lang="en-US" altLang="en-US" sz="1000" dirty="0">
              <a:solidFill>
                <a:srgbClr val="FF0000"/>
              </a:solidFill>
              <a:latin typeface="Arial" panose="020B0604020202020204" pitchFamily="34" charset="0"/>
            </a:endParaRPr>
          </a:p>
          <a:p>
            <a:pPr eaLnBrk="1" hangingPunct="1">
              <a:spcBef>
                <a:spcPct val="0"/>
              </a:spcBef>
              <a:buClrTx/>
              <a:buFont typeface="Arial" panose="020B0604020202020204" pitchFamily="34" charset="0"/>
              <a:buNone/>
              <a:defRPr/>
            </a:pPr>
            <a:r>
              <a:rPr lang="en-US" altLang="en-US" sz="1000" b="1" dirty="0">
                <a:solidFill>
                  <a:srgbClr val="FF0000"/>
                </a:solidFill>
                <a:latin typeface="Arial" panose="020B0604020202020204" pitchFamily="34" charset="0"/>
              </a:rPr>
              <a:t>We have real </a:t>
            </a:r>
            <a:r>
              <a:rPr lang="en-US" altLang="en-US" sz="1000" b="1" dirty="0" err="1">
                <a:solidFill>
                  <a:srgbClr val="FF0000"/>
                </a:solidFill>
                <a:latin typeface="Arial" panose="020B0604020202020204" pitchFamily="34" charset="0"/>
              </a:rPr>
              <a:t>Molas</a:t>
            </a:r>
            <a:r>
              <a:rPr lang="en-US" altLang="en-US" sz="1000" b="1" dirty="0">
                <a:solidFill>
                  <a:srgbClr val="FF0000"/>
                </a:solidFill>
                <a:latin typeface="Arial" panose="020B0604020202020204" pitchFamily="34" charset="0"/>
              </a:rPr>
              <a:t> in grade’s AA bin to show the students.</a:t>
            </a:r>
          </a:p>
          <a:p>
            <a:pPr eaLnBrk="1" hangingPunct="1">
              <a:spcBef>
                <a:spcPct val="0"/>
              </a:spcBef>
              <a:buClrTx/>
              <a:buFontTx/>
              <a:buNone/>
              <a:defRPr/>
            </a:pPr>
            <a:endParaRPr lang="en-US" altLang="en-US" sz="1000" b="1" dirty="0">
              <a:solidFill>
                <a:schemeClr val="tx1"/>
              </a:solidFill>
              <a:latin typeface="Arial" panose="020B0604020202020204" pitchFamily="34" charset="0"/>
            </a:endParaRPr>
          </a:p>
          <a:p>
            <a:pPr eaLnBrk="1" hangingPunct="1">
              <a:spcBef>
                <a:spcPct val="0"/>
              </a:spcBef>
              <a:buClrTx/>
              <a:buFontTx/>
              <a:buNone/>
              <a:defRPr/>
            </a:pPr>
            <a:endParaRPr lang="en-US" altLang="en-US" sz="1000" dirty="0">
              <a:solidFill>
                <a:srgbClr val="FF0000"/>
              </a:solidFill>
              <a:latin typeface="Arial Black" panose="020B0A04020102020204" pitchFamily="34" charset="0"/>
            </a:endParaRPr>
          </a:p>
          <a:p>
            <a:pPr eaLnBrk="1" hangingPunct="1">
              <a:spcBef>
                <a:spcPct val="0"/>
              </a:spcBef>
              <a:buClrTx/>
              <a:buFontTx/>
              <a:buNone/>
              <a:defRPr/>
            </a:pPr>
            <a:r>
              <a:rPr lang="en-US" altLang="en-US" sz="1000" b="1" dirty="0">
                <a:solidFill>
                  <a:srgbClr val="FF0000"/>
                </a:solidFill>
                <a:latin typeface="Arial" panose="020B0604020202020204" pitchFamily="34" charset="0"/>
              </a:rPr>
              <a:t>BUY (1-subject) WIDE RULED NOTEBOOKS at Walmart $ .17 each at BACK TO SCHOOL SALES.  Don’t wait or they will cost $1.18+ each!  Some Walmart Managers will honor the</a:t>
            </a:r>
          </a:p>
          <a:p>
            <a:pPr eaLnBrk="1" hangingPunct="1">
              <a:spcBef>
                <a:spcPct val="0"/>
              </a:spcBef>
              <a:buClrTx/>
              <a:buFontTx/>
              <a:buNone/>
              <a:defRPr/>
            </a:pPr>
            <a:r>
              <a:rPr lang="en-US" altLang="en-US" sz="1000" b="1" dirty="0">
                <a:solidFill>
                  <a:srgbClr val="FF0000"/>
                </a:solidFill>
                <a:latin typeface="Arial" panose="020B0604020202020204" pitchFamily="34" charset="0"/>
              </a:rPr>
              <a:t>$ .17 if you ask and let them know it’s for students.</a:t>
            </a:r>
          </a:p>
        </p:txBody>
      </p:sp>
      <p:pic>
        <p:nvPicPr>
          <p:cNvPr id="1536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9497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1"/>
          <p:cNvSpPr>
            <a:spLocks noChangeArrowheads="1"/>
          </p:cNvSpPr>
          <p:nvPr/>
        </p:nvSpPr>
        <p:spPr bwMode="auto">
          <a:xfrm>
            <a:off x="114300" y="131763"/>
            <a:ext cx="243840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200" b="1" u="sng" dirty="0">
                <a:solidFill>
                  <a:schemeClr val="tx1"/>
                </a:solidFill>
                <a:latin typeface="Arial" panose="020B0604020202020204" pitchFamily="34" charset="0"/>
              </a:rPr>
              <a:t>5</a:t>
            </a:r>
            <a:r>
              <a:rPr lang="en-US" altLang="en-US" sz="1200" b="1" u="sng" baseline="30000" dirty="0">
                <a:solidFill>
                  <a:schemeClr val="tx1"/>
                </a:solidFill>
                <a:latin typeface="Arial" panose="020B0604020202020204" pitchFamily="34" charset="0"/>
              </a:rPr>
              <a:t>th</a:t>
            </a:r>
            <a:r>
              <a:rPr lang="en-US" altLang="en-US" sz="1200" b="1" u="sng" dirty="0">
                <a:solidFill>
                  <a:schemeClr val="tx1"/>
                </a:solidFill>
                <a:latin typeface="Arial" panose="020B0604020202020204" pitchFamily="34" charset="0"/>
              </a:rPr>
              <a:t> grade Art Ambassador:</a:t>
            </a:r>
          </a:p>
          <a:p>
            <a:pPr eaLnBrk="1" hangingPunct="1">
              <a:spcBef>
                <a:spcPct val="0"/>
              </a:spcBef>
              <a:buClrTx/>
              <a:buFontTx/>
              <a:buNone/>
            </a:pPr>
            <a:r>
              <a:rPr lang="en-US" altLang="en-US" sz="1200" b="1" dirty="0">
                <a:solidFill>
                  <a:schemeClr val="tx1"/>
                </a:solidFill>
                <a:latin typeface="Arial" panose="020B0604020202020204" pitchFamily="34" charset="0"/>
              </a:rPr>
              <a:t>Pittsford PTSA</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239713"/>
            <a:ext cx="8839200" cy="6386512"/>
          </a:xfrm>
          <a:prstGeom prst="rect">
            <a:avLst/>
          </a:prstGeom>
        </p:spPr>
        <p:txBody>
          <a:bodyPr>
            <a:spAutoFit/>
          </a:bodyPr>
          <a:lstStyle/>
          <a:p>
            <a:pPr eaLnBrk="1" hangingPunct="1">
              <a:defRPr/>
            </a:pPr>
            <a:r>
              <a:rPr lang="en-US" sz="1200" b="1" u="sng" dirty="0">
                <a:latin typeface="Arial" charset="0"/>
                <a:cs typeface="Arial" charset="0"/>
              </a:rPr>
              <a:t>Items to be AWARE of for VOLUNTEERS (and you)</a:t>
            </a:r>
          </a:p>
          <a:p>
            <a:pPr eaLnBrk="1" hangingPunct="1">
              <a:defRPr/>
            </a:pPr>
            <a:endParaRPr lang="en-US" dirty="0">
              <a:latin typeface="Arial" charset="0"/>
              <a:cs typeface="Arial" charset="0"/>
            </a:endParaRPr>
          </a:p>
          <a:p>
            <a:pPr eaLnBrk="1" hangingPunct="1">
              <a:defRPr/>
            </a:pPr>
            <a:endParaRPr lang="en-US" sz="1000" dirty="0"/>
          </a:p>
          <a:p>
            <a:pPr marL="171450" indent="-171450" eaLnBrk="1" hangingPunct="1">
              <a:buFont typeface="Arial" panose="020B0604020202020204" pitchFamily="34" charset="0"/>
              <a:buChar char="•"/>
              <a:defRPr/>
            </a:pPr>
            <a:r>
              <a:rPr lang="en-US" sz="900" dirty="0"/>
              <a:t>Students will first  sit and watch the Mola/Kuna Indians Introduction.</a:t>
            </a:r>
          </a:p>
          <a:p>
            <a:pPr marL="171450" indent="-171450" eaLnBrk="1" hangingPunct="1">
              <a:buFont typeface="Arial" panose="020B0604020202020204" pitchFamily="34" charset="0"/>
              <a:buChar char="•"/>
              <a:defRPr/>
            </a:pPr>
            <a:endParaRPr lang="en-US" sz="900" b="1" u="sng" dirty="0"/>
          </a:p>
          <a:p>
            <a:pPr marL="171450" indent="-171450" eaLnBrk="1" hangingPunct="1">
              <a:buFont typeface="Arial" panose="020B0604020202020204" pitchFamily="34" charset="0"/>
              <a:buChar char="•"/>
              <a:defRPr/>
            </a:pPr>
            <a:r>
              <a:rPr lang="en-US" sz="900" b="1" dirty="0">
                <a:solidFill>
                  <a:srgbClr val="FF0000"/>
                </a:solidFill>
              </a:rPr>
              <a:t>Students should open up their notebooks (so you see two pages) and use this as their working surface… NOT THEIR DESKS, they’ll get glue all over them!</a:t>
            </a:r>
          </a:p>
          <a:p>
            <a:pPr marL="171450" indent="-171450" eaLnBrk="1" hangingPunct="1">
              <a:buFont typeface="Arial" panose="020B0604020202020204" pitchFamily="34" charset="0"/>
              <a:buChar char="•"/>
              <a:defRPr/>
            </a:pPr>
            <a:endParaRPr lang="en-US" sz="900" b="1" u="sng" dirty="0"/>
          </a:p>
          <a:p>
            <a:pPr marL="171450" indent="-171450" eaLnBrk="1" hangingPunct="1">
              <a:buFont typeface="Arial" panose="020B0604020202020204" pitchFamily="34" charset="0"/>
              <a:buChar char="•"/>
              <a:defRPr/>
            </a:pPr>
            <a:r>
              <a:rPr lang="en-US" sz="900" b="1" dirty="0"/>
              <a:t>DO A DEMONSTRATION of how the project is done</a:t>
            </a:r>
          </a:p>
          <a:p>
            <a:pPr marL="171450" indent="-171450" eaLnBrk="1" hangingPunct="1">
              <a:buFont typeface="Arial" panose="020B0604020202020204" pitchFamily="34" charset="0"/>
              <a:buChar char="•"/>
              <a:defRPr/>
            </a:pPr>
            <a:endParaRPr lang="en-US" sz="900" b="1" dirty="0"/>
          </a:p>
          <a:p>
            <a:pPr marL="171450" indent="-171450" eaLnBrk="1" hangingPunct="1">
              <a:buFont typeface="Arial" panose="020B0604020202020204" pitchFamily="34" charset="0"/>
              <a:buChar char="•"/>
              <a:defRPr/>
            </a:pPr>
            <a:r>
              <a:rPr lang="en-US" sz="900" dirty="0"/>
              <a:t>THIS PROJECT  IS NOT DIFFICULT…. BUT….  the students will need some ideas and encouragement so that other students in the room might try their decorating ideas.   So be sure to mention out loud AND show off students decorating to the other students.</a:t>
            </a:r>
          </a:p>
          <a:p>
            <a:pPr marL="171450" indent="-171450" eaLnBrk="1" hangingPunct="1">
              <a:buFont typeface="Arial" panose="020B0604020202020204" pitchFamily="34" charset="0"/>
              <a:buChar char="•"/>
              <a:defRPr/>
            </a:pPr>
            <a:endParaRPr lang="en-US" sz="900" b="1" u="sng" dirty="0">
              <a:solidFill>
                <a:srgbClr val="FF0000"/>
              </a:solidFill>
            </a:endParaRPr>
          </a:p>
          <a:p>
            <a:pPr marL="171450" indent="-171450" eaLnBrk="1" hangingPunct="1">
              <a:buFont typeface="Arial" panose="020B0604020202020204" pitchFamily="34" charset="0"/>
              <a:buChar char="•"/>
              <a:defRPr/>
            </a:pPr>
            <a:r>
              <a:rPr lang="en-US" sz="900" b="1" dirty="0">
                <a:solidFill>
                  <a:srgbClr val="FF0000"/>
                </a:solidFill>
              </a:rPr>
              <a:t>ONLY GLUE the top of the colored paper, NEVER glue the back of t0he scratch off paper!  It will RIP!</a:t>
            </a:r>
          </a:p>
          <a:p>
            <a:pPr marL="171450" indent="-171450" eaLnBrk="1" hangingPunct="1">
              <a:buFont typeface="Arial" panose="020B0604020202020204" pitchFamily="34" charset="0"/>
              <a:buChar char="•"/>
              <a:defRPr/>
            </a:pPr>
            <a:endParaRPr lang="en-US" sz="900" b="1" u="sng" dirty="0">
              <a:solidFill>
                <a:srgbClr val="FF0000"/>
              </a:solidFill>
            </a:endParaRPr>
          </a:p>
          <a:p>
            <a:pPr marL="171450" indent="-171450" eaLnBrk="1" hangingPunct="1">
              <a:buFont typeface="Arial" panose="020B0604020202020204" pitchFamily="34" charset="0"/>
              <a:buChar char="•"/>
              <a:defRPr/>
            </a:pPr>
            <a:r>
              <a:rPr lang="en-US" sz="900" b="1" dirty="0">
                <a:solidFill>
                  <a:srgbClr val="FF0000"/>
                </a:solidFill>
              </a:rPr>
              <a:t>Even when doing the second colored paper, STILL GLUE THE TOP of the colored paper, line it up to colored paper and stick down.  If we tried to glue the back side of the MOLA it would RIP because of all the cuts we’ve made into the frame.  </a:t>
            </a:r>
          </a:p>
          <a:p>
            <a:pPr eaLnBrk="1" hangingPunct="1">
              <a:defRPr/>
            </a:pPr>
            <a:endParaRPr lang="en-US" sz="900" b="1" dirty="0">
              <a:solidFill>
                <a:srgbClr val="FF0000"/>
              </a:solidFill>
            </a:endParaRPr>
          </a:p>
          <a:p>
            <a:pPr eaLnBrk="1" hangingPunct="1">
              <a:defRPr/>
            </a:pPr>
            <a:r>
              <a:rPr lang="en-US" sz="900" b="1" u="sng" dirty="0"/>
              <a:t>Step 1:  STENCIL</a:t>
            </a:r>
          </a:p>
          <a:p>
            <a:pPr marL="628650" lvl="1" indent="-171450" eaLnBrk="1" hangingPunct="1">
              <a:buFont typeface="Arial" panose="020B0604020202020204" pitchFamily="34" charset="0"/>
              <a:buChar char="•"/>
              <a:defRPr/>
            </a:pPr>
            <a:r>
              <a:rPr lang="en-US" sz="900" dirty="0"/>
              <a:t>must be  </a:t>
            </a:r>
            <a:r>
              <a:rPr lang="en-US" sz="900" u="sng" dirty="0"/>
              <a:t>CENTERED</a:t>
            </a:r>
            <a:r>
              <a:rPr lang="en-US" sz="900" dirty="0"/>
              <a:t> onto the scratch off paper VERTICALLY,  then traced onto the scratch which is also vertical, using scratch off stick.</a:t>
            </a:r>
          </a:p>
          <a:p>
            <a:pPr marL="628650" lvl="1" indent="-171450" eaLnBrk="1" hangingPunct="1">
              <a:buFont typeface="Arial" panose="020B0604020202020204" pitchFamily="34" charset="0"/>
              <a:buChar char="•"/>
              <a:defRPr/>
            </a:pPr>
            <a:endParaRPr lang="en-US" sz="900" dirty="0"/>
          </a:p>
          <a:p>
            <a:pPr marL="628650" lvl="1" indent="-171450" eaLnBrk="1" hangingPunct="1">
              <a:buFont typeface="Arial" panose="020B0604020202020204" pitchFamily="34" charset="0"/>
              <a:buChar char="•"/>
              <a:defRPr/>
            </a:pPr>
            <a:r>
              <a:rPr lang="en-US" sz="900" dirty="0"/>
              <a:t>Students should  ONLY decorate the INSIDE.   They will be cutting away a lot of the material around it.</a:t>
            </a:r>
            <a:r>
              <a:rPr lang="en-US" altLang="en-US" sz="900" dirty="0"/>
              <a:t>   </a:t>
            </a:r>
          </a:p>
          <a:p>
            <a:pPr marL="628650" lvl="1" indent="-171450" eaLnBrk="1" hangingPunct="1">
              <a:buFont typeface="Arial" panose="020B0604020202020204" pitchFamily="34" charset="0"/>
              <a:buChar char="•"/>
              <a:defRPr/>
            </a:pPr>
            <a:endParaRPr lang="en-US" altLang="en-US" sz="900" dirty="0"/>
          </a:p>
          <a:p>
            <a:pPr marL="628650" lvl="1" indent="-171450" eaLnBrk="1" hangingPunct="1">
              <a:buFont typeface="Arial" panose="020B0604020202020204" pitchFamily="34" charset="0"/>
              <a:buChar char="•"/>
              <a:defRPr/>
            </a:pPr>
            <a:r>
              <a:rPr lang="en-US" altLang="en-US" sz="900" u="sng" dirty="0"/>
              <a:t>Suggest students look at the stencil for ideas... </a:t>
            </a:r>
            <a:r>
              <a:rPr lang="en-US" altLang="en-US" sz="900" dirty="0"/>
              <a:t>  NOT TO COPY IT….. They should scratch off </a:t>
            </a:r>
            <a:r>
              <a:rPr lang="en-US" altLang="en-US" sz="900" u="sng" dirty="0">
                <a:solidFill>
                  <a:srgbClr val="C00000"/>
                </a:solidFill>
              </a:rPr>
              <a:t>LARGE</a:t>
            </a:r>
            <a:r>
              <a:rPr lang="en-US" altLang="en-US" sz="900" dirty="0"/>
              <a:t> long ovals, circles, triangles etc.  Feel free to scratch away the insides of these shapes for more color. Add dashes around the stencil to make it look like stitching .   Feel free to add more designs – make it unique</a:t>
            </a:r>
            <a:endParaRPr lang="en-US" sz="900" dirty="0"/>
          </a:p>
          <a:p>
            <a:pPr marL="171450" indent="-171450" eaLnBrk="1" hangingPunct="1">
              <a:buFont typeface="Arial" panose="020B0604020202020204" pitchFamily="34" charset="0"/>
              <a:buChar char="•"/>
              <a:defRPr/>
            </a:pPr>
            <a:endParaRPr lang="en-US" sz="900" b="1" dirty="0"/>
          </a:p>
          <a:p>
            <a:pPr eaLnBrk="1" hangingPunct="1">
              <a:defRPr/>
            </a:pPr>
            <a:r>
              <a:rPr lang="en-US" sz="900" b="1" u="sng" dirty="0"/>
              <a:t>Step 2 &amp; 3:  CUTTING &amp; GLUING</a:t>
            </a:r>
          </a:p>
          <a:p>
            <a:pPr marL="628650" lvl="1" indent="-171450" eaLnBrk="1" hangingPunct="1">
              <a:buFont typeface="Arial" panose="020B0604020202020204" pitchFamily="34" charset="0"/>
              <a:buChar char="•"/>
              <a:defRPr/>
            </a:pPr>
            <a:r>
              <a:rPr lang="en-US" sz="900" dirty="0"/>
              <a:t>MAKE SURE STUDENTS DON’T CUT OUT THE STENCIL!!  They should only be cutting into the frame with squares, triangles to get the REVERSE APPLIQUE LOOK.</a:t>
            </a:r>
          </a:p>
          <a:p>
            <a:pPr marL="628650" lvl="1" indent="-171450" eaLnBrk="1" hangingPunct="1">
              <a:buFont typeface="Arial" panose="020B0604020202020204" pitchFamily="34" charset="0"/>
              <a:buChar char="•"/>
              <a:defRPr/>
            </a:pPr>
            <a:endParaRPr lang="en-US" sz="900" dirty="0"/>
          </a:p>
          <a:p>
            <a:pPr marL="628650" lvl="1" indent="-171450" eaLnBrk="1" hangingPunct="1">
              <a:buFont typeface="Arial" panose="020B0604020202020204" pitchFamily="34" charset="0"/>
              <a:buChar char="•"/>
              <a:defRPr/>
            </a:pPr>
            <a:r>
              <a:rPr lang="en-US" sz="900" dirty="0"/>
              <a:t>Uses a technique called “REVERSE APPLIQUE”…. Students are building their </a:t>
            </a:r>
            <a:r>
              <a:rPr lang="en-US" sz="900" dirty="0" err="1"/>
              <a:t>Mola</a:t>
            </a:r>
            <a:r>
              <a:rPr lang="en-US" sz="900" dirty="0"/>
              <a:t> from the backside.   They will do this TWICE.</a:t>
            </a:r>
          </a:p>
          <a:p>
            <a:pPr marL="628650" lvl="1" indent="-171450" eaLnBrk="1" hangingPunct="1">
              <a:buFont typeface="Arial" panose="020B0604020202020204" pitchFamily="34" charset="0"/>
              <a:buChar char="•"/>
              <a:defRPr/>
            </a:pPr>
            <a:endParaRPr lang="en-US" sz="900" dirty="0"/>
          </a:p>
          <a:p>
            <a:pPr marL="628650" lvl="1" indent="-171450" eaLnBrk="1" hangingPunct="1">
              <a:buFont typeface="Arial" panose="020B0604020202020204" pitchFamily="34" charset="0"/>
              <a:buChar char="•"/>
              <a:defRPr/>
            </a:pPr>
            <a:r>
              <a:rPr lang="en-US" sz="900" dirty="0"/>
              <a:t>NEVER  </a:t>
            </a:r>
            <a:r>
              <a:rPr lang="en-US" sz="900" dirty="0" err="1"/>
              <a:t>NEVER</a:t>
            </a:r>
            <a:r>
              <a:rPr lang="en-US" sz="900" dirty="0"/>
              <a:t>  GLUE back of scratch off paper!   Students  will  glue the ENTIRE FRONT  of the colored paper.  IT WILL RIP!! </a:t>
            </a:r>
          </a:p>
          <a:p>
            <a:pPr eaLnBrk="1" hangingPunct="1">
              <a:defRPr/>
            </a:pPr>
            <a:endParaRPr lang="en-US" sz="900" b="1" u="sng" dirty="0"/>
          </a:p>
          <a:p>
            <a:pPr eaLnBrk="1" hangingPunct="1">
              <a:defRPr/>
            </a:pPr>
            <a:r>
              <a:rPr lang="en-US" sz="900" b="1" u="sng" dirty="0"/>
              <a:t>Step 4:  Gluing Mola Art to Notebook</a:t>
            </a:r>
          </a:p>
          <a:p>
            <a:pPr marL="628650" lvl="1" indent="-171450" eaLnBrk="1" hangingPunct="1">
              <a:buFont typeface="Arial" panose="020B0604020202020204" pitchFamily="34" charset="0"/>
              <a:buChar char="•"/>
              <a:defRPr/>
            </a:pPr>
            <a:r>
              <a:rPr lang="en-US" sz="900" b="1" dirty="0"/>
              <a:t>Tell students to glue back of their MOLA ART  </a:t>
            </a:r>
            <a:r>
              <a:rPr lang="en-US" sz="900" b="1" u="sng" dirty="0"/>
              <a:t>AND</a:t>
            </a:r>
            <a:r>
              <a:rPr lang="en-US" sz="900" b="1" dirty="0"/>
              <a:t>  the ENTIRE TOP of their NOTEBOOK so that it really sticks.</a:t>
            </a:r>
          </a:p>
          <a:p>
            <a:pPr marL="628650" lvl="1" indent="-171450" eaLnBrk="1" hangingPunct="1">
              <a:buFont typeface="Arial" panose="020B0604020202020204" pitchFamily="34" charset="0"/>
              <a:buChar char="•"/>
              <a:defRPr/>
            </a:pPr>
            <a:r>
              <a:rPr lang="en-US" sz="900" b="1" dirty="0"/>
              <a:t>FLIP back of notebook cardboard over onto  FRONT of notebook  (so Mola is covered) and have students rub NOW to make sure the Mola sticks  OR…. Students will  be RUBBING the Mola art directly and it will scratch up!</a:t>
            </a:r>
          </a:p>
          <a:p>
            <a:pPr eaLnBrk="1" hangingPunct="1">
              <a:defRPr/>
            </a:pPr>
            <a:endParaRPr lang="en-US" sz="900" b="1" u="sng" dirty="0"/>
          </a:p>
          <a:p>
            <a:pPr eaLnBrk="1" hangingPunct="1">
              <a:defRPr/>
            </a:pPr>
            <a:r>
              <a:rPr lang="en-US" sz="900" b="1" u="sng" dirty="0"/>
              <a:t>Step 5:  “YARN  TRICK”</a:t>
            </a:r>
          </a:p>
          <a:p>
            <a:pPr marL="628650" lvl="1" indent="-171450" eaLnBrk="1" hangingPunct="1">
              <a:buFont typeface="Arial" panose="020B0604020202020204" pitchFamily="34" charset="0"/>
              <a:buChar char="•"/>
              <a:defRPr/>
            </a:pPr>
            <a:r>
              <a:rPr lang="en-US" sz="900" dirty="0"/>
              <a:t>TELL STUDENTS to hang the spirals of the notebook off the edge of their desk, makes it easier to thread the yarn through and they aren’t unraveling the yarn by hitting the desk top.</a:t>
            </a:r>
          </a:p>
          <a:p>
            <a:pPr marL="628650" lvl="1" indent="-171450" eaLnBrk="1" hangingPunct="1">
              <a:buFont typeface="Arial" panose="020B0604020202020204" pitchFamily="34" charset="0"/>
              <a:buChar char="•"/>
              <a:defRPr/>
            </a:pPr>
            <a:r>
              <a:rPr lang="en-US" sz="900" dirty="0"/>
              <a:t>Students should tie TWO KNOTS when securing the yarn so that it won’t slip off.</a:t>
            </a:r>
          </a:p>
          <a:p>
            <a:pPr marL="628650" lvl="1" indent="-171450" eaLnBrk="1" hangingPunct="1">
              <a:buFont typeface="Arial" panose="020B0604020202020204" pitchFamily="34" charset="0"/>
              <a:buChar char="•"/>
              <a:defRPr/>
            </a:pPr>
            <a:endParaRPr lang="en-US" sz="900" b="1" dirty="0"/>
          </a:p>
        </p:txBody>
      </p:sp>
      <p:sp>
        <p:nvSpPr>
          <p:cNvPr id="24579" name="TextBox 8"/>
          <p:cNvSpPr txBox="1">
            <a:spLocks noChangeArrowheads="1"/>
          </p:cNvSpPr>
          <p:nvPr/>
        </p:nvSpPr>
        <p:spPr bwMode="auto">
          <a:xfrm>
            <a:off x="7620000" y="239713"/>
            <a:ext cx="1039066"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pPr>
            <a:r>
              <a:rPr lang="en-US" altLang="en-US" sz="1200" b="1" dirty="0">
                <a:latin typeface="Arial Black" panose="020B0A04020102020204" pitchFamily="34" charset="0"/>
              </a:rPr>
              <a:t>TRAINING</a:t>
            </a:r>
            <a:endParaRPr lang="en-US" altLang="en-US" sz="1200" b="1" dirty="0">
              <a:solidFill>
                <a:schemeClr val="tx1"/>
              </a:solidFill>
              <a:latin typeface="Arial Black" panose="020B0A040201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505619" y="990600"/>
            <a:ext cx="7772400" cy="5334000"/>
          </a:xfrm>
          <a:prstGeom prst="rect">
            <a:avLst/>
          </a:prstGeom>
          <a:noFill/>
        </p:spPr>
        <p:txBody>
          <a:bodyPr/>
          <a:lstStyle/>
          <a:p>
            <a:pPr marL="171450" indent="-171450" eaLnBrk="1" hangingPunct="1">
              <a:buFont typeface="Wingdings" panose="05000000000000000000" pitchFamily="2" charset="2"/>
              <a:buChar char="Ø"/>
              <a:defRPr/>
            </a:pPr>
            <a:r>
              <a:rPr lang="en-US" sz="1000" dirty="0">
                <a:solidFill>
                  <a:srgbClr val="FF0000"/>
                </a:solidFill>
              </a:rPr>
              <a:t>Be sure to bring SAMPLE of PROJECT to each class.</a:t>
            </a:r>
          </a:p>
          <a:p>
            <a:pPr marL="171450" indent="-171450" eaLnBrk="1" hangingPunct="1">
              <a:buFont typeface="Arial" panose="020B0604020202020204" pitchFamily="34" charset="0"/>
              <a:buChar char="•"/>
              <a:defRPr/>
            </a:pPr>
            <a:r>
              <a:rPr lang="en-US" sz="1000" dirty="0"/>
              <a:t>Project is typically done in the class rooms; 1-hour + 20 minute set-up</a:t>
            </a:r>
          </a:p>
          <a:p>
            <a:pPr marL="171450" indent="-171450" eaLnBrk="1" hangingPunct="1">
              <a:buFont typeface="Arial" panose="020B0604020202020204" pitchFamily="34" charset="0"/>
              <a:buChar char="•"/>
              <a:defRPr/>
            </a:pPr>
            <a:r>
              <a:rPr lang="en-US" sz="1000" dirty="0"/>
              <a:t>Project runs best with 3-4 Volunteers PER class</a:t>
            </a:r>
          </a:p>
          <a:p>
            <a:pPr marL="171450" indent="-171450" eaLnBrk="1" hangingPunct="1">
              <a:buFont typeface="Arial" panose="020B0604020202020204" pitchFamily="34" charset="0"/>
              <a:buChar char="•"/>
              <a:defRPr/>
            </a:pPr>
            <a:endParaRPr lang="en-US" sz="1000" dirty="0"/>
          </a:p>
          <a:p>
            <a:pPr marL="171450" indent="-171450" eaLnBrk="1" hangingPunct="1">
              <a:buFont typeface="Arial" panose="020B0604020202020204" pitchFamily="34" charset="0"/>
              <a:buChar char="•"/>
              <a:defRPr/>
            </a:pPr>
            <a:r>
              <a:rPr lang="en-US" sz="1000" dirty="0"/>
              <a:t>Arrive 30-minute prior to the scheduled time to bring in materials and help with SET-UP</a:t>
            </a:r>
          </a:p>
          <a:p>
            <a:pPr marL="742950" lvl="1" indent="-285750" eaLnBrk="1" hangingPunct="1">
              <a:buFont typeface="Arial" panose="020B0604020202020204" pitchFamily="34" charset="0"/>
              <a:buChar char="•"/>
              <a:defRPr/>
            </a:pPr>
            <a:endParaRPr lang="en-US" sz="1000" dirty="0"/>
          </a:p>
          <a:p>
            <a:pPr eaLnBrk="1" hangingPunct="1">
              <a:defRPr/>
            </a:pPr>
            <a:r>
              <a:rPr lang="en-US" sz="1000" b="1" u="sng" dirty="0"/>
              <a:t>SET-UP:</a:t>
            </a:r>
          </a:p>
          <a:p>
            <a:pPr eaLnBrk="1" hangingPunct="1">
              <a:defRPr/>
            </a:pPr>
            <a:endParaRPr lang="en-US" sz="1000" b="1" u="sng" dirty="0"/>
          </a:p>
          <a:p>
            <a:pPr marL="628650" lvl="4" indent="-171450" eaLnBrk="1" hangingPunct="1">
              <a:buFont typeface="Arial" panose="020B0604020202020204" pitchFamily="34" charset="0"/>
              <a:buChar char="•"/>
              <a:defRPr/>
            </a:pPr>
            <a:r>
              <a:rPr lang="en-US" sz="1000" dirty="0"/>
              <a:t>Students will need (either supply or if at their desks, ask them to get out): glue sticks, scissors, and colored pencils</a:t>
            </a:r>
          </a:p>
          <a:p>
            <a:pPr marL="628650" lvl="1" indent="-171450" eaLnBrk="1" hangingPunct="1">
              <a:buFont typeface="Arial" panose="020B0604020202020204" pitchFamily="34" charset="0"/>
              <a:buChar char="•"/>
              <a:defRPr/>
            </a:pPr>
            <a:r>
              <a:rPr lang="en-US" sz="1000" dirty="0"/>
              <a:t>HAND OUT cafeteria TRAY (helpful if you have them, protects desk from glue)</a:t>
            </a:r>
          </a:p>
          <a:p>
            <a:pPr marL="628650" lvl="1" indent="-171450" eaLnBrk="1" hangingPunct="1">
              <a:buFont typeface="Arial" panose="020B0604020202020204" pitchFamily="34" charset="0"/>
              <a:buChar char="•"/>
              <a:defRPr/>
            </a:pPr>
            <a:r>
              <a:rPr lang="en-US" sz="1000" dirty="0"/>
              <a:t>ONE Notebook per student</a:t>
            </a:r>
          </a:p>
          <a:p>
            <a:pPr marL="628650" lvl="1" indent="-171450" eaLnBrk="1" hangingPunct="1">
              <a:buFont typeface="Arial" panose="020B0604020202020204" pitchFamily="34" charset="0"/>
              <a:buChar char="•"/>
              <a:defRPr/>
            </a:pPr>
            <a:r>
              <a:rPr lang="en-US" sz="1000" dirty="0"/>
              <a:t>MATERIALS in Art Boxes:</a:t>
            </a:r>
          </a:p>
          <a:p>
            <a:pPr marL="1600200" lvl="3" indent="-228600" eaLnBrk="1" hangingPunct="1">
              <a:buFont typeface="+mj-lt"/>
              <a:buAutoNum type="arabicPeriod"/>
              <a:defRPr/>
            </a:pPr>
            <a:r>
              <a:rPr lang="en-US" sz="1000" dirty="0"/>
              <a:t> (6) pieces of paper in each color</a:t>
            </a:r>
          </a:p>
          <a:p>
            <a:pPr marL="1600200" lvl="3" indent="-228600" eaLnBrk="1" hangingPunct="1">
              <a:buFont typeface="+mj-lt"/>
              <a:buAutoNum type="arabicPeriod"/>
              <a:defRPr/>
            </a:pPr>
            <a:r>
              <a:rPr lang="en-US" sz="1000" dirty="0"/>
              <a:t> 1-SET of Panama Stencils; they each have meanings: detailed in Introduction PP</a:t>
            </a:r>
          </a:p>
          <a:p>
            <a:pPr marL="1600200" lvl="3" indent="-228600" eaLnBrk="1" hangingPunct="1">
              <a:buFont typeface="+mj-lt"/>
              <a:buAutoNum type="arabicPeriod"/>
              <a:defRPr/>
            </a:pPr>
            <a:r>
              <a:rPr lang="en-US" sz="1000" dirty="0"/>
              <a:t> (6-8)scratch off sticks</a:t>
            </a:r>
          </a:p>
          <a:p>
            <a:pPr marL="1600200" lvl="3" indent="-228600" eaLnBrk="1" hangingPunct="1">
              <a:buFont typeface="+mj-lt"/>
              <a:buAutoNum type="arabicPeriod"/>
              <a:defRPr/>
            </a:pPr>
            <a:r>
              <a:rPr lang="en-US" sz="1000" dirty="0"/>
              <a:t> (6-8) pieces of Black Scratch Off Paper</a:t>
            </a:r>
          </a:p>
          <a:p>
            <a:pPr eaLnBrk="1" hangingPunct="1">
              <a:defRPr/>
            </a:pPr>
            <a:endParaRPr lang="en-US" sz="1000" u="sng" dirty="0"/>
          </a:p>
          <a:p>
            <a:pPr eaLnBrk="1" hangingPunct="1">
              <a:defRPr/>
            </a:pPr>
            <a:endParaRPr lang="en-US" sz="1000" u="sng" dirty="0"/>
          </a:p>
          <a:p>
            <a:pPr eaLnBrk="1" hangingPunct="1">
              <a:defRPr/>
            </a:pPr>
            <a:r>
              <a:rPr lang="en-US" sz="1000" b="1" u="sng" dirty="0"/>
              <a:t>INTRODUCTION</a:t>
            </a:r>
            <a:r>
              <a:rPr lang="en-US" sz="1000" dirty="0"/>
              <a:t>:  Kuna Indian’s PowerPoint,  “Magnifica </a:t>
            </a:r>
            <a:r>
              <a:rPr lang="en-US" sz="1000" dirty="0" err="1"/>
              <a:t>Molas</a:t>
            </a:r>
            <a:r>
              <a:rPr lang="en-US" sz="1000" dirty="0"/>
              <a:t>” (10-minutes)</a:t>
            </a:r>
          </a:p>
          <a:p>
            <a:pPr marL="285750" indent="-285750" eaLnBrk="1" hangingPunct="1">
              <a:buFont typeface="Arial" panose="020B0604020202020204" pitchFamily="34" charset="0"/>
              <a:buChar char="•"/>
              <a:defRPr/>
            </a:pPr>
            <a:endParaRPr lang="en-US" sz="1000" dirty="0"/>
          </a:p>
          <a:p>
            <a:pPr eaLnBrk="1" hangingPunct="1">
              <a:defRPr/>
            </a:pPr>
            <a:endParaRPr lang="en-US" sz="1000" u="sng" dirty="0"/>
          </a:p>
          <a:p>
            <a:pPr eaLnBrk="1" hangingPunct="1">
              <a:defRPr/>
            </a:pPr>
            <a:r>
              <a:rPr lang="en-US" sz="1000" b="1" u="sng" dirty="0"/>
              <a:t>PROJECT</a:t>
            </a:r>
            <a:r>
              <a:rPr lang="en-US" sz="1000" b="1" dirty="0"/>
              <a:t>:</a:t>
            </a:r>
          </a:p>
          <a:p>
            <a:pPr eaLnBrk="1" hangingPunct="1">
              <a:defRPr/>
            </a:pPr>
            <a:endParaRPr lang="en-US" sz="1200" b="1" u="sng" dirty="0">
              <a:latin typeface="Arial Black" panose="020B0A04020102020204" pitchFamily="34" charset="0"/>
              <a:cs typeface="Arial" charset="0"/>
            </a:endParaRPr>
          </a:p>
          <a:p>
            <a:pPr lvl="2" eaLnBrk="1" hangingPunct="1">
              <a:defRPr/>
            </a:pPr>
            <a:r>
              <a:rPr lang="en-US" sz="900" dirty="0"/>
              <a:t>              </a:t>
            </a:r>
            <a:r>
              <a:rPr lang="en-US" sz="1000" b="1" u="sng" dirty="0">
                <a:solidFill>
                  <a:srgbClr val="FF0000"/>
                </a:solidFill>
              </a:rPr>
              <a:t>SHOW STUDENTS SAMPLE OF PROJECT</a:t>
            </a:r>
          </a:p>
          <a:p>
            <a:pPr lvl="3">
              <a:defRPr/>
            </a:pPr>
            <a:endParaRPr lang="en-US" sz="900" b="1" u="sng" dirty="0"/>
          </a:p>
          <a:p>
            <a:pPr lvl="3">
              <a:defRPr/>
            </a:pPr>
            <a:r>
              <a:rPr lang="en-US" sz="900" b="1" u="sng" dirty="0"/>
              <a:t>Trace &amp; Decorate Panama Stencil  (15-20 minutes)</a:t>
            </a:r>
            <a:endParaRPr lang="en-US" sz="900" u="sng" dirty="0"/>
          </a:p>
          <a:p>
            <a:pPr marL="1600200" lvl="3" indent="-228600">
              <a:buFont typeface="+mj-lt"/>
              <a:buAutoNum type="arabicPeriod"/>
              <a:defRPr/>
            </a:pPr>
            <a:endParaRPr lang="en-US" sz="900" dirty="0"/>
          </a:p>
          <a:p>
            <a:pPr marL="1600200" lvl="3" indent="-228600">
              <a:buFont typeface="+mj-lt"/>
              <a:buAutoNum type="arabicPeriod"/>
              <a:defRPr/>
            </a:pPr>
            <a:r>
              <a:rPr lang="en-US" sz="900" dirty="0"/>
              <a:t>Tell students to PICK ONE stencil  (9 to choose from, discuss the meaning from overhead)</a:t>
            </a:r>
          </a:p>
          <a:p>
            <a:pPr marL="1600200" lvl="3" indent="-228600">
              <a:buFont typeface="+mj-lt"/>
              <a:buAutoNum type="arabicPeriod"/>
              <a:defRPr/>
            </a:pPr>
            <a:r>
              <a:rPr lang="en-US" sz="900" dirty="0"/>
              <a:t>Take one BLACK scratch off sheet and tell them to put in front of them the LONG WAY (vertical)</a:t>
            </a:r>
          </a:p>
          <a:p>
            <a:pPr marL="1600200" lvl="3" indent="-228600">
              <a:buFont typeface="+mj-lt"/>
              <a:buAutoNum type="arabicPeriod"/>
              <a:defRPr/>
            </a:pPr>
            <a:r>
              <a:rPr lang="en-US" sz="900" dirty="0"/>
              <a:t>Tell students to put their chosen stencil CENTERED on the scratch off paper,  the “LONG WAY” again (VIP!)</a:t>
            </a:r>
          </a:p>
          <a:p>
            <a:pPr marL="1600200" lvl="3" indent="-228600">
              <a:buFont typeface="+mj-lt"/>
              <a:buAutoNum type="arabicPeriod"/>
              <a:defRPr/>
            </a:pPr>
            <a:r>
              <a:rPr lang="en-US" sz="900" b="1" dirty="0">
                <a:solidFill>
                  <a:srgbClr val="FF0000"/>
                </a:solidFill>
              </a:rPr>
              <a:t>DO A QUICK CHECK to make sure stencils are right, BEFORE TELLING THEM TO DECORATE!!</a:t>
            </a:r>
          </a:p>
          <a:p>
            <a:pPr marL="1600200" lvl="3" indent="-228600">
              <a:buFont typeface="+mj-lt"/>
              <a:buAutoNum type="arabicPeriod"/>
              <a:defRPr/>
            </a:pPr>
            <a:r>
              <a:rPr lang="en-US" sz="900" dirty="0"/>
              <a:t>Tell students to look at suggested ideas on the stencil, BUT come up with their own designs!  </a:t>
            </a:r>
          </a:p>
          <a:p>
            <a:pPr marL="1600200" lvl="3" indent="-228600">
              <a:buFont typeface="+mj-lt"/>
              <a:buAutoNum type="arabicPeriod"/>
              <a:defRPr/>
            </a:pPr>
            <a:r>
              <a:rPr lang="en-US" sz="900" dirty="0"/>
              <a:t>Suggest they decorate with ovals, circles, squares, triangles etc. to the INSIDE ONLY of their stencil.   Important: we will be cutting into frame of paper.</a:t>
            </a:r>
          </a:p>
          <a:p>
            <a:pPr marL="1600200" lvl="3" indent="-228600">
              <a:buFont typeface="+mj-lt"/>
              <a:buAutoNum type="arabicPeriod"/>
              <a:defRPr/>
            </a:pPr>
            <a:r>
              <a:rPr lang="en-US" sz="900" b="1" dirty="0">
                <a:solidFill>
                  <a:srgbClr val="FF0000"/>
                </a:solidFill>
              </a:rPr>
              <a:t>Walk around while they are decorating and hold up STUDENTS designs, show them  off to their class mates!!  Point out what you like! This will HELP each others come up with ideas to decorate their stencil.</a:t>
            </a:r>
          </a:p>
          <a:p>
            <a:pPr marL="1600200" lvl="3" indent="-228600">
              <a:buFont typeface="+mj-lt"/>
              <a:buAutoNum type="arabicPeriod"/>
              <a:defRPr/>
            </a:pPr>
            <a:r>
              <a:rPr lang="en-US" sz="900" b="1" dirty="0">
                <a:solidFill>
                  <a:srgbClr val="FF0000"/>
                </a:solidFill>
              </a:rPr>
              <a:t>Suggest they thicken up tracing line around stencil, add dashes for stitches, do squares, ovals, dots, squiggles, triangles, dashes, thicken up the lines, </a:t>
            </a:r>
            <a:r>
              <a:rPr lang="en-US" sz="900" b="1" dirty="0" err="1">
                <a:solidFill>
                  <a:srgbClr val="FF0000"/>
                </a:solidFill>
              </a:rPr>
              <a:t>etc</a:t>
            </a:r>
            <a:endParaRPr lang="en-US" sz="900" b="1" dirty="0">
              <a:solidFill>
                <a:srgbClr val="FF0000"/>
              </a:solidFill>
            </a:endParaRPr>
          </a:p>
        </p:txBody>
      </p:sp>
      <p:sp>
        <p:nvSpPr>
          <p:cNvPr id="25603" name="TextBox 8"/>
          <p:cNvSpPr txBox="1">
            <a:spLocks noChangeArrowheads="1"/>
          </p:cNvSpPr>
          <p:nvPr/>
        </p:nvSpPr>
        <p:spPr bwMode="auto">
          <a:xfrm>
            <a:off x="152400" y="90488"/>
            <a:ext cx="2654300" cy="276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200" b="1">
                <a:solidFill>
                  <a:schemeClr val="tx1"/>
                </a:solidFill>
                <a:latin typeface="Arial" panose="020B0604020202020204" pitchFamily="34" charset="0"/>
              </a:rPr>
              <a:t>5</a:t>
            </a:r>
            <a:r>
              <a:rPr lang="en-US" altLang="en-US" sz="1200" b="1" baseline="30000">
                <a:solidFill>
                  <a:schemeClr val="tx1"/>
                </a:solidFill>
                <a:latin typeface="Arial" panose="020B0604020202020204" pitchFamily="34" charset="0"/>
              </a:rPr>
              <a:t>th</a:t>
            </a:r>
            <a:r>
              <a:rPr lang="en-US" altLang="en-US" sz="1200" b="1">
                <a:solidFill>
                  <a:schemeClr val="tx1"/>
                </a:solidFill>
                <a:latin typeface="Arial" panose="020B0604020202020204" pitchFamily="34" charset="0"/>
              </a:rPr>
              <a:t> Grade AA: Molas/Kuna Indians</a:t>
            </a:r>
          </a:p>
        </p:txBody>
      </p:sp>
      <p:sp>
        <p:nvSpPr>
          <p:cNvPr id="25604" name="TextBox 1"/>
          <p:cNvSpPr txBox="1">
            <a:spLocks noChangeArrowheads="1"/>
          </p:cNvSpPr>
          <p:nvPr/>
        </p:nvSpPr>
        <p:spPr bwMode="auto">
          <a:xfrm>
            <a:off x="7143750" y="119063"/>
            <a:ext cx="174307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pPr>
            <a:r>
              <a:rPr lang="en-US" altLang="en-US" sz="1200" u="sng" dirty="0">
                <a:solidFill>
                  <a:schemeClr val="tx1"/>
                </a:solidFill>
                <a:latin typeface="Arial" panose="020B0604020202020204" pitchFamily="34" charset="0"/>
              </a:rPr>
              <a:t>Project Duties:</a:t>
            </a:r>
          </a:p>
          <a:p>
            <a:pPr algn="ctr" eaLnBrk="1" hangingPunct="1">
              <a:spcBef>
                <a:spcPct val="0"/>
              </a:spcBef>
              <a:buClrTx/>
              <a:buFontTx/>
              <a:buNone/>
            </a:pPr>
            <a:r>
              <a:rPr lang="en-US" altLang="en-US" sz="1200" dirty="0">
                <a:solidFill>
                  <a:schemeClr val="tx1"/>
                </a:solidFill>
                <a:latin typeface="Arial" panose="020B0604020202020204" pitchFamily="34" charset="0"/>
              </a:rPr>
              <a:t>AA Lead Person ONLY</a:t>
            </a:r>
          </a:p>
          <a:p>
            <a:pPr algn="ctr" eaLnBrk="1" hangingPunct="1">
              <a:spcBef>
                <a:spcPct val="0"/>
              </a:spcBef>
              <a:buClrTx/>
              <a:buFontTx/>
              <a:buNone/>
            </a:pPr>
            <a:r>
              <a:rPr lang="en-US" altLang="en-US" sz="1200" dirty="0">
                <a:solidFill>
                  <a:schemeClr val="tx1"/>
                </a:solidFill>
                <a:latin typeface="Arial" panose="020B0604020202020204" pitchFamily="34" charset="0"/>
              </a:rPr>
              <a:t>1 of 2</a:t>
            </a:r>
          </a:p>
        </p:txBody>
      </p:sp>
      <p:pic>
        <p:nvPicPr>
          <p:cNvPr id="2560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350" y="5475288"/>
            <a:ext cx="528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775" y="5494338"/>
            <a:ext cx="5159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10"/>
          <p:cNvSpPr txBox="1">
            <a:spLocks noChangeArrowheads="1"/>
          </p:cNvSpPr>
          <p:nvPr/>
        </p:nvSpPr>
        <p:spPr bwMode="auto">
          <a:xfrm>
            <a:off x="147638" y="5245100"/>
            <a:ext cx="7540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CORRECT</a:t>
            </a:r>
          </a:p>
        </p:txBody>
      </p:sp>
      <p:sp>
        <p:nvSpPr>
          <p:cNvPr id="25608" name="Rectangle 1"/>
          <p:cNvSpPr>
            <a:spLocks noChangeArrowheads="1"/>
          </p:cNvSpPr>
          <p:nvPr/>
        </p:nvSpPr>
        <p:spPr bwMode="auto">
          <a:xfrm>
            <a:off x="931863" y="5253038"/>
            <a:ext cx="6397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WRONG</a:t>
            </a:r>
          </a:p>
        </p:txBody>
      </p:sp>
      <p:sp>
        <p:nvSpPr>
          <p:cNvPr id="2" name="Rectangle 1"/>
          <p:cNvSpPr/>
          <p:nvPr/>
        </p:nvSpPr>
        <p:spPr>
          <a:xfrm>
            <a:off x="1007269" y="4506040"/>
            <a:ext cx="702436" cy="246221"/>
          </a:xfrm>
          <a:prstGeom prst="rect">
            <a:avLst/>
          </a:prstGeom>
        </p:spPr>
        <p:txBody>
          <a:bodyPr wrap="none">
            <a:spAutoFit/>
          </a:bodyPr>
          <a:lstStyle/>
          <a:p>
            <a:r>
              <a:rPr lang="en-US" sz="1000" b="1" u="sng" dirty="0"/>
              <a:t>STEP  1</a:t>
            </a:r>
            <a:r>
              <a:rPr lang="en-US" sz="1000" b="1" dirty="0"/>
              <a:t>:</a:t>
            </a:r>
            <a:endParaRPr lang="en-US" sz="1000" dirty="0"/>
          </a:p>
        </p:txBody>
      </p:sp>
    </p:spTree>
  </p:cSld>
  <p:clrMapOvr>
    <a:masterClrMapping/>
  </p:clrMapOvr>
  <p:transition advClick="0" advTm="17000"/>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412875" y="765175"/>
            <a:ext cx="7334250" cy="5878513"/>
          </a:xfrm>
          <a:prstGeom prst="rect">
            <a:avLst/>
          </a:prstGeom>
          <a:noFill/>
        </p:spPr>
        <p:txBody>
          <a:bodyPr>
            <a:spAutoFit/>
          </a:bodyPr>
          <a:lstStyle/>
          <a:p>
            <a:pPr eaLnBrk="1" hangingPunct="1">
              <a:defRPr/>
            </a:pPr>
            <a:r>
              <a:rPr lang="en-US" sz="800" b="1" u="sng" dirty="0"/>
              <a:t>STEP 2</a:t>
            </a:r>
            <a:r>
              <a:rPr lang="en-US" sz="800" b="1" dirty="0"/>
              <a:t>:</a:t>
            </a:r>
          </a:p>
          <a:p>
            <a:pPr lvl="2" eaLnBrk="1" hangingPunct="1">
              <a:defRPr/>
            </a:pPr>
            <a:r>
              <a:rPr lang="en-US" sz="800" b="1" u="sng" dirty="0"/>
              <a:t>Cut into FRAME of stencil &amp; glue:  1</a:t>
            </a:r>
            <a:r>
              <a:rPr lang="en-US" sz="800" b="1" u="sng" baseline="30000" dirty="0"/>
              <a:t>st</a:t>
            </a:r>
            <a:r>
              <a:rPr lang="en-US" sz="800" b="1" u="sng" dirty="0"/>
              <a:t> Reverse Applique (5-8 minutes) </a:t>
            </a:r>
            <a:endParaRPr lang="en-US" sz="800" b="1" u="sng" dirty="0">
              <a:solidFill>
                <a:srgbClr val="FF0000"/>
              </a:solidFill>
            </a:endParaRPr>
          </a:p>
          <a:p>
            <a:pPr marL="1143000" lvl="2" indent="-228600" eaLnBrk="1" hangingPunct="1">
              <a:buFont typeface="+mj-lt"/>
              <a:buAutoNum type="arabicPeriod"/>
              <a:defRPr/>
            </a:pPr>
            <a:r>
              <a:rPr lang="en-US" sz="800" b="1" u="sng" dirty="0">
                <a:solidFill>
                  <a:srgbClr val="FF0000"/>
                </a:solidFill>
              </a:rPr>
              <a:t>Tell students to OPEN UP their NOTEBOOK to 2-white pages and use it as their working surface, not their desk!</a:t>
            </a:r>
            <a:endParaRPr lang="en-US" sz="800" u="sng" dirty="0"/>
          </a:p>
          <a:p>
            <a:pPr marL="1143000" lvl="2" indent="-228600" eaLnBrk="1" hangingPunct="1">
              <a:buFont typeface="+mj-lt"/>
              <a:buAutoNum type="arabicPeriod"/>
              <a:defRPr/>
            </a:pPr>
            <a:r>
              <a:rPr lang="en-US" sz="800" dirty="0">
                <a:solidFill>
                  <a:srgbClr val="FF0000"/>
                </a:solidFill>
              </a:rPr>
              <a:t>Show students how to cut out LARGE (wide) squares, triangles, shapes all around the stencil.</a:t>
            </a:r>
          </a:p>
          <a:p>
            <a:pPr marL="1143000" lvl="2" indent="-228600" eaLnBrk="1" hangingPunct="1">
              <a:buFont typeface="+mj-lt"/>
              <a:buAutoNum type="arabicPeriod"/>
              <a:defRPr/>
            </a:pPr>
            <a:r>
              <a:rPr lang="en-US" sz="800" dirty="0"/>
              <a:t>TELL THEM NOT TO CUT  OUT  THE STENCIL!!  Only cutting shapes into the frame, all around stencil</a:t>
            </a:r>
          </a:p>
          <a:p>
            <a:pPr marL="1143000" lvl="2" indent="-228600" eaLnBrk="1" hangingPunct="1">
              <a:buFont typeface="+mj-lt"/>
              <a:buAutoNum type="arabicPeriod"/>
              <a:defRPr/>
            </a:pPr>
            <a:r>
              <a:rPr lang="en-US" sz="800" dirty="0"/>
              <a:t>Pick ONE colored sheet of paper and put in front of them the LONG WAY (vertical)</a:t>
            </a:r>
          </a:p>
          <a:p>
            <a:pPr marL="1143000" lvl="2" indent="-228600" eaLnBrk="1" hangingPunct="1">
              <a:buFont typeface="+mj-lt"/>
              <a:buAutoNum type="arabicPeriod"/>
              <a:defRPr/>
            </a:pPr>
            <a:r>
              <a:rPr lang="en-US" sz="800" dirty="0"/>
              <a:t>Glue the ENTIRE FRONT of colored paper   </a:t>
            </a:r>
          </a:p>
          <a:p>
            <a:pPr marL="1143000" lvl="2" indent="-228600" eaLnBrk="1" hangingPunct="1">
              <a:buFont typeface="+mj-lt"/>
              <a:buAutoNum type="arabicPeriod"/>
              <a:defRPr/>
            </a:pPr>
            <a:r>
              <a:rPr lang="en-US" sz="800" dirty="0"/>
              <a:t>Line up a corner of the scratch off paper to the colored paper, and gently tap it down</a:t>
            </a:r>
          </a:p>
          <a:p>
            <a:pPr marL="1143000" lvl="2" indent="-228600" eaLnBrk="1" hangingPunct="1">
              <a:buFont typeface="+mj-lt"/>
              <a:buAutoNum type="arabicPeriod"/>
              <a:defRPr/>
            </a:pPr>
            <a:r>
              <a:rPr lang="en-US" sz="800" dirty="0"/>
              <a:t>Now flip their Art </a:t>
            </a:r>
            <a:r>
              <a:rPr lang="en-US" sz="800" dirty="0" err="1"/>
              <a:t>Mola</a:t>
            </a:r>
            <a:r>
              <a:rPr lang="en-US" sz="800" dirty="0"/>
              <a:t> upside down onto their notebook paper and rub the back to get bubbles out and make it stick. </a:t>
            </a:r>
          </a:p>
          <a:p>
            <a:pPr marL="1143000" lvl="2" indent="-228600" eaLnBrk="1" hangingPunct="1">
              <a:buFont typeface="+mj-lt"/>
              <a:buAutoNum type="arabicPeriod"/>
              <a:defRPr/>
            </a:pPr>
            <a:r>
              <a:rPr lang="en-US" sz="800" dirty="0"/>
              <a:t>GENTLY pull it up, it will stick to notebook paper a little bit.</a:t>
            </a:r>
          </a:p>
          <a:p>
            <a:pPr marL="1143000" lvl="2" indent="-228600" eaLnBrk="1" hangingPunct="1">
              <a:buFont typeface="+mj-lt"/>
              <a:buAutoNum type="arabicPeriod"/>
              <a:defRPr/>
            </a:pPr>
            <a:r>
              <a:rPr lang="en-US" sz="800" dirty="0"/>
              <a:t>Inform students they have just done a “Reverse Applique” technique --- adding color from behind.</a:t>
            </a:r>
          </a:p>
          <a:p>
            <a:pPr lvl="1" eaLnBrk="1" hangingPunct="1">
              <a:defRPr/>
            </a:pPr>
            <a:endParaRPr lang="en-US" sz="800" dirty="0"/>
          </a:p>
          <a:p>
            <a:pPr eaLnBrk="1" hangingPunct="1">
              <a:defRPr/>
            </a:pPr>
            <a:r>
              <a:rPr lang="en-US" sz="800" b="1" u="sng" dirty="0"/>
              <a:t>STEP 3</a:t>
            </a:r>
            <a:r>
              <a:rPr lang="en-US" sz="800" b="1" dirty="0"/>
              <a:t>:</a:t>
            </a:r>
          </a:p>
          <a:p>
            <a:pPr lvl="2" eaLnBrk="1" hangingPunct="1">
              <a:defRPr/>
            </a:pPr>
            <a:r>
              <a:rPr lang="en-US" sz="800" b="1" u="sng" dirty="0"/>
              <a:t>Cut into FRAME again &amp; glue:  2</a:t>
            </a:r>
            <a:r>
              <a:rPr lang="en-US" sz="800" b="1" u="sng" baseline="30000" dirty="0"/>
              <a:t>nd</a:t>
            </a:r>
            <a:r>
              <a:rPr lang="en-US" sz="800" b="1" u="sng" dirty="0"/>
              <a:t> Reverse Applique  (5-8 minutes) </a:t>
            </a:r>
            <a:endParaRPr lang="en-US" sz="800" b="1" u="sng" dirty="0">
              <a:solidFill>
                <a:srgbClr val="FF0000"/>
              </a:solidFill>
            </a:endParaRPr>
          </a:p>
          <a:p>
            <a:pPr marL="1143000" lvl="2" indent="-228600" eaLnBrk="1" hangingPunct="1">
              <a:buFont typeface="+mj-lt"/>
              <a:buAutoNum type="arabicPeriod"/>
              <a:defRPr/>
            </a:pPr>
            <a:r>
              <a:rPr lang="en-US" sz="800" u="sng" dirty="0">
                <a:solidFill>
                  <a:srgbClr val="FF0000"/>
                </a:solidFill>
              </a:rPr>
              <a:t>Remind students to  use their opened notebook as a working surface, not their desks.</a:t>
            </a:r>
          </a:p>
          <a:p>
            <a:pPr marL="1143000" lvl="2" indent="-228600" eaLnBrk="1" hangingPunct="1">
              <a:buFont typeface="+mj-lt"/>
              <a:buAutoNum type="arabicPeriod"/>
              <a:defRPr/>
            </a:pPr>
            <a:r>
              <a:rPr lang="en-US" sz="800" dirty="0">
                <a:solidFill>
                  <a:srgbClr val="FF0000"/>
                </a:solidFill>
              </a:rPr>
              <a:t>Show students how to cut into these same shapes again, but leaving a little of the first color as an edge</a:t>
            </a:r>
          </a:p>
          <a:p>
            <a:pPr marL="1143000" lvl="2" indent="-228600" eaLnBrk="1" hangingPunct="1">
              <a:buFont typeface="+mj-lt"/>
              <a:buAutoNum type="arabicPeriod"/>
              <a:defRPr/>
            </a:pPr>
            <a:r>
              <a:rPr lang="en-US" sz="800" dirty="0"/>
              <a:t>Tell students to now CUT the same shapes out again, same opening, but make  a little smaller</a:t>
            </a:r>
          </a:p>
          <a:p>
            <a:pPr marL="1143000" lvl="2" indent="-228600" eaLnBrk="1" hangingPunct="1">
              <a:buFont typeface="+mj-lt"/>
              <a:buAutoNum type="arabicPeriod"/>
              <a:defRPr/>
            </a:pPr>
            <a:r>
              <a:rPr lang="en-US" sz="800" dirty="0"/>
              <a:t>Pick a different colored sheet of paper</a:t>
            </a:r>
          </a:p>
          <a:p>
            <a:pPr marL="1143000" lvl="2" indent="-228600" eaLnBrk="1" hangingPunct="1">
              <a:buFont typeface="+mj-lt"/>
              <a:buAutoNum type="arabicPeriod"/>
              <a:defRPr/>
            </a:pPr>
            <a:r>
              <a:rPr lang="en-US" sz="800" dirty="0"/>
              <a:t>Glue the ENTIRE FRONT of colored paper AGAIN</a:t>
            </a:r>
          </a:p>
          <a:p>
            <a:pPr marL="1143000" lvl="2" indent="-228600" eaLnBrk="1" hangingPunct="1">
              <a:buFont typeface="+mj-lt"/>
              <a:buAutoNum type="arabicPeriod"/>
              <a:defRPr/>
            </a:pPr>
            <a:r>
              <a:rPr lang="en-US" sz="800" dirty="0"/>
              <a:t>Place corner of </a:t>
            </a:r>
            <a:r>
              <a:rPr lang="en-US" sz="800" dirty="0" err="1"/>
              <a:t>Mola</a:t>
            </a:r>
            <a:r>
              <a:rPr lang="en-US" sz="800" dirty="0"/>
              <a:t> Art to the colored paper’s corner, line it up, and gently tap it down</a:t>
            </a:r>
          </a:p>
          <a:p>
            <a:pPr marL="1143000" lvl="2" indent="-228600" eaLnBrk="1" hangingPunct="1">
              <a:buFont typeface="+mj-lt"/>
              <a:buAutoNum type="arabicPeriod"/>
              <a:defRPr/>
            </a:pPr>
            <a:r>
              <a:rPr lang="en-US" sz="800" dirty="0"/>
              <a:t>Put it UPSIDE DOWN AGAIN on their notebook and rub the back again for bubbles and to make it stick.</a:t>
            </a:r>
          </a:p>
          <a:p>
            <a:pPr marL="1143000" lvl="2" indent="-228600" eaLnBrk="1" hangingPunct="1">
              <a:buFont typeface="+mj-lt"/>
              <a:buAutoNum type="arabicPeriod"/>
              <a:defRPr/>
            </a:pPr>
            <a:r>
              <a:rPr lang="en-US" sz="800" dirty="0"/>
              <a:t>Gently pull it up again.  </a:t>
            </a:r>
          </a:p>
          <a:p>
            <a:pPr marL="1143000" lvl="2" indent="-228600" eaLnBrk="1" hangingPunct="1">
              <a:buFont typeface="+mj-lt"/>
              <a:buAutoNum type="arabicPeriod"/>
              <a:defRPr/>
            </a:pPr>
            <a:r>
              <a:rPr lang="en-US" sz="800" dirty="0"/>
              <a:t>DO ONE MINUTE MAINTENANCE:   If any pieces of paper are sticking up, add some glue and tap it down.</a:t>
            </a:r>
          </a:p>
          <a:p>
            <a:pPr marL="228600" indent="-228600" eaLnBrk="1" hangingPunct="1">
              <a:buFont typeface="+mj-lt"/>
              <a:buAutoNum type="arabicPeriod"/>
              <a:defRPr/>
            </a:pPr>
            <a:endParaRPr lang="en-US" sz="800" b="1" u="sng" dirty="0"/>
          </a:p>
          <a:p>
            <a:pPr eaLnBrk="1" hangingPunct="1">
              <a:defRPr/>
            </a:pPr>
            <a:endParaRPr lang="en-US" sz="800" b="1" u="sng" dirty="0"/>
          </a:p>
          <a:p>
            <a:pPr eaLnBrk="1" hangingPunct="1">
              <a:defRPr/>
            </a:pPr>
            <a:endParaRPr lang="en-US" sz="800" b="1" u="sng" dirty="0"/>
          </a:p>
          <a:p>
            <a:pPr eaLnBrk="1" hangingPunct="1">
              <a:defRPr/>
            </a:pPr>
            <a:r>
              <a:rPr lang="en-US" sz="800" b="1" u="sng" dirty="0"/>
              <a:t>STEP 4:</a:t>
            </a:r>
          </a:p>
          <a:p>
            <a:pPr lvl="2" eaLnBrk="1" hangingPunct="1">
              <a:defRPr/>
            </a:pPr>
            <a:r>
              <a:rPr lang="en-US" sz="800" b="1" u="sng" dirty="0"/>
              <a:t>Glue MOLA ART to NOTEBOOK  (2-3 minutes)</a:t>
            </a:r>
            <a:endParaRPr lang="en-US" sz="800" u="sng" dirty="0"/>
          </a:p>
          <a:p>
            <a:pPr marL="1143000" lvl="2" indent="-228600" eaLnBrk="1" hangingPunct="1">
              <a:buFont typeface="+mj-lt"/>
              <a:buAutoNum type="arabicPeriod"/>
              <a:defRPr/>
            </a:pPr>
            <a:r>
              <a:rPr lang="en-US" sz="800" dirty="0"/>
              <a:t>Glue entire front of the notebook AND the back of the </a:t>
            </a:r>
            <a:r>
              <a:rPr lang="en-US" sz="800" dirty="0" err="1"/>
              <a:t>Mola</a:t>
            </a:r>
            <a:r>
              <a:rPr lang="en-US" sz="800" dirty="0"/>
              <a:t> ART, and stick the two together.</a:t>
            </a:r>
          </a:p>
          <a:p>
            <a:pPr marL="1143000" lvl="2" indent="-228600" eaLnBrk="1" hangingPunct="1">
              <a:buFont typeface="+mj-lt"/>
              <a:buAutoNum type="arabicPeriod"/>
              <a:defRPr/>
            </a:pPr>
            <a:r>
              <a:rPr lang="en-US" sz="800" dirty="0"/>
              <a:t>Show students the “TRICK”…. FLIP the very back cardboard of the notebook forward… so it’s covering your </a:t>
            </a:r>
            <a:r>
              <a:rPr lang="en-US" sz="800" dirty="0" err="1"/>
              <a:t>Mola</a:t>
            </a:r>
            <a:r>
              <a:rPr lang="en-US" sz="800" dirty="0"/>
              <a:t> Art and now RUB to get it to stick and then flip it back into place.    This way you don’t scratch up your art.</a:t>
            </a:r>
          </a:p>
          <a:p>
            <a:pPr lvl="2" eaLnBrk="1" hangingPunct="1">
              <a:defRPr/>
            </a:pPr>
            <a:endParaRPr lang="en-US" sz="800" b="1" dirty="0"/>
          </a:p>
          <a:p>
            <a:pPr lvl="1" eaLnBrk="1" hangingPunct="1">
              <a:defRPr/>
            </a:pPr>
            <a:endParaRPr lang="en-US" sz="800" dirty="0"/>
          </a:p>
          <a:p>
            <a:pPr eaLnBrk="1" hangingPunct="1">
              <a:defRPr/>
            </a:pPr>
            <a:r>
              <a:rPr lang="en-US" sz="800" b="1" u="sng" dirty="0"/>
              <a:t>STEP 5:   </a:t>
            </a:r>
          </a:p>
          <a:p>
            <a:pPr lvl="2" eaLnBrk="1" hangingPunct="1">
              <a:defRPr/>
            </a:pPr>
            <a:r>
              <a:rPr lang="en-US" sz="800" u="sng" dirty="0"/>
              <a:t>Adding</a:t>
            </a:r>
            <a:r>
              <a:rPr lang="en-US" sz="800" b="1" u="sng" dirty="0"/>
              <a:t> YARN to notebook  (5-7 minutes or time remaining)</a:t>
            </a:r>
          </a:p>
          <a:p>
            <a:pPr marL="1143000" lvl="2" indent="-228600" eaLnBrk="1" hangingPunct="1">
              <a:buFont typeface="+mj-lt"/>
              <a:buAutoNum type="arabicPeriod"/>
              <a:defRPr/>
            </a:pPr>
            <a:r>
              <a:rPr lang="en-US" sz="800" dirty="0"/>
              <a:t>Move the notebook so that the spiral part hangs off the edge of the desk, thread the yarn through each spiral, makes it easier to thread the yarn.</a:t>
            </a:r>
          </a:p>
          <a:p>
            <a:pPr marL="1143000" lvl="2" indent="-228600" eaLnBrk="1" hangingPunct="1">
              <a:buFont typeface="+mj-lt"/>
              <a:buAutoNum type="arabicPeriod"/>
              <a:defRPr/>
            </a:pPr>
            <a:r>
              <a:rPr lang="en-US" sz="800" dirty="0"/>
              <a:t>Make ends of your yarn even (like you’re tying your shoe) and do TWO knots so it doesn’t slip.  </a:t>
            </a:r>
            <a:endParaRPr lang="en-US" altLang="en-US" sz="800" b="1" dirty="0"/>
          </a:p>
          <a:p>
            <a:pPr marL="342900" indent="-342900" eaLnBrk="1" hangingPunct="1">
              <a:defRPr/>
            </a:pPr>
            <a:endParaRPr lang="en-US" altLang="en-US" sz="800" b="1" u="sng" dirty="0"/>
          </a:p>
          <a:p>
            <a:pPr marL="342900" indent="-342900" eaLnBrk="1" hangingPunct="1">
              <a:defRPr/>
            </a:pPr>
            <a:endParaRPr lang="en-US" altLang="en-US" sz="800" b="1" u="sng" dirty="0"/>
          </a:p>
          <a:p>
            <a:pPr marL="342900" indent="-342900" eaLnBrk="1" hangingPunct="1">
              <a:defRPr/>
            </a:pPr>
            <a:r>
              <a:rPr lang="en-US" altLang="en-US" sz="800" b="1" u="sng" dirty="0"/>
              <a:t>CONCLUSION</a:t>
            </a:r>
            <a:r>
              <a:rPr lang="en-US" altLang="en-US" sz="800" dirty="0"/>
              <a:t>:         </a:t>
            </a:r>
            <a:r>
              <a:rPr lang="en-US" altLang="en-US" sz="800" b="1" u="sng" dirty="0">
                <a:solidFill>
                  <a:srgbClr val="FF0000"/>
                </a:solidFill>
              </a:rPr>
              <a:t>Ask students the following…</a:t>
            </a:r>
          </a:p>
          <a:p>
            <a:pPr marL="1257300" lvl="2" indent="-342900" eaLnBrk="1" hangingPunct="1">
              <a:buFont typeface="+mj-lt"/>
              <a:buAutoNum type="arabicPeriod"/>
              <a:defRPr/>
            </a:pPr>
            <a:r>
              <a:rPr lang="en-US" altLang="en-US" sz="800" b="1" dirty="0">
                <a:solidFill>
                  <a:srgbClr val="FF0000"/>
                </a:solidFill>
              </a:rPr>
              <a:t>Tell me something you learned today about the Kuna Indians?</a:t>
            </a:r>
          </a:p>
          <a:p>
            <a:pPr marL="1257300" lvl="2" indent="-342900" eaLnBrk="1" hangingPunct="1">
              <a:buFont typeface="+mj-lt"/>
              <a:buAutoNum type="arabicPeriod"/>
              <a:defRPr/>
            </a:pPr>
            <a:r>
              <a:rPr lang="en-US" altLang="en-US" sz="800" b="1" dirty="0">
                <a:solidFill>
                  <a:srgbClr val="FF0000"/>
                </a:solidFill>
              </a:rPr>
              <a:t>Tell me something you learned today about </a:t>
            </a:r>
            <a:r>
              <a:rPr lang="en-US" altLang="en-US" sz="800" b="1" dirty="0" err="1">
                <a:solidFill>
                  <a:srgbClr val="FF0000"/>
                </a:solidFill>
              </a:rPr>
              <a:t>Molas</a:t>
            </a:r>
            <a:r>
              <a:rPr lang="en-US" altLang="en-US" sz="800" b="1" dirty="0">
                <a:solidFill>
                  <a:srgbClr val="FF0000"/>
                </a:solidFill>
              </a:rPr>
              <a:t>?</a:t>
            </a:r>
          </a:p>
          <a:p>
            <a:pPr marL="1257300" lvl="2" indent="-342900" eaLnBrk="1" hangingPunct="1">
              <a:buFont typeface="+mj-lt"/>
              <a:buAutoNum type="arabicPeriod"/>
              <a:defRPr/>
            </a:pPr>
            <a:r>
              <a:rPr lang="en-US" altLang="en-US" sz="800" b="1" dirty="0">
                <a:solidFill>
                  <a:srgbClr val="FF0000"/>
                </a:solidFill>
              </a:rPr>
              <a:t>Tell me something else you learned from Art Ambassador?  (Reverse Applique?)</a:t>
            </a:r>
          </a:p>
          <a:p>
            <a:pPr marL="1257300" lvl="2" indent="-342900" eaLnBrk="1" hangingPunct="1">
              <a:buFont typeface="+mj-lt"/>
              <a:buAutoNum type="arabicPeriod"/>
              <a:defRPr/>
            </a:pPr>
            <a:endParaRPr lang="en-US" altLang="en-US" sz="800" b="1" dirty="0">
              <a:solidFill>
                <a:srgbClr val="FF0000"/>
              </a:solidFill>
            </a:endParaRPr>
          </a:p>
          <a:p>
            <a:pPr eaLnBrk="1" hangingPunct="1">
              <a:defRPr/>
            </a:pPr>
            <a:endParaRPr lang="en-US" altLang="en-US" sz="800" b="1" u="sng" dirty="0"/>
          </a:p>
          <a:p>
            <a:pPr eaLnBrk="1" hangingPunct="1">
              <a:defRPr/>
            </a:pPr>
            <a:r>
              <a:rPr lang="en-US" altLang="en-US" sz="800" b="1" u="sng" dirty="0"/>
              <a:t>CLEAN UP and RE-SET</a:t>
            </a:r>
          </a:p>
        </p:txBody>
      </p:sp>
      <p:sp>
        <p:nvSpPr>
          <p:cNvPr id="26627" name="TextBox 8"/>
          <p:cNvSpPr txBox="1">
            <a:spLocks noChangeArrowheads="1"/>
          </p:cNvSpPr>
          <p:nvPr/>
        </p:nvSpPr>
        <p:spPr bwMode="auto">
          <a:xfrm>
            <a:off x="76200" y="76200"/>
            <a:ext cx="2654300" cy="276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200" b="1">
                <a:solidFill>
                  <a:schemeClr val="tx1"/>
                </a:solidFill>
                <a:latin typeface="Arial" panose="020B0604020202020204" pitchFamily="34" charset="0"/>
              </a:rPr>
              <a:t>5</a:t>
            </a:r>
            <a:r>
              <a:rPr lang="en-US" altLang="en-US" sz="1200" b="1" baseline="30000">
                <a:solidFill>
                  <a:schemeClr val="tx1"/>
                </a:solidFill>
                <a:latin typeface="Arial" panose="020B0604020202020204" pitchFamily="34" charset="0"/>
              </a:rPr>
              <a:t>th</a:t>
            </a:r>
            <a:r>
              <a:rPr lang="en-US" altLang="en-US" sz="1200" b="1">
                <a:solidFill>
                  <a:schemeClr val="tx1"/>
                </a:solidFill>
                <a:latin typeface="Arial" panose="020B0604020202020204" pitchFamily="34" charset="0"/>
              </a:rPr>
              <a:t> Grade AA: Molas/Kuna Indians</a:t>
            </a:r>
          </a:p>
        </p:txBody>
      </p:sp>
      <p:sp>
        <p:nvSpPr>
          <p:cNvPr id="26628" name="TextBox 1"/>
          <p:cNvSpPr txBox="1">
            <a:spLocks noChangeArrowheads="1"/>
          </p:cNvSpPr>
          <p:nvPr/>
        </p:nvSpPr>
        <p:spPr bwMode="auto">
          <a:xfrm>
            <a:off x="7143750" y="119063"/>
            <a:ext cx="174307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pPr>
            <a:r>
              <a:rPr lang="en-US" altLang="en-US" sz="1200" u="sng" dirty="0">
                <a:solidFill>
                  <a:schemeClr val="tx1"/>
                </a:solidFill>
                <a:latin typeface="Arial" panose="020B0604020202020204" pitchFamily="34" charset="0"/>
              </a:rPr>
              <a:t>Project Duties:</a:t>
            </a:r>
          </a:p>
          <a:p>
            <a:pPr algn="ctr" eaLnBrk="1" hangingPunct="1">
              <a:spcBef>
                <a:spcPct val="0"/>
              </a:spcBef>
              <a:buClrTx/>
              <a:buFontTx/>
              <a:buNone/>
            </a:pPr>
            <a:r>
              <a:rPr lang="en-US" altLang="en-US" sz="1200" dirty="0">
                <a:solidFill>
                  <a:schemeClr val="tx1"/>
                </a:solidFill>
                <a:latin typeface="Arial" panose="020B0604020202020204" pitchFamily="34" charset="0"/>
              </a:rPr>
              <a:t>AA Lead Person ONLY</a:t>
            </a:r>
          </a:p>
          <a:p>
            <a:pPr algn="ctr" eaLnBrk="1" hangingPunct="1">
              <a:spcBef>
                <a:spcPct val="0"/>
              </a:spcBef>
              <a:buClrTx/>
              <a:buFontTx/>
              <a:buNone/>
            </a:pPr>
            <a:r>
              <a:rPr lang="en-US" altLang="en-US" sz="1200" dirty="0">
                <a:solidFill>
                  <a:schemeClr val="tx1"/>
                </a:solidFill>
                <a:latin typeface="Arial" panose="020B0604020202020204" pitchFamily="34" charset="0"/>
              </a:rPr>
              <a:t>2 of 2</a:t>
            </a:r>
          </a:p>
        </p:txBody>
      </p:sp>
      <p:sp>
        <p:nvSpPr>
          <p:cNvPr id="9" name="Left Brace 8"/>
          <p:cNvSpPr/>
          <p:nvPr/>
        </p:nvSpPr>
        <p:spPr>
          <a:xfrm>
            <a:off x="912813" y="825500"/>
            <a:ext cx="304800" cy="283210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Left Brace 9"/>
          <p:cNvSpPr/>
          <p:nvPr/>
        </p:nvSpPr>
        <p:spPr>
          <a:xfrm>
            <a:off x="912813" y="4038600"/>
            <a:ext cx="304800" cy="144780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6631" name="TextBox 24"/>
          <p:cNvSpPr txBox="1">
            <a:spLocks noChangeArrowheads="1"/>
          </p:cNvSpPr>
          <p:nvPr/>
        </p:nvSpPr>
        <p:spPr bwMode="auto">
          <a:xfrm rot="-5400000">
            <a:off x="117476" y="2103437"/>
            <a:ext cx="120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200">
                <a:solidFill>
                  <a:schemeClr val="tx1"/>
                </a:solidFill>
                <a:latin typeface="Arial" panose="020B0604020202020204" pitchFamily="34" charset="0"/>
              </a:rPr>
              <a:t>10-15  minutes</a:t>
            </a:r>
          </a:p>
        </p:txBody>
      </p:sp>
      <p:sp>
        <p:nvSpPr>
          <p:cNvPr id="26632" name="TextBox 23"/>
          <p:cNvSpPr txBox="1">
            <a:spLocks noChangeArrowheads="1"/>
          </p:cNvSpPr>
          <p:nvPr/>
        </p:nvSpPr>
        <p:spPr bwMode="auto">
          <a:xfrm rot="-5400000">
            <a:off x="249238" y="4624388"/>
            <a:ext cx="93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200">
                <a:solidFill>
                  <a:schemeClr val="tx1"/>
                </a:solidFill>
                <a:latin typeface="Arial" panose="020B0604020202020204" pitchFamily="34" charset="0"/>
              </a:rPr>
              <a:t>10 minutes</a:t>
            </a:r>
          </a:p>
        </p:txBody>
      </p:sp>
    </p:spTree>
  </p:cSld>
  <p:clrMapOvr>
    <a:masterClrMapping/>
  </p:clrMapOvr>
  <p:transition advClick="0" advTm="17000"/>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7077075" y="90488"/>
            <a:ext cx="168275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a:solidFill>
                  <a:schemeClr val="tx1"/>
                </a:solidFill>
                <a:latin typeface="Arial" panose="020B0604020202020204" pitchFamily="34" charset="0"/>
              </a:rPr>
              <a:t>“How To” of project</a:t>
            </a:r>
          </a:p>
        </p:txBody>
      </p:sp>
      <p:sp>
        <p:nvSpPr>
          <p:cNvPr id="27651" name="TextBox 8"/>
          <p:cNvSpPr txBox="1">
            <a:spLocks noChangeArrowheads="1"/>
          </p:cNvSpPr>
          <p:nvPr/>
        </p:nvSpPr>
        <p:spPr bwMode="auto">
          <a:xfrm>
            <a:off x="152400" y="90488"/>
            <a:ext cx="2498725" cy="276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200">
                <a:solidFill>
                  <a:schemeClr val="tx1"/>
                </a:solidFill>
                <a:latin typeface="Arial" panose="020B0604020202020204" pitchFamily="34" charset="0"/>
              </a:rPr>
              <a:t>5</a:t>
            </a:r>
            <a:r>
              <a:rPr lang="en-US" altLang="en-US" sz="1200" baseline="30000">
                <a:solidFill>
                  <a:schemeClr val="tx1"/>
                </a:solidFill>
                <a:latin typeface="Arial" panose="020B0604020202020204" pitchFamily="34" charset="0"/>
              </a:rPr>
              <a:t>th</a:t>
            </a:r>
            <a:r>
              <a:rPr lang="en-US" altLang="en-US" sz="1200">
                <a:solidFill>
                  <a:schemeClr val="tx1"/>
                </a:solidFill>
                <a:latin typeface="Arial" panose="020B0604020202020204" pitchFamily="34" charset="0"/>
              </a:rPr>
              <a:t> Grade AA: Molas/Kuna Indians</a:t>
            </a:r>
          </a:p>
        </p:txBody>
      </p:sp>
      <p:pic>
        <p:nvPicPr>
          <p:cNvPr id="276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443" y="746125"/>
            <a:ext cx="16192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C:\Users\terita\Pictures\2013_12_11\IMG_67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075" y="749300"/>
            <a:ext cx="1611312"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7654" name="Picture 2" descr="C:\Users\terita\Pictures\2013_12_11\IMG_67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736600"/>
            <a:ext cx="184785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7655" name="Picture 4" descr="C:\Users\terita\Pictures\2013_12_11\IMG_67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736600"/>
            <a:ext cx="16764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7656" name="Picture 2" descr="C:\Users\terita\Pictures\2013_12_11\IMG_67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968" y="2276475"/>
            <a:ext cx="161925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7657" name="Picture 3" descr="C:\Users\terita\Pictures\2013_12_11\IMG_670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4644" y="2276475"/>
            <a:ext cx="1554163"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7658" name="Picture 5" descr="C:\Users\terita\Pictures\2013_12_11\IMG_6712.JPG"/>
          <p:cNvPicPr>
            <a:picLocks noChangeAspect="1" noChangeArrowheads="1"/>
          </p:cNvPicPr>
          <p:nvPr/>
        </p:nvPicPr>
        <p:blipFill>
          <a:blip r:embed="rId8" cstate="print">
            <a:extLst>
              <a:ext uri="{28A0092B-C50C-407E-A947-70E740481C1C}">
                <a14:useLocalDpi xmlns:a14="http://schemas.microsoft.com/office/drawing/2010/main" val="0"/>
              </a:ext>
            </a:extLst>
          </a:blip>
          <a:srcRect l="6677" t="18530" r="18971"/>
          <a:stretch>
            <a:fillRect/>
          </a:stretch>
        </p:blipFill>
        <p:spPr bwMode="auto">
          <a:xfrm>
            <a:off x="6275388" y="2286000"/>
            <a:ext cx="8461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7659" name="Picture 2" descr="C:\Users\terita\Pictures\2013_12_11\IMG_671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4443" y="3773488"/>
            <a:ext cx="161925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27660" name="Picture 5" descr="C:\Users\terita\Pictures\2013_12_11\IMG_6717.JPG"/>
          <p:cNvPicPr>
            <a:picLocks noChangeAspect="1" noChangeArrowheads="1"/>
          </p:cNvPicPr>
          <p:nvPr/>
        </p:nvPicPr>
        <p:blipFill>
          <a:blip r:embed="rId10" cstate="print">
            <a:extLst>
              <a:ext uri="{28A0092B-C50C-407E-A947-70E740481C1C}">
                <a14:useLocalDpi xmlns:a14="http://schemas.microsoft.com/office/drawing/2010/main" val="0"/>
              </a:ext>
            </a:extLst>
          </a:blip>
          <a:srcRect l="7367" r="28302"/>
          <a:stretch>
            <a:fillRect/>
          </a:stretch>
        </p:blipFill>
        <p:spPr bwMode="auto">
          <a:xfrm>
            <a:off x="4694705" y="3727449"/>
            <a:ext cx="1067919" cy="118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6" descr="C:\Users\terita\Pictures\2013_12_11\IMG_6729.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72149" y="5369479"/>
            <a:ext cx="1520881" cy="114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7662" name="Picture 7" descr="C:\Users\terita\Pictures\2013_12_11\IMG_673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67600" y="5383370"/>
            <a:ext cx="1485293" cy="111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7663" name="TextBox 18"/>
          <p:cNvSpPr txBox="1">
            <a:spLocks noChangeArrowheads="1"/>
          </p:cNvSpPr>
          <p:nvPr/>
        </p:nvSpPr>
        <p:spPr bwMode="auto">
          <a:xfrm>
            <a:off x="42863" y="1200150"/>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a:solidFill>
                  <a:schemeClr val="tx1"/>
                </a:solidFill>
                <a:latin typeface="Arial" panose="020B0604020202020204" pitchFamily="34" charset="0"/>
              </a:rPr>
              <a:t>Step 1</a:t>
            </a:r>
          </a:p>
        </p:txBody>
      </p:sp>
      <p:sp>
        <p:nvSpPr>
          <p:cNvPr id="27664" name="TextBox 22"/>
          <p:cNvSpPr txBox="1">
            <a:spLocks noChangeArrowheads="1"/>
          </p:cNvSpPr>
          <p:nvPr/>
        </p:nvSpPr>
        <p:spPr bwMode="auto">
          <a:xfrm>
            <a:off x="76200" y="2713038"/>
            <a:ext cx="701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a:solidFill>
                  <a:schemeClr val="tx1"/>
                </a:solidFill>
                <a:latin typeface="Arial" panose="020B0604020202020204" pitchFamily="34" charset="0"/>
              </a:rPr>
              <a:t>Step 2</a:t>
            </a:r>
          </a:p>
        </p:txBody>
      </p:sp>
      <p:sp>
        <p:nvSpPr>
          <p:cNvPr id="27665" name="TextBox 23"/>
          <p:cNvSpPr txBox="1">
            <a:spLocks noChangeArrowheads="1"/>
          </p:cNvSpPr>
          <p:nvPr/>
        </p:nvSpPr>
        <p:spPr bwMode="auto">
          <a:xfrm>
            <a:off x="76200" y="4144963"/>
            <a:ext cx="701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a:solidFill>
                  <a:schemeClr val="tx1"/>
                </a:solidFill>
                <a:latin typeface="Arial" panose="020B0604020202020204" pitchFamily="34" charset="0"/>
              </a:rPr>
              <a:t>Step 3</a:t>
            </a:r>
          </a:p>
        </p:txBody>
      </p:sp>
      <p:sp>
        <p:nvSpPr>
          <p:cNvPr id="27666" name="TextBox 24"/>
          <p:cNvSpPr txBox="1">
            <a:spLocks noChangeArrowheads="1"/>
          </p:cNvSpPr>
          <p:nvPr/>
        </p:nvSpPr>
        <p:spPr bwMode="auto">
          <a:xfrm>
            <a:off x="63500" y="5715000"/>
            <a:ext cx="703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a:solidFill>
                  <a:schemeClr val="tx1"/>
                </a:solidFill>
                <a:latin typeface="Arial" panose="020B0604020202020204" pitchFamily="34" charset="0"/>
              </a:rPr>
              <a:t>Step 4</a:t>
            </a:r>
          </a:p>
        </p:txBody>
      </p:sp>
      <p:sp>
        <p:nvSpPr>
          <p:cNvPr id="27667" name="TextBox 25"/>
          <p:cNvSpPr txBox="1">
            <a:spLocks noChangeArrowheads="1"/>
          </p:cNvSpPr>
          <p:nvPr/>
        </p:nvSpPr>
        <p:spPr bwMode="auto">
          <a:xfrm>
            <a:off x="5106645" y="5715000"/>
            <a:ext cx="701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dirty="0">
                <a:solidFill>
                  <a:schemeClr val="tx1"/>
                </a:solidFill>
                <a:latin typeface="Arial" panose="020B0604020202020204" pitchFamily="34" charset="0"/>
              </a:rPr>
              <a:t>Step 5</a:t>
            </a:r>
          </a:p>
        </p:txBody>
      </p:sp>
      <p:pic>
        <p:nvPicPr>
          <p:cNvPr id="27668" name="Picture 2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43413" y="2286000"/>
            <a:ext cx="1576387"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7669" name="TextBox 2"/>
          <p:cNvSpPr txBox="1">
            <a:spLocks noChangeArrowheads="1"/>
          </p:cNvSpPr>
          <p:nvPr/>
        </p:nvSpPr>
        <p:spPr bwMode="auto">
          <a:xfrm>
            <a:off x="5300663" y="2790825"/>
            <a:ext cx="4810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pPr>
            <a:r>
              <a:rPr lang="en-US" altLang="en-US" sz="1100" b="1">
                <a:solidFill>
                  <a:schemeClr val="tx1"/>
                </a:solidFill>
                <a:latin typeface="Arial" panose="020B0604020202020204" pitchFamily="34" charset="0"/>
              </a:rPr>
              <a:t>glue</a:t>
            </a:r>
          </a:p>
          <a:p>
            <a:pPr algn="ctr" eaLnBrk="1" hangingPunct="1">
              <a:spcBef>
                <a:spcPct val="0"/>
              </a:spcBef>
              <a:buClrTx/>
              <a:buFontTx/>
              <a:buNone/>
            </a:pPr>
            <a:r>
              <a:rPr lang="en-US" altLang="en-US" sz="1100" b="1">
                <a:solidFill>
                  <a:schemeClr val="tx1"/>
                </a:solidFill>
                <a:latin typeface="Arial" panose="020B0604020202020204" pitchFamily="34" charset="0"/>
              </a:rPr>
              <a:t>this!</a:t>
            </a:r>
          </a:p>
        </p:txBody>
      </p:sp>
      <p:pic>
        <p:nvPicPr>
          <p:cNvPr id="27670" name="Picture 1"/>
          <p:cNvPicPr>
            <a:picLocks noChangeAspect="1"/>
          </p:cNvPicPr>
          <p:nvPr/>
        </p:nvPicPr>
        <p:blipFill>
          <a:blip r:embed="rId14">
            <a:extLst>
              <a:ext uri="{28A0092B-C50C-407E-A947-70E740481C1C}">
                <a14:useLocalDpi xmlns:a14="http://schemas.microsoft.com/office/drawing/2010/main" val="0"/>
              </a:ext>
            </a:extLst>
          </a:blip>
          <a:srcRect t="10001" b="5556"/>
          <a:stretch>
            <a:fillRect/>
          </a:stretch>
        </p:blipFill>
        <p:spPr bwMode="auto">
          <a:xfrm>
            <a:off x="2660650" y="3744912"/>
            <a:ext cx="1817099" cy="115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TextBox 11"/>
          <p:cNvSpPr txBox="1">
            <a:spLocks noChangeArrowheads="1"/>
          </p:cNvSpPr>
          <p:nvPr/>
        </p:nvSpPr>
        <p:spPr bwMode="auto">
          <a:xfrm>
            <a:off x="3816350" y="4216400"/>
            <a:ext cx="4810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pPr>
            <a:r>
              <a:rPr lang="en-US" altLang="en-US" sz="1100" b="1">
                <a:solidFill>
                  <a:schemeClr val="tx1"/>
                </a:solidFill>
                <a:latin typeface="Arial" panose="020B0604020202020204" pitchFamily="34" charset="0"/>
              </a:rPr>
              <a:t>glue</a:t>
            </a:r>
          </a:p>
          <a:p>
            <a:pPr algn="ctr" eaLnBrk="1" hangingPunct="1">
              <a:spcBef>
                <a:spcPct val="0"/>
              </a:spcBef>
              <a:buClrTx/>
              <a:buFontTx/>
              <a:buNone/>
            </a:pPr>
            <a:r>
              <a:rPr lang="en-US" altLang="en-US" sz="1100" b="1">
                <a:solidFill>
                  <a:schemeClr val="tx1"/>
                </a:solidFill>
                <a:latin typeface="Arial" panose="020B0604020202020204" pitchFamily="34" charset="0"/>
              </a:rPr>
              <a:t>this!</a:t>
            </a:r>
          </a:p>
        </p:txBody>
      </p:sp>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3708641" y="5523414"/>
            <a:ext cx="1159710" cy="869782"/>
          </a:xfrm>
          <a:prstGeom prst="rect">
            <a:avLst/>
          </a:prstGeom>
        </p:spPr>
      </p:pic>
      <p:pic>
        <p:nvPicPr>
          <p:cNvPr id="3" name="Picture 2"/>
          <p:cNvPicPr>
            <a:picLocks noChangeAspect="1"/>
          </p:cNvPicPr>
          <p:nvPr/>
        </p:nvPicPr>
        <p:blipFill rotWithShape="1">
          <a:blip r:embed="rId16" cstate="print">
            <a:extLst>
              <a:ext uri="{28A0092B-C50C-407E-A947-70E740481C1C}">
                <a14:useLocalDpi xmlns:a14="http://schemas.microsoft.com/office/drawing/2010/main" val="0"/>
              </a:ext>
            </a:extLst>
          </a:blip>
          <a:srcRect l="1667" t="10000" r="3333" b="10000"/>
          <a:stretch/>
        </p:blipFill>
        <p:spPr>
          <a:xfrm>
            <a:off x="824443" y="5378450"/>
            <a:ext cx="1836207" cy="1159710"/>
          </a:xfrm>
          <a:prstGeom prst="rect">
            <a:avLst/>
          </a:prstGeom>
        </p:spPr>
      </p:pic>
      <p:pic>
        <p:nvPicPr>
          <p:cNvPr id="5" name="Picture 4"/>
          <p:cNvPicPr>
            <a:picLocks noChangeAspect="1"/>
          </p:cNvPicPr>
          <p:nvPr/>
        </p:nvPicPr>
        <p:blipFill rotWithShape="1">
          <a:blip r:embed="rId17" cstate="print">
            <a:extLst>
              <a:ext uri="{28A0092B-C50C-407E-A947-70E740481C1C}">
                <a14:useLocalDpi xmlns:a14="http://schemas.microsoft.com/office/drawing/2010/main" val="0"/>
              </a:ext>
            </a:extLst>
          </a:blip>
          <a:srcRect t="18103" r="16717"/>
          <a:stretch/>
        </p:blipFill>
        <p:spPr>
          <a:xfrm rot="5400000">
            <a:off x="2720766" y="5521605"/>
            <a:ext cx="1159155" cy="854903"/>
          </a:xfrm>
          <a:prstGeom prst="rect">
            <a:avLst/>
          </a:prstGeom>
        </p:spPr>
      </p:pic>
      <p:sp>
        <p:nvSpPr>
          <p:cNvPr id="6" name="TextBox 5"/>
          <p:cNvSpPr txBox="1"/>
          <p:nvPr/>
        </p:nvSpPr>
        <p:spPr>
          <a:xfrm>
            <a:off x="1064288" y="5868987"/>
            <a:ext cx="425116" cy="246221"/>
          </a:xfrm>
          <a:prstGeom prst="rect">
            <a:avLst/>
          </a:prstGeom>
          <a:noFill/>
        </p:spPr>
        <p:txBody>
          <a:bodyPr wrap="none" rtlCol="0">
            <a:spAutoFit/>
          </a:bodyPr>
          <a:lstStyle/>
          <a:p>
            <a:r>
              <a:rPr lang="en-US" sz="1000" dirty="0">
                <a:solidFill>
                  <a:schemeClr val="bg1"/>
                </a:solidFill>
              </a:rPr>
              <a:t>glue</a:t>
            </a:r>
          </a:p>
        </p:txBody>
      </p:sp>
      <p:sp>
        <p:nvSpPr>
          <p:cNvPr id="29" name="TextBox 28"/>
          <p:cNvSpPr txBox="1"/>
          <p:nvPr/>
        </p:nvSpPr>
        <p:spPr>
          <a:xfrm>
            <a:off x="2085881" y="5712084"/>
            <a:ext cx="425116" cy="246221"/>
          </a:xfrm>
          <a:prstGeom prst="rect">
            <a:avLst/>
          </a:prstGeom>
          <a:noFill/>
        </p:spPr>
        <p:txBody>
          <a:bodyPr wrap="none" rtlCol="0">
            <a:spAutoFit/>
          </a:bodyPr>
          <a:lstStyle/>
          <a:p>
            <a:r>
              <a:rPr lang="en-US" sz="1000" dirty="0">
                <a:solidFill>
                  <a:schemeClr val="bg1"/>
                </a:solidFill>
              </a:rPr>
              <a:t>glue</a:t>
            </a:r>
          </a:p>
        </p:txBody>
      </p:sp>
      <p:sp>
        <p:nvSpPr>
          <p:cNvPr id="7" name="TextBox 6"/>
          <p:cNvSpPr txBox="1"/>
          <p:nvPr/>
        </p:nvSpPr>
        <p:spPr>
          <a:xfrm>
            <a:off x="2632075" y="5149849"/>
            <a:ext cx="1287532" cy="369332"/>
          </a:xfrm>
          <a:prstGeom prst="rect">
            <a:avLst/>
          </a:prstGeom>
          <a:noFill/>
        </p:spPr>
        <p:txBody>
          <a:bodyPr wrap="none" rtlCol="0">
            <a:spAutoFit/>
          </a:bodyPr>
          <a:lstStyle/>
          <a:p>
            <a:pPr algn="ctr"/>
            <a:r>
              <a:rPr lang="en-US" sz="900" b="1" u="sng" dirty="0"/>
              <a:t>TRICK: </a:t>
            </a:r>
            <a:r>
              <a:rPr lang="en-US" sz="900" dirty="0"/>
              <a:t>use back flap</a:t>
            </a:r>
          </a:p>
          <a:p>
            <a:pPr algn="ctr"/>
            <a:r>
              <a:rPr lang="en-US" sz="900" dirty="0"/>
              <a:t>to press it down</a:t>
            </a:r>
          </a:p>
        </p:txBody>
      </p:sp>
      <p:sp>
        <p:nvSpPr>
          <p:cNvPr id="4" name="TextBox 3"/>
          <p:cNvSpPr txBox="1"/>
          <p:nvPr/>
        </p:nvSpPr>
        <p:spPr>
          <a:xfrm>
            <a:off x="7455541" y="4895933"/>
            <a:ext cx="1509409" cy="507831"/>
          </a:xfrm>
          <a:prstGeom prst="rect">
            <a:avLst/>
          </a:prstGeom>
          <a:noFill/>
        </p:spPr>
        <p:txBody>
          <a:bodyPr wrap="square" rtlCol="0">
            <a:spAutoFit/>
          </a:bodyPr>
          <a:lstStyle/>
          <a:p>
            <a:pPr algn="ctr"/>
            <a:r>
              <a:rPr lang="en-US" sz="900" b="1" u="sng" dirty="0"/>
              <a:t>TRICK</a:t>
            </a:r>
            <a:r>
              <a:rPr lang="en-US" sz="900" dirty="0"/>
              <a:t>: hang notebook off desk to thread the yarn thru spirals</a:t>
            </a:r>
          </a:p>
        </p:txBody>
      </p:sp>
    </p:spTree>
  </p:cSld>
  <p:clrMapOvr>
    <a:masterClrMapping/>
  </p:clrMapOvr>
  <p:transition advClick="0" advTm="1700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457200" y="998538"/>
            <a:ext cx="8382000" cy="5786437"/>
          </a:xfrm>
          <a:prstGeom prst="rect">
            <a:avLst/>
          </a:prstGeom>
          <a:noFill/>
        </p:spPr>
        <p:txBody>
          <a:bodyPr>
            <a:spAutoFit/>
          </a:bodyPr>
          <a:lstStyle/>
          <a:p>
            <a:pPr marL="171450" indent="-171450" eaLnBrk="1" hangingPunct="1">
              <a:buFont typeface="Arial" panose="020B0604020202020204" pitchFamily="34" charset="0"/>
              <a:buChar char="•"/>
              <a:defRPr/>
            </a:pPr>
            <a:r>
              <a:rPr lang="en-US" sz="1000" dirty="0"/>
              <a:t>Project is typically done in the class room</a:t>
            </a:r>
          </a:p>
          <a:p>
            <a:pPr marL="171450" indent="-171450" eaLnBrk="1" hangingPunct="1">
              <a:buFont typeface="Arial" panose="020B0604020202020204" pitchFamily="34" charset="0"/>
              <a:buChar char="•"/>
              <a:defRPr/>
            </a:pPr>
            <a:endParaRPr lang="en-US" sz="1000" dirty="0"/>
          </a:p>
          <a:p>
            <a:pPr marL="171450" indent="-171450" eaLnBrk="1" hangingPunct="1">
              <a:buFont typeface="Arial" panose="020B0604020202020204" pitchFamily="34" charset="0"/>
              <a:buChar char="•"/>
              <a:defRPr/>
            </a:pPr>
            <a:r>
              <a:rPr lang="en-US" sz="1000" dirty="0"/>
              <a:t>STUDENTS will need: glue stick, scissors, and colored pencils to complete the project</a:t>
            </a:r>
          </a:p>
          <a:p>
            <a:pPr marL="171450" indent="-171450" eaLnBrk="1" hangingPunct="1">
              <a:buFont typeface="Arial" panose="020B0604020202020204" pitchFamily="34" charset="0"/>
              <a:buChar char="•"/>
              <a:defRPr/>
            </a:pPr>
            <a:endParaRPr lang="en-US" sz="1000" u="sng" dirty="0"/>
          </a:p>
          <a:p>
            <a:pPr marL="171450" indent="-171450" eaLnBrk="1" hangingPunct="1">
              <a:buFont typeface="Arial" panose="020B0604020202020204" pitchFamily="34" charset="0"/>
              <a:buChar char="•"/>
              <a:defRPr/>
            </a:pPr>
            <a:r>
              <a:rPr lang="en-US" sz="1000" dirty="0"/>
              <a:t>ARRIVE 20-MINUTES prior to the scheduled time of the project to help with set-up.</a:t>
            </a:r>
          </a:p>
          <a:p>
            <a:pPr marL="171450" indent="-171450" eaLnBrk="1" hangingPunct="1">
              <a:buFont typeface="Arial" panose="020B0604020202020204" pitchFamily="34" charset="0"/>
              <a:buChar char="•"/>
              <a:defRPr/>
            </a:pPr>
            <a:endParaRPr lang="en-US" sz="1000" dirty="0"/>
          </a:p>
          <a:p>
            <a:pPr marL="171450" indent="-171450" eaLnBrk="1" hangingPunct="1">
              <a:buFont typeface="Arial" panose="020B0604020202020204" pitchFamily="34" charset="0"/>
              <a:buChar char="•"/>
              <a:defRPr/>
            </a:pPr>
            <a:r>
              <a:rPr lang="en-US" sz="1000" dirty="0"/>
              <a:t>Make sure students open up their notebooks to 2-pages and uses them as their working surface, not their desks.</a:t>
            </a:r>
          </a:p>
          <a:p>
            <a:pPr eaLnBrk="1" hangingPunct="1">
              <a:defRPr/>
            </a:pPr>
            <a:endParaRPr lang="en-US" sz="1000" u="sng" dirty="0"/>
          </a:p>
          <a:p>
            <a:pPr eaLnBrk="1" hangingPunct="1">
              <a:defRPr/>
            </a:pPr>
            <a:endParaRPr lang="en-US" sz="1000" b="1" u="sng" dirty="0"/>
          </a:p>
          <a:p>
            <a:pPr eaLnBrk="1" hangingPunct="1">
              <a:defRPr/>
            </a:pPr>
            <a:r>
              <a:rPr lang="en-US" sz="1000" b="1" u="sng" dirty="0"/>
              <a:t>SET-UP</a:t>
            </a:r>
            <a:r>
              <a:rPr lang="en-US" sz="1000" b="1" dirty="0"/>
              <a:t>: </a:t>
            </a:r>
          </a:p>
          <a:p>
            <a:pPr eaLnBrk="1" hangingPunct="1">
              <a:defRPr/>
            </a:pPr>
            <a:endParaRPr lang="en-US" sz="1000" dirty="0"/>
          </a:p>
          <a:p>
            <a:pPr lvl="1" eaLnBrk="1" hangingPunct="1">
              <a:defRPr/>
            </a:pPr>
            <a:r>
              <a:rPr lang="en-US" sz="1000" b="1" u="sng" dirty="0"/>
              <a:t>(1-2) Volunteers:</a:t>
            </a:r>
          </a:p>
          <a:p>
            <a:pPr lvl="2" eaLnBrk="1" hangingPunct="1">
              <a:defRPr/>
            </a:pPr>
            <a:r>
              <a:rPr lang="en-US" sz="1000" dirty="0"/>
              <a:t>Should either tell students to get out:  GLUE STICK, SCISSORS, and COLORED PENCILS or check with AA Lead and hand out.</a:t>
            </a:r>
          </a:p>
          <a:p>
            <a:pPr lvl="1" eaLnBrk="1" hangingPunct="1">
              <a:defRPr/>
            </a:pPr>
            <a:endParaRPr lang="en-US" sz="1000" b="1" dirty="0"/>
          </a:p>
          <a:p>
            <a:pPr lvl="1" eaLnBrk="1" hangingPunct="1">
              <a:defRPr/>
            </a:pPr>
            <a:r>
              <a:rPr lang="en-US" sz="1000" b="1" u="sng" dirty="0"/>
              <a:t>(1) Volunteers:</a:t>
            </a:r>
          </a:p>
          <a:p>
            <a:pPr marL="1143000" lvl="2" indent="-228600" eaLnBrk="1" hangingPunct="1">
              <a:buFont typeface="+mj-lt"/>
              <a:buAutoNum type="arabicPeriod"/>
              <a:defRPr/>
            </a:pPr>
            <a:r>
              <a:rPr lang="en-US" sz="1000" dirty="0"/>
              <a:t>(IF AVAILABLE) Place one cafeteria tray in front of each student.</a:t>
            </a:r>
          </a:p>
          <a:p>
            <a:pPr marL="1143000" lvl="2" indent="-228600" eaLnBrk="1" hangingPunct="1">
              <a:buFont typeface="+mj-lt"/>
              <a:buAutoNum type="arabicPeriod"/>
              <a:defRPr/>
            </a:pPr>
            <a:r>
              <a:rPr lang="en-US" sz="1000" dirty="0"/>
              <a:t>Put ONE NOTEBOOK in front of each student; DO NOT give students a color choice.  </a:t>
            </a:r>
          </a:p>
          <a:p>
            <a:pPr lvl="1" eaLnBrk="1" hangingPunct="1">
              <a:defRPr/>
            </a:pPr>
            <a:endParaRPr lang="en-US" sz="1000" dirty="0"/>
          </a:p>
          <a:p>
            <a:pPr lvl="1" eaLnBrk="1" hangingPunct="1">
              <a:defRPr/>
            </a:pPr>
            <a:r>
              <a:rPr lang="en-US" sz="1000" b="1" u="sng" dirty="0"/>
              <a:t>(1-2) Volunteers:</a:t>
            </a:r>
          </a:p>
          <a:p>
            <a:pPr lvl="3" eaLnBrk="1" hangingPunct="1">
              <a:defRPr/>
            </a:pPr>
            <a:r>
              <a:rPr lang="en-US" sz="1000" b="1" u="sng" dirty="0"/>
              <a:t>RE-FILL Art Boxes with bundled supplies if not done.</a:t>
            </a:r>
          </a:p>
          <a:p>
            <a:pPr lvl="3" eaLnBrk="1" hangingPunct="1">
              <a:defRPr/>
            </a:pPr>
            <a:r>
              <a:rPr lang="en-US" sz="1000" b="1" dirty="0">
                <a:solidFill>
                  <a:srgbClr val="FF0000"/>
                </a:solidFill>
              </a:rPr>
              <a:t>Inside each Art Box should be the following materials:</a:t>
            </a:r>
          </a:p>
          <a:p>
            <a:pPr marL="2000250" lvl="4" indent="-171450" eaLnBrk="1" hangingPunct="1">
              <a:buFont typeface="Arial" panose="020B0604020202020204" pitchFamily="34" charset="0"/>
              <a:buChar char="•"/>
              <a:defRPr/>
            </a:pPr>
            <a:r>
              <a:rPr lang="en-US" sz="1000" dirty="0"/>
              <a:t>(1) Panama Stencil  SET with 9-stencils</a:t>
            </a:r>
          </a:p>
          <a:p>
            <a:pPr marL="2000250" lvl="4" indent="-171450" eaLnBrk="1" hangingPunct="1">
              <a:buFont typeface="Arial" panose="020B0604020202020204" pitchFamily="34" charset="0"/>
              <a:buChar char="•"/>
              <a:defRPr/>
            </a:pPr>
            <a:r>
              <a:rPr lang="en-US" sz="1000" dirty="0"/>
              <a:t>(6) pieces of  Black scratch off paper</a:t>
            </a:r>
          </a:p>
          <a:p>
            <a:pPr marL="2000250" lvl="4" indent="-171450" eaLnBrk="1" hangingPunct="1">
              <a:buFont typeface="Arial" panose="020B0604020202020204" pitchFamily="34" charset="0"/>
              <a:buChar char="•"/>
              <a:defRPr/>
            </a:pPr>
            <a:r>
              <a:rPr lang="en-US" sz="1000" dirty="0"/>
              <a:t>(6-8) scratch off sticks</a:t>
            </a:r>
          </a:p>
          <a:p>
            <a:pPr marL="2000250" lvl="4" indent="-171450" eaLnBrk="1" hangingPunct="1">
              <a:buFont typeface="Arial" panose="020B0604020202020204" pitchFamily="34" charset="0"/>
              <a:buChar char="•"/>
              <a:defRPr/>
            </a:pPr>
            <a:r>
              <a:rPr lang="en-US" sz="1000" dirty="0"/>
              <a:t>FOUR color choices of paper:  (6) pieces of EACH</a:t>
            </a:r>
          </a:p>
          <a:p>
            <a:pPr marL="2000250" lvl="4" indent="-171450" eaLnBrk="1" hangingPunct="1">
              <a:buFont typeface="Arial" panose="020B0604020202020204" pitchFamily="34" charset="0"/>
              <a:buChar char="•"/>
              <a:defRPr/>
            </a:pPr>
            <a:r>
              <a:rPr lang="en-US" sz="1000" dirty="0"/>
              <a:t>BIG HANDFUL of yarn (at the bottom)</a:t>
            </a:r>
          </a:p>
          <a:p>
            <a:pPr lvl="1" eaLnBrk="1" hangingPunct="1">
              <a:defRPr/>
            </a:pPr>
            <a:endParaRPr lang="en-US" sz="1000" dirty="0"/>
          </a:p>
          <a:p>
            <a:pPr lvl="3" eaLnBrk="1" hangingPunct="1">
              <a:defRPr/>
            </a:pPr>
            <a:r>
              <a:rPr lang="en-US" sz="1000" b="1" dirty="0">
                <a:solidFill>
                  <a:srgbClr val="FF0000"/>
                </a:solidFill>
              </a:rPr>
              <a:t>Place at least (1) Art Box for every 5-students.  If they are sitting in a long row, place an extra Art Box</a:t>
            </a:r>
            <a:endParaRPr lang="en-US" sz="1000" u="sng" dirty="0"/>
          </a:p>
          <a:p>
            <a:pPr eaLnBrk="1" hangingPunct="1">
              <a:defRPr/>
            </a:pPr>
            <a:endParaRPr lang="en-US" sz="1000" u="sng" dirty="0"/>
          </a:p>
          <a:p>
            <a:pPr eaLnBrk="1" hangingPunct="1">
              <a:defRPr/>
            </a:pPr>
            <a:endParaRPr lang="en-US" sz="1000" u="sng" dirty="0"/>
          </a:p>
          <a:p>
            <a:pPr eaLnBrk="1" hangingPunct="1">
              <a:defRPr/>
            </a:pPr>
            <a:endParaRPr lang="en-US" sz="1000" u="sng" dirty="0"/>
          </a:p>
          <a:p>
            <a:pPr eaLnBrk="1" hangingPunct="1">
              <a:defRPr/>
            </a:pPr>
            <a:r>
              <a:rPr lang="en-US" sz="1000" b="1" u="sng" dirty="0"/>
              <a:t>INTRODUCTION:</a:t>
            </a:r>
            <a:r>
              <a:rPr lang="en-US" sz="1000" b="1" dirty="0"/>
              <a:t>            </a:t>
            </a:r>
          </a:p>
          <a:p>
            <a:pPr eaLnBrk="1" hangingPunct="1">
              <a:defRPr/>
            </a:pPr>
            <a:endParaRPr lang="en-US" sz="1000" dirty="0"/>
          </a:p>
          <a:p>
            <a:pPr lvl="1" eaLnBrk="1" hangingPunct="1">
              <a:defRPr/>
            </a:pPr>
            <a:r>
              <a:rPr lang="en-US" sz="1000" dirty="0" err="1"/>
              <a:t>Mola</a:t>
            </a:r>
            <a:r>
              <a:rPr lang="en-US" sz="1000" dirty="0"/>
              <a:t>/Kuna Indian PowerPoint   (10-minutes) </a:t>
            </a:r>
          </a:p>
          <a:p>
            <a:pPr lvl="1" eaLnBrk="1" hangingPunct="1">
              <a:defRPr/>
            </a:pPr>
            <a:endParaRPr lang="en-US" sz="1000" dirty="0"/>
          </a:p>
          <a:p>
            <a:pPr lvl="1" eaLnBrk="1" hangingPunct="1">
              <a:defRPr/>
            </a:pPr>
            <a:r>
              <a:rPr lang="en-US" sz="1000" dirty="0"/>
              <a:t>(1-2 VOLUNTEERS)  After Introduction… Show students samples of the </a:t>
            </a:r>
            <a:r>
              <a:rPr lang="en-US" sz="1000" dirty="0" err="1"/>
              <a:t>Mola</a:t>
            </a:r>
            <a:r>
              <a:rPr lang="en-US" sz="1000" dirty="0"/>
              <a:t> Project</a:t>
            </a:r>
          </a:p>
          <a:p>
            <a:pPr eaLnBrk="1" hangingPunct="1">
              <a:defRPr/>
            </a:pPr>
            <a:endParaRPr lang="en-US" sz="1000" dirty="0"/>
          </a:p>
        </p:txBody>
      </p:sp>
      <p:sp>
        <p:nvSpPr>
          <p:cNvPr id="28675" name="TextBox 8"/>
          <p:cNvSpPr txBox="1">
            <a:spLocks noChangeArrowheads="1"/>
          </p:cNvSpPr>
          <p:nvPr/>
        </p:nvSpPr>
        <p:spPr bwMode="auto">
          <a:xfrm>
            <a:off x="152400" y="196850"/>
            <a:ext cx="2654300" cy="276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200" b="1">
                <a:solidFill>
                  <a:schemeClr val="tx1"/>
                </a:solidFill>
                <a:latin typeface="Arial" panose="020B0604020202020204" pitchFamily="34" charset="0"/>
              </a:rPr>
              <a:t>5</a:t>
            </a:r>
            <a:r>
              <a:rPr lang="en-US" altLang="en-US" sz="1200" b="1" baseline="30000">
                <a:solidFill>
                  <a:schemeClr val="tx1"/>
                </a:solidFill>
                <a:latin typeface="Arial" panose="020B0604020202020204" pitchFamily="34" charset="0"/>
              </a:rPr>
              <a:t>th</a:t>
            </a:r>
            <a:r>
              <a:rPr lang="en-US" altLang="en-US" sz="1200" b="1">
                <a:solidFill>
                  <a:schemeClr val="tx1"/>
                </a:solidFill>
                <a:latin typeface="Arial" panose="020B0604020202020204" pitchFamily="34" charset="0"/>
              </a:rPr>
              <a:t> Grade AA: Molas/Kuna Indians</a:t>
            </a:r>
          </a:p>
        </p:txBody>
      </p:sp>
      <p:sp>
        <p:nvSpPr>
          <p:cNvPr id="28676" name="TextBox 1"/>
          <p:cNvSpPr txBox="1">
            <a:spLocks noChangeArrowheads="1"/>
          </p:cNvSpPr>
          <p:nvPr/>
        </p:nvSpPr>
        <p:spPr bwMode="auto">
          <a:xfrm>
            <a:off x="7377113" y="196850"/>
            <a:ext cx="1462087"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pPr>
            <a:r>
              <a:rPr lang="en-US" altLang="en-US" sz="1200" b="1" u="sng">
                <a:solidFill>
                  <a:schemeClr val="tx1"/>
                </a:solidFill>
                <a:latin typeface="Arial" panose="020B0604020202020204" pitchFamily="34" charset="0"/>
              </a:rPr>
              <a:t>Volunteer Duties:</a:t>
            </a:r>
          </a:p>
          <a:p>
            <a:pPr algn="ctr" eaLnBrk="1" hangingPunct="1">
              <a:spcBef>
                <a:spcPct val="0"/>
              </a:spcBef>
              <a:buClrTx/>
              <a:buFontTx/>
              <a:buNone/>
            </a:pPr>
            <a:r>
              <a:rPr lang="en-US" altLang="en-US" sz="1200" b="1">
                <a:solidFill>
                  <a:schemeClr val="tx1"/>
                </a:solidFill>
                <a:latin typeface="Arial" panose="020B0604020202020204" pitchFamily="34" charset="0"/>
              </a:rPr>
              <a:t>1 of 2</a:t>
            </a:r>
          </a:p>
        </p:txBody>
      </p:sp>
    </p:spTree>
  </p:cSld>
  <p:clrMapOvr>
    <a:masterClrMapping/>
  </p:clrMapOvr>
  <p:transition advClick="0" advTm="17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3195638" y="196850"/>
            <a:ext cx="1462087"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pPr>
            <a:r>
              <a:rPr lang="en-US" altLang="en-US" sz="1000" b="1" u="sng" dirty="0">
                <a:solidFill>
                  <a:schemeClr val="tx1"/>
                </a:solidFill>
                <a:latin typeface="Arial" panose="020B0604020202020204" pitchFamily="34" charset="0"/>
              </a:rPr>
              <a:t>Volunteer Duties</a:t>
            </a:r>
            <a:r>
              <a:rPr lang="en-US" altLang="en-US" sz="1000" b="1" dirty="0">
                <a:solidFill>
                  <a:schemeClr val="tx1"/>
                </a:solidFill>
                <a:latin typeface="Arial" panose="020B0604020202020204" pitchFamily="34" charset="0"/>
              </a:rPr>
              <a:t>:</a:t>
            </a:r>
          </a:p>
          <a:p>
            <a:pPr algn="ctr" eaLnBrk="1" hangingPunct="1">
              <a:spcBef>
                <a:spcPct val="0"/>
              </a:spcBef>
              <a:buClrTx/>
              <a:buFontTx/>
              <a:buNone/>
            </a:pPr>
            <a:r>
              <a:rPr lang="en-US" altLang="en-US" sz="1000" b="1" dirty="0">
                <a:solidFill>
                  <a:schemeClr val="tx1"/>
                </a:solidFill>
                <a:latin typeface="Arial" panose="020B0604020202020204" pitchFamily="34" charset="0"/>
              </a:rPr>
              <a:t>2 of 2</a:t>
            </a:r>
          </a:p>
        </p:txBody>
      </p:sp>
      <p:sp>
        <p:nvSpPr>
          <p:cNvPr id="29699" name="TextBox 8"/>
          <p:cNvSpPr txBox="1">
            <a:spLocks noChangeArrowheads="1"/>
          </p:cNvSpPr>
          <p:nvPr/>
        </p:nvSpPr>
        <p:spPr bwMode="auto">
          <a:xfrm>
            <a:off x="152400" y="196850"/>
            <a:ext cx="2654300" cy="276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200" b="1">
                <a:solidFill>
                  <a:schemeClr val="tx1"/>
                </a:solidFill>
                <a:latin typeface="Arial" panose="020B0604020202020204" pitchFamily="34" charset="0"/>
              </a:rPr>
              <a:t>5</a:t>
            </a:r>
            <a:r>
              <a:rPr lang="en-US" altLang="en-US" sz="1200" b="1" baseline="30000">
                <a:solidFill>
                  <a:schemeClr val="tx1"/>
                </a:solidFill>
                <a:latin typeface="Arial" panose="020B0604020202020204" pitchFamily="34" charset="0"/>
              </a:rPr>
              <a:t>th</a:t>
            </a:r>
            <a:r>
              <a:rPr lang="en-US" altLang="en-US" sz="1200" b="1">
                <a:solidFill>
                  <a:schemeClr val="tx1"/>
                </a:solidFill>
                <a:latin typeface="Arial" panose="020B0604020202020204" pitchFamily="34" charset="0"/>
              </a:rPr>
              <a:t> Grade AA: Molas/Kuna Indians</a:t>
            </a:r>
          </a:p>
        </p:txBody>
      </p:sp>
      <p:sp>
        <p:nvSpPr>
          <p:cNvPr id="29700" name="TextBox 7"/>
          <p:cNvSpPr txBox="1">
            <a:spLocks noChangeArrowheads="1"/>
          </p:cNvSpPr>
          <p:nvPr/>
        </p:nvSpPr>
        <p:spPr bwMode="auto">
          <a:xfrm>
            <a:off x="228600" y="1495425"/>
            <a:ext cx="6791325" cy="52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628650" indent="-1714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628650" indent="-17145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b="1" u="sng"/>
              <a:t>Step 1:   Trace and Decorate Stencil</a:t>
            </a:r>
          </a:p>
          <a:p>
            <a:pPr lvl="1">
              <a:buFont typeface="Arial" panose="020B0604020202020204" pitchFamily="34" charset="0"/>
              <a:buChar char="•"/>
            </a:pPr>
            <a:r>
              <a:rPr lang="en-US" altLang="en-US" sz="800"/>
              <a:t>Very Important:  Make sure each student is putting the stencil in the VERY CENTER of their BLACK scratch off paper.</a:t>
            </a:r>
          </a:p>
          <a:p>
            <a:pPr lvl="1">
              <a:buFont typeface="Arial" panose="020B0604020202020204" pitchFamily="34" charset="0"/>
              <a:buChar char="•"/>
            </a:pPr>
            <a:r>
              <a:rPr lang="en-US" altLang="en-US" sz="800"/>
              <a:t>Dolphins have to be slanted slightly</a:t>
            </a:r>
          </a:p>
          <a:p>
            <a:pPr lvl="1">
              <a:buFont typeface="Arial" panose="020B0604020202020204" pitchFamily="34" charset="0"/>
              <a:buChar char="•"/>
            </a:pPr>
            <a:r>
              <a:rPr lang="en-US" altLang="en-US" sz="800" b="1">
                <a:solidFill>
                  <a:srgbClr val="FF0000"/>
                </a:solidFill>
              </a:rPr>
              <a:t>All stencils should be going the “LONG WAY” on the paper which is also placed VERTICAL  (see pics to right)</a:t>
            </a:r>
          </a:p>
          <a:p>
            <a:pPr lvl="1">
              <a:buFont typeface="Arial" panose="020B0604020202020204" pitchFamily="34" charset="0"/>
              <a:buChar char="•"/>
            </a:pPr>
            <a:r>
              <a:rPr lang="en-US" altLang="en-US" sz="800" b="1">
                <a:solidFill>
                  <a:srgbClr val="FF0000"/>
                </a:solidFill>
              </a:rPr>
              <a:t>CHECK QUICKLY before they start tracing  their stencil!</a:t>
            </a:r>
          </a:p>
          <a:p>
            <a:pPr lvl="1">
              <a:buFont typeface="Arial" panose="020B0604020202020204" pitchFamily="34" charset="0"/>
              <a:buChar char="•"/>
            </a:pPr>
            <a:r>
              <a:rPr lang="en-US" altLang="en-US" sz="800"/>
              <a:t>If a scratch off stick isn’t working, please grab another for the student and throw the bad one away</a:t>
            </a:r>
          </a:p>
          <a:p>
            <a:pPr lvl="1">
              <a:buFont typeface="Arial" panose="020B0604020202020204" pitchFamily="34" charset="0"/>
              <a:buChar char="•"/>
            </a:pPr>
            <a:r>
              <a:rPr lang="en-US" altLang="en-US" sz="800"/>
              <a:t>ENCOURAGE their designs, pick out ones that are different and SHOW OFF to class and say they should try that too… SYNERGY!</a:t>
            </a:r>
          </a:p>
          <a:p>
            <a:pPr lvl="1">
              <a:buFont typeface="Arial" panose="020B0604020202020204" pitchFamily="34" charset="0"/>
              <a:buChar char="•"/>
            </a:pPr>
            <a:endParaRPr lang="en-US" altLang="en-US" sz="800"/>
          </a:p>
          <a:p>
            <a:endParaRPr lang="en-US" altLang="en-US" sz="800"/>
          </a:p>
          <a:p>
            <a:endParaRPr lang="en-US" altLang="en-US" sz="800" b="1" u="sng"/>
          </a:p>
          <a:p>
            <a:r>
              <a:rPr lang="en-US" altLang="en-US" sz="800" b="1" u="sng"/>
              <a:t>Step 2:    Cut into frame of stencil &amp; Glue  -  Reverse Applique (first color choice)</a:t>
            </a:r>
          </a:p>
          <a:p>
            <a:pPr lvl="1">
              <a:buFont typeface="Arial" panose="020B0604020202020204" pitchFamily="34" charset="0"/>
              <a:buChar char="•"/>
            </a:pPr>
            <a:r>
              <a:rPr lang="en-US" altLang="en-US" sz="800" b="1" u="sng">
                <a:solidFill>
                  <a:srgbClr val="FF0000"/>
                </a:solidFill>
              </a:rPr>
              <a:t>Students should OPEN UP notebook to 2-white pgs and use as a working surface, not their desk!</a:t>
            </a:r>
            <a:endParaRPr lang="en-US" altLang="en-US" sz="800" u="sng"/>
          </a:p>
          <a:p>
            <a:pPr lvl="1">
              <a:buFont typeface="Arial" panose="020B0604020202020204" pitchFamily="34" charset="0"/>
              <a:buChar char="•"/>
            </a:pPr>
            <a:r>
              <a:rPr lang="en-US" altLang="en-US" sz="800"/>
              <a:t>Watch to make sure the student’s AREN’T cutting out the stencil.  They should only be cutting squares and triangles into the FRAME AROUND their stencil</a:t>
            </a:r>
          </a:p>
          <a:p>
            <a:pPr lvl="1">
              <a:buFont typeface="Arial" panose="020B0604020202020204" pitchFamily="34" charset="0"/>
              <a:buChar char="•"/>
            </a:pPr>
            <a:r>
              <a:rPr lang="en-US" altLang="en-US" sz="800"/>
              <a:t>These shapes should be large, not small.  PLEASE PICK UP THESE PIECES and throw away</a:t>
            </a:r>
          </a:p>
          <a:p>
            <a:pPr lvl="1">
              <a:buFont typeface="Arial" panose="020B0604020202020204" pitchFamily="34" charset="0"/>
              <a:buChar char="•"/>
            </a:pPr>
            <a:r>
              <a:rPr lang="en-US" altLang="en-US" sz="800"/>
              <a:t>AGAIN… watch to be sure they’re aren’t cutting our their stencil.  There should be a frame left around the stencil</a:t>
            </a:r>
          </a:p>
          <a:p>
            <a:pPr lvl="1">
              <a:buFont typeface="Arial" panose="020B0604020202020204" pitchFamily="34" charset="0"/>
              <a:buChar char="•"/>
            </a:pPr>
            <a:r>
              <a:rPr lang="en-US" altLang="en-US" sz="800"/>
              <a:t>Student’s will pick ONE COLOR</a:t>
            </a:r>
          </a:p>
          <a:p>
            <a:pPr lvl="1">
              <a:buFont typeface="Arial" panose="020B0604020202020204" pitchFamily="34" charset="0"/>
              <a:buChar char="•"/>
            </a:pPr>
            <a:r>
              <a:rPr lang="en-US" altLang="en-US" sz="800" b="1">
                <a:solidFill>
                  <a:srgbClr val="FF0000"/>
                </a:solidFill>
              </a:rPr>
              <a:t>BE SURE THEY apply glue to the ENTIRE TOP of the </a:t>
            </a:r>
            <a:r>
              <a:rPr lang="en-US" altLang="en-US" sz="800" b="1" u="sng">
                <a:solidFill>
                  <a:srgbClr val="FF0000"/>
                </a:solidFill>
              </a:rPr>
              <a:t>COLORED PAPER</a:t>
            </a:r>
            <a:endParaRPr lang="en-US" altLang="en-US" sz="800" b="1">
              <a:solidFill>
                <a:srgbClr val="FF0000"/>
              </a:solidFill>
            </a:endParaRPr>
          </a:p>
          <a:p>
            <a:pPr lvl="1">
              <a:buFont typeface="Arial" panose="020B0604020202020204" pitchFamily="34" charset="0"/>
              <a:buChar char="•"/>
            </a:pPr>
            <a:r>
              <a:rPr lang="en-US" altLang="en-US" sz="800" b="1">
                <a:solidFill>
                  <a:srgbClr val="FF0000"/>
                </a:solidFill>
              </a:rPr>
              <a:t>Be sure student’s don’t try gluing the back of their Black scratch off paper (it will rip)</a:t>
            </a:r>
          </a:p>
          <a:p>
            <a:endParaRPr lang="en-US" altLang="en-US" sz="800"/>
          </a:p>
          <a:p>
            <a:endParaRPr lang="en-US" altLang="en-US" sz="800" b="1" u="sng"/>
          </a:p>
          <a:p>
            <a:r>
              <a:rPr lang="en-US" altLang="en-US" sz="800" b="1" u="sng"/>
              <a:t>Step 3:  Cut into Frame AGAIN + Glue -  2</a:t>
            </a:r>
            <a:r>
              <a:rPr lang="en-US" altLang="en-US" sz="800" b="1" u="sng" baseline="30000"/>
              <a:t>nd</a:t>
            </a:r>
            <a:r>
              <a:rPr lang="en-US" altLang="en-US" sz="800" b="1" u="sng"/>
              <a:t>  Reverse Applique  (final color choice)</a:t>
            </a:r>
          </a:p>
          <a:p>
            <a:pPr lvl="1">
              <a:buFont typeface="Arial" panose="020B0604020202020204" pitchFamily="34" charset="0"/>
              <a:buChar char="•"/>
            </a:pPr>
            <a:r>
              <a:rPr lang="en-US" altLang="en-US" sz="800" b="1">
                <a:solidFill>
                  <a:srgbClr val="FF0000"/>
                </a:solidFill>
              </a:rPr>
              <a:t>Again, remind students to use their opened notebook as a working surface – not their desk.</a:t>
            </a:r>
          </a:p>
          <a:p>
            <a:pPr lvl="1">
              <a:buFont typeface="Arial" panose="020B0604020202020204" pitchFamily="34" charset="0"/>
              <a:buChar char="•"/>
            </a:pPr>
            <a:r>
              <a:rPr lang="en-US" altLang="en-US" sz="800"/>
              <a:t>Watch that students cut into the same shapes around MOLA but a little smaller, so they can see the first color</a:t>
            </a:r>
          </a:p>
          <a:p>
            <a:pPr lvl="1">
              <a:buFont typeface="Arial" panose="020B0604020202020204" pitchFamily="34" charset="0"/>
              <a:buChar char="•"/>
            </a:pPr>
            <a:r>
              <a:rPr lang="en-US" altLang="en-US" sz="800"/>
              <a:t>Pick 2</a:t>
            </a:r>
            <a:r>
              <a:rPr lang="en-US" altLang="en-US" sz="800" baseline="30000"/>
              <a:t>nd</a:t>
            </a:r>
            <a:r>
              <a:rPr lang="en-US" altLang="en-US" sz="800"/>
              <a:t> color choice and watch that they glue the TOP of the COLORED paper and not the back of their Art Mola</a:t>
            </a:r>
          </a:p>
          <a:p>
            <a:pPr lvl="1">
              <a:buFont typeface="Arial" panose="020B0604020202020204" pitchFamily="34" charset="0"/>
              <a:buChar char="•"/>
            </a:pPr>
            <a:r>
              <a:rPr lang="en-US" altLang="en-US" sz="800"/>
              <a:t>Line up a corner of the Art Mola to the same corner on the colored paper and gently tap it down</a:t>
            </a:r>
          </a:p>
          <a:p>
            <a:pPr lvl="1">
              <a:buFont typeface="Arial" panose="020B0604020202020204" pitchFamily="34" charset="0"/>
              <a:buChar char="•"/>
            </a:pPr>
            <a:r>
              <a:rPr lang="en-US" altLang="en-US" sz="800"/>
              <a:t>Flip over Art Mola and rub the back so it sticks and gently lift it off</a:t>
            </a:r>
          </a:p>
          <a:p>
            <a:pPr lvl="1">
              <a:buFont typeface="Arial" panose="020B0604020202020204" pitchFamily="34" charset="0"/>
              <a:buChar char="•"/>
            </a:pPr>
            <a:r>
              <a:rPr lang="en-US" altLang="en-US" sz="800"/>
              <a:t>Don’t want to rub across the scratch off it will ruin it.</a:t>
            </a:r>
          </a:p>
          <a:p>
            <a:pPr lvl="1">
              <a:buFont typeface="Arial" panose="020B0604020202020204" pitchFamily="34" charset="0"/>
              <a:buChar char="•"/>
            </a:pPr>
            <a:r>
              <a:rPr lang="en-US" altLang="en-US" sz="800"/>
              <a:t>ONE MINUTE MAINTENANCE:  their paper layers won’t all be stuck down, suggest they add a little glue to the back and tap it down.</a:t>
            </a:r>
          </a:p>
          <a:p>
            <a:pPr lvl="1">
              <a:buFont typeface="Arial" panose="020B0604020202020204" pitchFamily="34" charset="0"/>
              <a:buChar char="•"/>
            </a:pPr>
            <a:endParaRPr lang="en-US" altLang="en-US" sz="800"/>
          </a:p>
          <a:p>
            <a:endParaRPr lang="en-US" altLang="en-US" sz="800"/>
          </a:p>
          <a:p>
            <a:r>
              <a:rPr lang="en-US" altLang="en-US" sz="800" b="1" u="sng"/>
              <a:t>Step 4:  Gluing Art Mola to Notebook’s cover</a:t>
            </a:r>
          </a:p>
          <a:p>
            <a:pPr lvl="1">
              <a:buFont typeface="Arial" panose="020B0604020202020204" pitchFamily="34" charset="0"/>
              <a:buChar char="•"/>
            </a:pPr>
            <a:r>
              <a:rPr lang="en-US" altLang="en-US" sz="800"/>
              <a:t>Students need to use a lot of glue to the backside of their Mola Art and the middle of their front cover of their notebook</a:t>
            </a:r>
          </a:p>
          <a:p>
            <a:pPr lvl="3">
              <a:buFont typeface="Arial" panose="020B0604020202020204" pitchFamily="34" charset="0"/>
              <a:buChar char="•"/>
            </a:pPr>
            <a:r>
              <a:rPr lang="en-US" altLang="en-US" sz="800"/>
              <a:t>There’s a “TRICK”…. FLIP the back cardboard of the notebook forward… so it covers Mola Art just glued, and now RUB to get it to stick and then flip it back into place.    This way they don’t scratch up art.</a:t>
            </a:r>
          </a:p>
          <a:p>
            <a:endParaRPr lang="en-US" altLang="en-US" sz="800"/>
          </a:p>
          <a:p>
            <a:endParaRPr lang="en-US" altLang="en-US" sz="800" b="1" u="sng"/>
          </a:p>
          <a:p>
            <a:r>
              <a:rPr lang="en-US" altLang="en-US" sz="800" b="1" u="sng"/>
              <a:t>Step 5:   Yarn added to Notebook spiral  (last 10-minutes)</a:t>
            </a:r>
          </a:p>
          <a:p>
            <a:pPr lvl="1">
              <a:buFont typeface="Arial" panose="020B0604020202020204" pitchFamily="34" charset="0"/>
              <a:buChar char="•"/>
            </a:pPr>
            <a:r>
              <a:rPr lang="en-US" altLang="en-US" sz="800"/>
              <a:t>“TRICK”… hang spiral of notebook off edge of their desk, thread the yarn through a spiral look and </a:t>
            </a:r>
            <a:r>
              <a:rPr lang="en-US" altLang="en-US" sz="800" b="1" u="sng"/>
              <a:t>double knot</a:t>
            </a:r>
            <a:r>
              <a:rPr lang="en-US" altLang="en-US" sz="800"/>
              <a:t> the yarn.</a:t>
            </a:r>
          </a:p>
          <a:p>
            <a:pPr lvl="1">
              <a:buFont typeface="Arial" panose="020B0604020202020204" pitchFamily="34" charset="0"/>
              <a:buChar char="•"/>
            </a:pPr>
            <a:r>
              <a:rPr lang="en-US" altLang="en-US" sz="800"/>
              <a:t>Easier to thread and they won’t keep ruining their yarn</a:t>
            </a:r>
            <a:endParaRPr lang="en-US" altLang="en-US" sz="900"/>
          </a:p>
          <a:p>
            <a:endParaRPr lang="en-US" altLang="en-US" sz="900"/>
          </a:p>
        </p:txBody>
      </p:sp>
      <p:pic>
        <p:nvPicPr>
          <p:cNvPr id="2970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1838" y="301625"/>
            <a:ext cx="533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5413" y="296863"/>
            <a:ext cx="53657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85100" y="1355725"/>
            <a:ext cx="5159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8750" y="284163"/>
            <a:ext cx="5302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2"/>
          <p:cNvSpPr txBox="1">
            <a:spLocks noChangeArrowheads="1"/>
          </p:cNvSpPr>
          <p:nvPr/>
        </p:nvSpPr>
        <p:spPr bwMode="auto">
          <a:xfrm>
            <a:off x="5060950" y="712788"/>
            <a:ext cx="787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CORRECT:</a:t>
            </a:r>
          </a:p>
        </p:txBody>
      </p:sp>
      <p:sp>
        <p:nvSpPr>
          <p:cNvPr id="29706" name="TextBox 13"/>
          <p:cNvSpPr txBox="1">
            <a:spLocks noChangeArrowheads="1"/>
          </p:cNvSpPr>
          <p:nvPr/>
        </p:nvSpPr>
        <p:spPr bwMode="auto">
          <a:xfrm>
            <a:off x="7432675" y="2143125"/>
            <a:ext cx="12223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These are WRONG</a:t>
            </a:r>
          </a:p>
        </p:txBody>
      </p:sp>
      <p:pic>
        <p:nvPicPr>
          <p:cNvPr id="29707"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19938" y="1350963"/>
            <a:ext cx="5238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43750" y="287338"/>
            <a:ext cx="53657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42325" y="1338263"/>
            <a:ext cx="5286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42325" y="284163"/>
            <a:ext cx="5286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4" descr="C:\Users\terita\Pictures\2013_12_11\IMG_6710.JPG"/>
          <p:cNvPicPr>
            <a:picLocks noChangeAspect="1" noChangeArrowheads="1"/>
          </p:cNvPicPr>
          <p:nvPr/>
        </p:nvPicPr>
        <p:blipFill>
          <a:blip r:embed="rId10">
            <a:extLst>
              <a:ext uri="{28A0092B-C50C-407E-A947-70E740481C1C}">
                <a14:useLocalDpi xmlns:a14="http://schemas.microsoft.com/office/drawing/2010/main" val="0"/>
              </a:ext>
            </a:extLst>
          </a:blip>
          <a:srcRect t="8510" r="51463" b="6383"/>
          <a:stretch>
            <a:fillRect/>
          </a:stretch>
        </p:blipFill>
        <p:spPr bwMode="auto">
          <a:xfrm>
            <a:off x="6696075" y="2816225"/>
            <a:ext cx="6477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9712" name="TextBox 20"/>
          <p:cNvSpPr txBox="1">
            <a:spLocks noChangeArrowheads="1"/>
          </p:cNvSpPr>
          <p:nvPr/>
        </p:nvSpPr>
        <p:spPr bwMode="auto">
          <a:xfrm>
            <a:off x="6630988" y="3670300"/>
            <a:ext cx="7556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CORRECT</a:t>
            </a:r>
          </a:p>
        </p:txBody>
      </p:sp>
      <p:sp>
        <p:nvSpPr>
          <p:cNvPr id="22" name="Rectangle 21"/>
          <p:cNvSpPr/>
          <p:nvPr/>
        </p:nvSpPr>
        <p:spPr>
          <a:xfrm>
            <a:off x="7011988" y="1214438"/>
            <a:ext cx="2033587" cy="1182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9714" name="Picture 1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551738" y="2760663"/>
            <a:ext cx="150653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9715" name="TextBox 2"/>
          <p:cNvSpPr txBox="1">
            <a:spLocks noChangeArrowheads="1"/>
          </p:cNvSpPr>
          <p:nvPr/>
        </p:nvSpPr>
        <p:spPr bwMode="auto">
          <a:xfrm>
            <a:off x="8308975" y="32766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pPr>
            <a:r>
              <a:rPr lang="en-US" altLang="en-US" sz="900" b="1">
                <a:solidFill>
                  <a:schemeClr val="tx1"/>
                </a:solidFill>
                <a:latin typeface="Arial" panose="020B0604020202020204" pitchFamily="34" charset="0"/>
              </a:rPr>
              <a:t>glue</a:t>
            </a:r>
          </a:p>
          <a:p>
            <a:pPr algn="ctr" eaLnBrk="1" hangingPunct="1">
              <a:spcBef>
                <a:spcPct val="0"/>
              </a:spcBef>
              <a:buClrTx/>
              <a:buFontTx/>
              <a:buNone/>
            </a:pPr>
            <a:r>
              <a:rPr lang="en-US" altLang="en-US" sz="900" b="1">
                <a:solidFill>
                  <a:schemeClr val="tx1"/>
                </a:solidFill>
                <a:latin typeface="Arial" panose="020B0604020202020204" pitchFamily="34" charset="0"/>
              </a:rPr>
              <a:t>here!</a:t>
            </a:r>
          </a:p>
        </p:txBody>
      </p:sp>
      <p:sp>
        <p:nvSpPr>
          <p:cNvPr id="2" name="Rectangle 1"/>
          <p:cNvSpPr/>
          <p:nvPr/>
        </p:nvSpPr>
        <p:spPr>
          <a:xfrm>
            <a:off x="6604000" y="2782888"/>
            <a:ext cx="796925" cy="11096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advTm="17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95519"/>
            <a:ext cx="4724400" cy="338554"/>
          </a:xfrm>
          <a:prstGeom prst="rect">
            <a:avLst/>
          </a:prstGeom>
          <a:solidFill>
            <a:schemeClr val="tx1"/>
          </a:solidFill>
          <a:ln>
            <a:solidFill>
              <a:schemeClr val="tx1"/>
            </a:solidFill>
          </a:ln>
        </p:spPr>
        <p:txBody>
          <a:bodyPr wrap="none" rtlCol="0">
            <a:noAutofit/>
          </a:bodyPr>
          <a:lstStyle/>
          <a:p>
            <a:pPr algn="ctr"/>
            <a:r>
              <a:rPr lang="en-US" sz="1600" b="1" dirty="0">
                <a:solidFill>
                  <a:schemeClr val="bg1"/>
                </a:solidFill>
              </a:rPr>
              <a:t>District Art Ambassador (AA), Pittsford PTSA</a:t>
            </a:r>
          </a:p>
        </p:txBody>
      </p:sp>
      <p:sp>
        <p:nvSpPr>
          <p:cNvPr id="6" name="TextBox 5"/>
          <p:cNvSpPr txBox="1"/>
          <p:nvPr/>
        </p:nvSpPr>
        <p:spPr>
          <a:xfrm>
            <a:off x="6934200" y="95051"/>
            <a:ext cx="1766331" cy="338554"/>
          </a:xfrm>
          <a:prstGeom prst="rect">
            <a:avLst/>
          </a:prstGeom>
          <a:solidFill>
            <a:srgbClr val="FF0000"/>
          </a:solidFill>
          <a:ln>
            <a:solidFill>
              <a:schemeClr val="tx1"/>
            </a:solidFill>
          </a:ln>
        </p:spPr>
        <p:txBody>
          <a:bodyPr wrap="square" rtlCol="0">
            <a:spAutoFit/>
          </a:bodyPr>
          <a:lstStyle/>
          <a:p>
            <a:pPr algn="ctr"/>
            <a:r>
              <a:rPr lang="en-US" sz="1600" b="1" dirty="0">
                <a:solidFill>
                  <a:schemeClr val="bg1"/>
                </a:solidFill>
              </a:rPr>
              <a:t>PLEASE READ</a:t>
            </a:r>
          </a:p>
        </p:txBody>
      </p:sp>
      <p:sp>
        <p:nvSpPr>
          <p:cNvPr id="7" name="TextBox 6"/>
          <p:cNvSpPr txBox="1"/>
          <p:nvPr/>
        </p:nvSpPr>
        <p:spPr>
          <a:xfrm>
            <a:off x="460126" y="95051"/>
            <a:ext cx="1749674" cy="338554"/>
          </a:xfrm>
          <a:prstGeom prst="rect">
            <a:avLst/>
          </a:prstGeom>
          <a:solidFill>
            <a:srgbClr val="FF0000"/>
          </a:solidFill>
          <a:ln>
            <a:solidFill>
              <a:schemeClr val="tx1"/>
            </a:solidFill>
          </a:ln>
        </p:spPr>
        <p:txBody>
          <a:bodyPr wrap="square" rtlCol="0">
            <a:spAutoFit/>
          </a:bodyPr>
          <a:lstStyle/>
          <a:p>
            <a:pPr algn="ctr"/>
            <a:r>
              <a:rPr lang="en-US" sz="1600" b="1" dirty="0">
                <a:solidFill>
                  <a:schemeClr val="bg1"/>
                </a:solidFill>
              </a:rPr>
              <a:t>PLEASE READ</a:t>
            </a:r>
          </a:p>
        </p:txBody>
      </p:sp>
      <p:sp>
        <p:nvSpPr>
          <p:cNvPr id="2" name="TextBox 1"/>
          <p:cNvSpPr txBox="1"/>
          <p:nvPr/>
        </p:nvSpPr>
        <p:spPr>
          <a:xfrm>
            <a:off x="8534400" y="6513984"/>
            <a:ext cx="518091" cy="230832"/>
          </a:xfrm>
          <a:prstGeom prst="rect">
            <a:avLst/>
          </a:prstGeom>
          <a:noFill/>
        </p:spPr>
        <p:txBody>
          <a:bodyPr wrap="none" rtlCol="0">
            <a:spAutoFit/>
          </a:bodyPr>
          <a:lstStyle/>
          <a:p>
            <a:r>
              <a:rPr lang="en-US" sz="900" dirty="0"/>
              <a:t>2/2016</a:t>
            </a:r>
          </a:p>
        </p:txBody>
      </p:sp>
      <p:sp>
        <p:nvSpPr>
          <p:cNvPr id="8" name="TextBox 7"/>
          <p:cNvSpPr txBox="1"/>
          <p:nvPr/>
        </p:nvSpPr>
        <p:spPr>
          <a:xfrm>
            <a:off x="381000" y="586215"/>
            <a:ext cx="8610600" cy="5791200"/>
          </a:xfrm>
          <a:prstGeom prst="rect">
            <a:avLst/>
          </a:prstGeom>
          <a:noFill/>
        </p:spPr>
        <p:txBody>
          <a:bodyPr wrap="square" rtlCol="0">
            <a:noAutofit/>
          </a:bodyPr>
          <a:lstStyle/>
          <a:p>
            <a:r>
              <a:rPr lang="en-US" sz="900" dirty="0">
                <a:latin typeface="Arial" panose="020B0604020202020204" pitchFamily="34" charset="0"/>
                <a:cs typeface="Arial" panose="020B0604020202020204" pitchFamily="34" charset="0"/>
              </a:rPr>
              <a:t>These PowerPoint presentations for “Prep” and “Introduction” were written and designed by Teri Allart.  A parent from Mendon Center Elementary who became Chair at MCE and was asked to become District Art Ambassador to bring her projects to the other Elementary schools of Pittsford.</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As you read through, please check with your PTSA Chairperson to see how your school does things especially as it relates to </a:t>
            </a:r>
            <a:r>
              <a:rPr lang="en-US" sz="900" b="1" u="sng" dirty="0">
                <a:latin typeface="Arial" panose="020B0604020202020204" pitchFamily="34" charset="0"/>
                <a:cs typeface="Arial" panose="020B0604020202020204" pitchFamily="34" charset="0"/>
              </a:rPr>
              <a:t>Recruiting &amp; Training.</a:t>
            </a:r>
          </a:p>
          <a:p>
            <a:endParaRPr lang="en-US" sz="900" b="1"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Recruiting for Parent Volunteers (possible options</a:t>
            </a:r>
            <a:r>
              <a:rPr lang="en-US" sz="900" b="1" dirty="0">
                <a:latin typeface="Arial" panose="020B0604020202020204" pitchFamily="34" charset="0"/>
                <a:cs typeface="Arial" panose="020B0604020202020204" pitchFamily="34" charset="0"/>
              </a:rPr>
              <a:t>):  You will need to figure this out…</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Sign up sheets.  Typically done at the beginning of the year, listing email addresses.  PTSA Chairperson for your school hopefully has.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“Volunteer Coordinator” for your school.  Might handle all the recruiting for you.</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Might designate someone on your team to handle all matters with seeking Volunteers.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Weekly PTSA e-mailer: can put a shout out to parents about seeking Volunteers.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School Web Editor and/or Webmaster might be able to add in the school’s e-mailer that AA is looking for Parent Volunteers.  Hopefully, might be able to add a live link to allow parents to easily click to become a Volunteer.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Email Room Parents and request volunteers for the project.</a:t>
            </a:r>
          </a:p>
          <a:p>
            <a:pPr marL="285750" indent="-2857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Training:</a:t>
            </a:r>
          </a:p>
          <a:p>
            <a:r>
              <a:rPr lang="en-US" sz="900" b="1" dirty="0">
                <a:solidFill>
                  <a:srgbClr val="FF0000"/>
                </a:solidFill>
                <a:latin typeface="Arial" panose="020B0604020202020204" pitchFamily="34" charset="0"/>
                <a:cs typeface="Arial" panose="020B0604020202020204" pitchFamily="34" charset="0"/>
              </a:rPr>
              <a:t>Go to:</a:t>
            </a:r>
            <a:r>
              <a:rPr lang="en-US" sz="900" dirty="0">
                <a:solidFill>
                  <a:srgbClr val="FF0000"/>
                </a:solidFill>
                <a:latin typeface="Arial" panose="020B0604020202020204" pitchFamily="34" charset="0"/>
                <a:cs typeface="Arial" panose="020B0604020202020204" pitchFamily="34" charset="0"/>
              </a:rPr>
              <a:t>	</a:t>
            </a:r>
            <a:r>
              <a:rPr lang="en-US" sz="1000" b="1" u="sng" dirty="0">
                <a:solidFill>
                  <a:srgbClr val="FF0000"/>
                </a:solidFill>
                <a:latin typeface="Arial" panose="020B0604020202020204" pitchFamily="34" charset="0"/>
                <a:cs typeface="Arial" panose="020B0604020202020204" pitchFamily="34" charset="0"/>
              </a:rPr>
              <a:t>Pittsford PTSA website / select your school / ART AMBASSADOR / click the grade and at the bottom will be the following:</a:t>
            </a:r>
            <a:endParaRPr lang="en-US" sz="800" b="1" dirty="0">
              <a:solidFill>
                <a:srgbClr val="FF0000"/>
              </a:solidFill>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Ø"/>
            </a:pPr>
            <a:r>
              <a:rPr lang="en-US" sz="900" b="1" dirty="0">
                <a:solidFill>
                  <a:srgbClr val="FF0000"/>
                </a:solidFill>
                <a:latin typeface="Arial" panose="020B0604020202020204" pitchFamily="34" charset="0"/>
                <a:cs typeface="Arial" panose="020B0604020202020204" pitchFamily="34" charset="0"/>
              </a:rPr>
              <a:t>(2) PowerPoints: (1)  “Prep”  for AA Chair/Lead AA and (1) is the “Introduction”</a:t>
            </a:r>
            <a:r>
              <a:rPr lang="en-US" sz="900" dirty="0">
                <a:solidFill>
                  <a:srgbClr val="FF0000"/>
                </a:solidFill>
                <a:latin typeface="Arial" panose="020B0604020202020204" pitchFamily="34" charset="0"/>
                <a:cs typeface="Arial" panose="020B0604020202020204" pitchFamily="34" charset="0"/>
              </a:rPr>
              <a:t>  (students see this PowerPoint in classroom).  </a:t>
            </a:r>
            <a:r>
              <a:rPr lang="en-US" sz="900" dirty="0">
                <a:latin typeface="Arial" panose="020B0604020202020204" pitchFamily="34" charset="0"/>
                <a:cs typeface="Arial" panose="020B0604020202020204" pitchFamily="34" charset="0"/>
              </a:rPr>
              <a:t>Backups of these are located on Google Drive or hard drive of the AA Chair. Need to download and be familiar with these in order to prepare for the project.</a:t>
            </a:r>
          </a:p>
          <a:p>
            <a:pPr marL="1085850" lvl="2" indent="-171450">
              <a:buFont typeface="Wingdings" panose="05000000000000000000" pitchFamily="2" charset="2"/>
              <a:buChar char="Ø"/>
            </a:pPr>
            <a:r>
              <a:rPr lang="en-US" sz="900" b="1" dirty="0">
                <a:solidFill>
                  <a:srgbClr val="FF0000"/>
                </a:solidFill>
                <a:latin typeface="Arial" panose="020B0604020202020204" pitchFamily="34" charset="0"/>
                <a:cs typeface="Arial" panose="020B0604020202020204" pitchFamily="34" charset="0"/>
              </a:rPr>
              <a:t>VIDEO: created by Amy Klinsky and Teri Allart  showing prep for the project and a demonstration of the project.</a:t>
            </a:r>
          </a:p>
          <a:p>
            <a:pPr marL="1085850" lvl="2" indent="-171450">
              <a:buFont typeface="Wingdings" panose="05000000000000000000" pitchFamily="2" charset="2"/>
              <a:buChar char="Ø"/>
            </a:pPr>
            <a:endParaRPr lang="en-US" sz="900" dirty="0">
              <a:solidFill>
                <a:schemeClr val="bg1"/>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best way is to train Parent Volunteers is about 1-week before the actual projects.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“Prep” PowerPoint mentioned above is printed out and inside the “Master” Art Ambassador book.</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Send last few pages of the “Prep” PowerPoint to all Parent Volunteers, that are labeled “Volunteer Duties”</a:t>
            </a:r>
          </a:p>
          <a:p>
            <a:endParaRPr lang="en-US" sz="900" b="1" u="sng"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Tech:</a:t>
            </a:r>
            <a:r>
              <a:rPr lang="en-US" sz="900" dirty="0">
                <a:latin typeface="Arial" panose="020B0604020202020204" pitchFamily="34" charset="0"/>
                <a:cs typeface="Arial" panose="020B0604020202020204" pitchFamily="34" charset="0"/>
              </a:rPr>
              <a:t>        </a:t>
            </a:r>
          </a:p>
          <a:p>
            <a:pPr lvl="1"/>
            <a:r>
              <a:rPr lang="en-US" sz="900" b="1" u="sng" dirty="0">
                <a:latin typeface="Arial" panose="020B0604020202020204" pitchFamily="34" charset="0"/>
                <a:cs typeface="Arial" panose="020B0604020202020204" pitchFamily="34" charset="0"/>
              </a:rPr>
              <a:t>Each school has different tech, so be sure to figure out how  you  are going to show the “Introduction” PowerPoint to the class.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Smartboard with Elmo OR Portable Projection both need a PC.  If in the regular classroom usually we use the teacher’s PC, they will need to be able to access Pittsford PTSA website.  Anything outside of that will need your laptop or you might be able to borrow one from school.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Download the (2) PP’s or get access to your Art Ambassador’s Google Drive.  Need to have the “Prep” + “Introduction” PowerPoint (student’s see).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ALWAYS check Tech way before the project.  Might need a special cable, tech changes all the time.  Always check your tech!</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You might need an ELECTRICAL CORD so you can move Tech around the room.  Can ask Custodial Manager for one.</a:t>
            </a:r>
          </a:p>
          <a:p>
            <a:pPr marL="628650" lvl="1" indent="-171450">
              <a:buFont typeface="Arial" panose="020B0604020202020204" pitchFamily="34" charset="0"/>
              <a:buChar char="•"/>
            </a:pPr>
            <a:endParaRPr lang="en-US" sz="900" b="1"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Room Layouts:</a:t>
            </a:r>
            <a:r>
              <a:rPr lang="en-US" sz="900" b="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Any and all layouts shown are suggestions only. </a:t>
            </a:r>
            <a:endParaRPr lang="en-US" sz="900" b="1" u="sng" dirty="0">
              <a:latin typeface="Arial" panose="020B0604020202020204" pitchFamily="34" charset="0"/>
              <a:cs typeface="Arial" panose="020B0604020202020204" pitchFamily="34" charset="0"/>
            </a:endParaRPr>
          </a:p>
          <a:p>
            <a:endParaRPr lang="en-US" sz="900" b="1" u="sng"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Room Usage Form</a:t>
            </a:r>
            <a:r>
              <a:rPr lang="en-US" sz="900" b="1" dirty="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When doing projects outside of the Teacher’s classroom, check to be sure of the room’s availability with the Main Office first.  If  ok’d, complete “Room Usage Form” (i.e., Cafeteria, Staff Cafeteria, Training Rm,  etc.) and list all dates &amp; times of use.  You will also put any needed items; tables, portable tech, electrical cord, etc. for the Custodial department.</a:t>
            </a:r>
          </a:p>
          <a:p>
            <a:endParaRPr lang="en-US" sz="900" b="1"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The guidelines of this project are written for use by the Chair Art Ambassador and/or Lead AA.  Always check to see what your school has done in the past and follow, especially as it relates to the above items.  As times changes and with new PTSA people, details of the above will most likely change too.</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Presently, the District Art Ambassador is Teri Allart and the email to request PowerPoints is </a:t>
            </a:r>
            <a:r>
              <a:rPr lang="en-US" sz="900" dirty="0">
                <a:solidFill>
                  <a:srgbClr val="7030A0"/>
                </a:solidFill>
                <a:latin typeface="Arial" panose="020B0604020202020204" pitchFamily="34" charset="0"/>
                <a:cs typeface="Arial" panose="020B0604020202020204" pitchFamily="34" charset="0"/>
                <a:hlinkClick r:id="rId2"/>
              </a:rPr>
              <a:t>ptsa.artambassador@gmail.com</a:t>
            </a:r>
            <a:r>
              <a:rPr lang="en-US" sz="900" dirty="0">
                <a:solidFill>
                  <a:srgbClr val="7030A0"/>
                </a:solidFill>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Other Pittsford Elementary AA’s are:   </a:t>
            </a:r>
            <a:r>
              <a:rPr lang="en-US" sz="900" dirty="0">
                <a:latin typeface="Arial" panose="020B0604020202020204" pitchFamily="34" charset="0"/>
                <a:cs typeface="Arial" panose="020B0604020202020204" pitchFamily="34" charset="0"/>
                <a:hlinkClick r:id="rId3"/>
              </a:rPr>
              <a:t>mceartambassador@gmail.com</a:t>
            </a:r>
            <a:r>
              <a:rPr lang="en-US" sz="900" dirty="0">
                <a:latin typeface="Arial" panose="020B0604020202020204" pitchFamily="34" charset="0"/>
                <a:cs typeface="Arial" panose="020B0604020202020204" pitchFamily="34" charset="0"/>
              </a:rPr>
              <a:t> ,  </a:t>
            </a:r>
            <a:r>
              <a:rPr lang="en-US" sz="900" dirty="0">
                <a:latin typeface="Arial" panose="020B0604020202020204" pitchFamily="34" charset="0"/>
                <a:cs typeface="Arial" panose="020B0604020202020204" pitchFamily="34" charset="0"/>
                <a:hlinkClick r:id="rId4"/>
              </a:rPr>
              <a:t>prartambassador@gmail.com</a:t>
            </a:r>
            <a:r>
              <a:rPr lang="en-US" sz="900" dirty="0">
                <a:latin typeface="Arial" panose="020B0604020202020204" pitchFamily="34" charset="0"/>
                <a:cs typeface="Arial" panose="020B0604020202020204" pitchFamily="34" charset="0"/>
              </a:rPr>
              <a:t> , </a:t>
            </a:r>
            <a:r>
              <a:rPr lang="en-US" sz="900" dirty="0">
                <a:latin typeface="Arial" panose="020B0604020202020204" pitchFamily="34" charset="0"/>
                <a:cs typeface="Arial" panose="020B0604020202020204" pitchFamily="34" charset="0"/>
                <a:hlinkClick r:id="rId5"/>
              </a:rPr>
              <a:t>aceartambassador@gmail.com</a:t>
            </a:r>
            <a:r>
              <a:rPr lang="en-US" sz="900" dirty="0">
                <a:latin typeface="Arial" panose="020B0604020202020204" pitchFamily="34" charset="0"/>
                <a:cs typeface="Arial" panose="020B0604020202020204" pitchFamily="34" charset="0"/>
              </a:rPr>
              <a:t> , </a:t>
            </a:r>
            <a:r>
              <a:rPr lang="en-US" sz="900" u="sng" dirty="0">
                <a:solidFill>
                  <a:srgbClr val="C47500"/>
                </a:solidFill>
                <a:latin typeface="Arial" panose="020B0604020202020204" pitchFamily="34" charset="0"/>
                <a:cs typeface="Arial" panose="020B0604020202020204" pitchFamily="34" charset="0"/>
              </a:rPr>
              <a:t>treartambassador@gmail.com</a:t>
            </a:r>
          </a:p>
          <a:p>
            <a:pPr marL="628650" lvl="1"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66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7620000" y="123825"/>
            <a:ext cx="1254125"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a:t>Most Important:</a:t>
            </a:r>
          </a:p>
        </p:txBody>
      </p:sp>
      <p:sp>
        <p:nvSpPr>
          <p:cNvPr id="3" name="TextBox 2"/>
          <p:cNvSpPr txBox="1"/>
          <p:nvPr/>
        </p:nvSpPr>
        <p:spPr>
          <a:xfrm>
            <a:off x="308282" y="838200"/>
            <a:ext cx="8454718" cy="5334000"/>
          </a:xfrm>
          <a:prstGeom prst="rect">
            <a:avLst/>
          </a:prstGeom>
          <a:noFill/>
        </p:spPr>
        <p:txBody>
          <a:bodyPr/>
          <a:lstStyle/>
          <a:p>
            <a:pPr>
              <a:defRPr/>
            </a:pPr>
            <a:r>
              <a:rPr lang="en-US" sz="1000" b="1" u="sng" dirty="0"/>
              <a:t>Scheduling:</a:t>
            </a:r>
          </a:p>
          <a:p>
            <a:pPr>
              <a:defRPr/>
            </a:pPr>
            <a:endParaRPr lang="en-US" sz="1000" dirty="0"/>
          </a:p>
          <a:p>
            <a:pPr marL="628650" lvl="1" indent="-171450">
              <a:buFont typeface="Arial" panose="020B0604020202020204" pitchFamily="34" charset="0"/>
              <a:buChar char="•"/>
              <a:defRPr/>
            </a:pPr>
            <a:r>
              <a:rPr lang="en-US" sz="1000" dirty="0"/>
              <a:t>This project can typically be done in the Teacher’s classroom. </a:t>
            </a:r>
          </a:p>
          <a:p>
            <a:pPr marL="628650" lvl="1" indent="-171450">
              <a:buFont typeface="Arial" panose="020B0604020202020204" pitchFamily="34" charset="0"/>
              <a:buChar char="•"/>
              <a:defRPr/>
            </a:pPr>
            <a:r>
              <a:rPr lang="en-US" sz="1000" dirty="0"/>
              <a:t>Classes can be done back to back, with at least a 20-minute window in between for set-up.</a:t>
            </a:r>
          </a:p>
          <a:p>
            <a:pPr marL="628650" lvl="1" indent="-171450">
              <a:buFont typeface="Arial" panose="020B0604020202020204" pitchFamily="34" charset="0"/>
              <a:buChar char="•"/>
              <a:defRPr/>
            </a:pPr>
            <a:r>
              <a:rPr lang="en-US" sz="1000" dirty="0"/>
              <a:t>OCTOBER: Contact Lead Teacher to schedule for  DECEMBER.   </a:t>
            </a:r>
          </a:p>
          <a:p>
            <a:pPr marL="628650" lvl="1" indent="-171450">
              <a:buFont typeface="Arial" panose="020B0604020202020204" pitchFamily="34" charset="0"/>
              <a:buChar char="•"/>
              <a:defRPr/>
            </a:pPr>
            <a:r>
              <a:rPr lang="en-US" sz="1000" dirty="0"/>
              <a:t>This project can be </a:t>
            </a:r>
            <a:r>
              <a:rPr lang="en-US" sz="1000" u="sng" dirty="0">
                <a:solidFill>
                  <a:srgbClr val="FF0000"/>
                </a:solidFill>
              </a:rPr>
              <a:t>tied into their South/Central America unit</a:t>
            </a:r>
            <a:r>
              <a:rPr lang="en-US" sz="1000" dirty="0"/>
              <a:t>, so that might effect the month it’s scheduled.</a:t>
            </a:r>
          </a:p>
          <a:p>
            <a:pPr marL="628650" lvl="1" indent="-171450">
              <a:buFont typeface="Arial" panose="020B0604020202020204" pitchFamily="34" charset="0"/>
              <a:buChar char="•"/>
              <a:defRPr/>
            </a:pPr>
            <a:r>
              <a:rPr lang="en-US" sz="1000" dirty="0"/>
              <a:t>If doing projects outside of Teacher’s classroom, the Main Office must first ok the dates, then let the Custodial </a:t>
            </a:r>
            <a:r>
              <a:rPr lang="en-US" sz="1000" dirty="0" err="1"/>
              <a:t>Mgr</a:t>
            </a:r>
            <a:r>
              <a:rPr lang="en-US" sz="1000" dirty="0"/>
              <a:t> and/or Cafeteria Mgr. know dates of the project &amp; times</a:t>
            </a:r>
          </a:p>
          <a:p>
            <a:pPr>
              <a:defRPr/>
            </a:pPr>
            <a:endParaRPr lang="en-US" sz="1000" dirty="0"/>
          </a:p>
          <a:p>
            <a:pPr>
              <a:defRPr/>
            </a:pPr>
            <a:endParaRPr lang="en-US" sz="1000" b="1" u="sng" dirty="0"/>
          </a:p>
          <a:p>
            <a:pPr>
              <a:defRPr/>
            </a:pPr>
            <a:r>
              <a:rPr lang="en-US" sz="1000" b="1" u="sng" dirty="0"/>
              <a:t>Logistics:</a:t>
            </a:r>
          </a:p>
          <a:p>
            <a:pPr lvl="1">
              <a:lnSpc>
                <a:spcPct val="150000"/>
              </a:lnSpc>
              <a:defRPr/>
            </a:pPr>
            <a:endParaRPr lang="en-US" sz="1000" b="1" u="sng" dirty="0">
              <a:solidFill>
                <a:srgbClr val="FF0000"/>
              </a:solidFill>
            </a:endParaRPr>
          </a:p>
          <a:p>
            <a:pPr marL="628650" lvl="1" indent="-171450">
              <a:buFont typeface="Arial" panose="020B0604020202020204" pitchFamily="34" charset="0"/>
              <a:buChar char="•"/>
              <a:defRPr/>
            </a:pPr>
            <a:r>
              <a:rPr lang="en-US" sz="1000" b="1" u="sng" dirty="0">
                <a:solidFill>
                  <a:srgbClr val="0000FF"/>
                </a:solidFill>
              </a:rPr>
              <a:t>BE FAMILIAR</a:t>
            </a:r>
            <a:r>
              <a:rPr lang="en-US" sz="1000" b="1" dirty="0">
                <a:solidFill>
                  <a:srgbClr val="0000FF"/>
                </a:solidFill>
              </a:rPr>
              <a:t> with PREP PowerPoint and INTRODUCTION PowerPoint (students see in classroom) AND watch </a:t>
            </a:r>
            <a:r>
              <a:rPr lang="en-US" sz="1000" b="1" u="sng" dirty="0">
                <a:solidFill>
                  <a:srgbClr val="0000FF"/>
                </a:solidFill>
              </a:rPr>
              <a:t>VIDEO</a:t>
            </a:r>
            <a:r>
              <a:rPr lang="en-US" sz="1000" b="1" dirty="0">
                <a:solidFill>
                  <a:srgbClr val="0000FF"/>
                </a:solidFill>
              </a:rPr>
              <a:t> to see prep and demonstration of the actual project.  Find all by going to: Pittsford PTSA website / SCHOOL (select your school) / click on Art Ambassador / (select the grade).</a:t>
            </a:r>
            <a:endParaRPr lang="en-US" sz="1000" dirty="0">
              <a:solidFill>
                <a:srgbClr val="0000FF"/>
              </a:solidFill>
            </a:endParaRPr>
          </a:p>
          <a:p>
            <a:pPr marL="628650" lvl="1" indent="-171450">
              <a:buFont typeface="Arial" panose="020B0604020202020204" pitchFamily="34" charset="0"/>
              <a:buChar char="•"/>
              <a:defRPr/>
            </a:pPr>
            <a:endParaRPr lang="en-US" sz="1000" dirty="0"/>
          </a:p>
          <a:p>
            <a:pPr marL="628650" lvl="1" indent="-171450">
              <a:buFont typeface="Arial" panose="020B0604020202020204" pitchFamily="34" charset="0"/>
              <a:buChar char="•"/>
              <a:defRPr/>
            </a:pPr>
            <a:r>
              <a:rPr lang="en-US" sz="1000" dirty="0"/>
              <a:t>Works best with (3-4) volunteers for EACH class.</a:t>
            </a:r>
          </a:p>
          <a:p>
            <a:pPr marL="628650" lvl="1" indent="-171450">
              <a:buFont typeface="Arial" panose="020B0604020202020204" pitchFamily="34" charset="0"/>
              <a:buChar char="•"/>
              <a:defRPr/>
            </a:pPr>
            <a:r>
              <a:rPr lang="en-US" sz="1000" dirty="0"/>
              <a:t>BRING SAMPLE of PROJECT to all classes.</a:t>
            </a:r>
          </a:p>
          <a:p>
            <a:pPr marL="628650" lvl="1" indent="-171450">
              <a:buFont typeface="Arial" panose="020B0604020202020204" pitchFamily="34" charset="0"/>
              <a:buChar char="•"/>
              <a:defRPr/>
            </a:pPr>
            <a:r>
              <a:rPr lang="en-US" sz="1000" dirty="0"/>
              <a:t>Students will make a paper </a:t>
            </a:r>
            <a:r>
              <a:rPr lang="en-US" sz="1000" dirty="0" err="1"/>
              <a:t>Mola</a:t>
            </a:r>
            <a:r>
              <a:rPr lang="en-US" sz="1000" dirty="0"/>
              <a:t> using “Reverse Technique” and scratch off paper in the style of the Kuna Indians of Panama.</a:t>
            </a:r>
          </a:p>
          <a:p>
            <a:pPr marL="628650" lvl="1" indent="-171450">
              <a:buFont typeface="Arial" panose="020B0604020202020204" pitchFamily="34" charset="0"/>
              <a:buChar char="•"/>
              <a:defRPr/>
            </a:pPr>
            <a:r>
              <a:rPr lang="en-US" sz="1000" dirty="0"/>
              <a:t>BUY NOTEBOOKS ASAP:  Need (1) Subject, WIDE RULED, SPIRAL NOTEBOOK from Walmart ( $ .17 during Back to School): ONE PER STUDENT</a:t>
            </a:r>
          </a:p>
          <a:p>
            <a:pPr marL="628650" lvl="1" indent="-171450">
              <a:buFont typeface="Arial" panose="020B0604020202020204" pitchFamily="34" charset="0"/>
              <a:buChar char="•"/>
              <a:defRPr/>
            </a:pPr>
            <a:r>
              <a:rPr lang="en-US" sz="1000" dirty="0"/>
              <a:t>FIGURE OUT YOUR TECH…. teacher’s PC or yours/borrow one, do you need a screen, cables, is it working and/or compatible?</a:t>
            </a:r>
          </a:p>
          <a:p>
            <a:pPr marL="628650" lvl="1" indent="-171450">
              <a:buFont typeface="Arial" panose="020B0604020202020204" pitchFamily="34" charset="0"/>
              <a:buChar char="•"/>
              <a:defRPr/>
            </a:pPr>
            <a:r>
              <a:rPr lang="en-US" sz="1000" dirty="0"/>
              <a:t>For about every (5) students they’ll share an ART BOX full of the supplies for this project, including stencils</a:t>
            </a:r>
          </a:p>
          <a:p>
            <a:pPr marL="628650" lvl="1" indent="-171450">
              <a:buFont typeface="Arial" panose="020B0604020202020204" pitchFamily="34" charset="0"/>
              <a:buChar char="•"/>
              <a:defRPr/>
            </a:pPr>
            <a:r>
              <a:rPr lang="en-US" sz="1000" dirty="0"/>
              <a:t>As part of the student’s INTRODUCTION of Kuna Indians of Panama, please show the Authentic </a:t>
            </a:r>
            <a:r>
              <a:rPr lang="en-US" sz="1000" dirty="0" err="1"/>
              <a:t>Mola</a:t>
            </a:r>
            <a:r>
              <a:rPr lang="en-US" sz="1000" dirty="0"/>
              <a:t> that’s in the grade’s AA bin...</a:t>
            </a:r>
          </a:p>
          <a:p>
            <a:pPr marL="628650" lvl="1" indent="-171450">
              <a:buFont typeface="Arial" panose="020B0604020202020204" pitchFamily="34" charset="0"/>
              <a:buChar char="•"/>
              <a:defRPr/>
            </a:pPr>
            <a:r>
              <a:rPr lang="en-US" sz="1000" dirty="0"/>
              <a:t>Due to the timing on this project, students will only have enough time to glue (2) colors to their </a:t>
            </a:r>
            <a:r>
              <a:rPr lang="en-US" sz="1000" dirty="0" err="1"/>
              <a:t>Mola</a:t>
            </a:r>
            <a:r>
              <a:rPr lang="en-US" sz="1000" dirty="0"/>
              <a:t>.</a:t>
            </a:r>
          </a:p>
          <a:p>
            <a:pPr marL="628650" lvl="1" indent="-171450">
              <a:buFont typeface="Arial" panose="020B0604020202020204" pitchFamily="34" charset="0"/>
              <a:buChar char="•"/>
              <a:defRPr/>
            </a:pPr>
            <a:r>
              <a:rPr lang="en-US" sz="1000" dirty="0"/>
              <a:t>Need to download the MOLA/Kuna Indians  “Introduction” PowerPoint for students AND  “Prep” for AA Chair/Lead AA (printed off in the Master AA Book for your school).</a:t>
            </a:r>
          </a:p>
          <a:p>
            <a:pPr>
              <a:defRPr/>
            </a:pPr>
            <a:endParaRPr lang="en-US" sz="1000" b="1" u="sng" dirty="0"/>
          </a:p>
          <a:p>
            <a:pPr>
              <a:defRPr/>
            </a:pPr>
            <a:endParaRPr lang="en-US" sz="1000" b="1" u="sng" dirty="0"/>
          </a:p>
          <a:p>
            <a:pPr>
              <a:defRPr/>
            </a:pPr>
            <a:r>
              <a:rPr lang="en-US" sz="1000" b="1" u="sng" dirty="0"/>
              <a:t>Supplies &amp; Prep:</a:t>
            </a:r>
          </a:p>
          <a:p>
            <a:pPr>
              <a:defRPr/>
            </a:pPr>
            <a:r>
              <a:rPr lang="en-US" sz="1000" dirty="0"/>
              <a:t> </a:t>
            </a:r>
          </a:p>
          <a:p>
            <a:pPr marL="628650" lvl="1" indent="-171450">
              <a:buFont typeface="Arial" panose="020B0604020202020204" pitchFamily="34" charset="0"/>
              <a:buChar char="•"/>
              <a:defRPr/>
            </a:pPr>
            <a:r>
              <a:rPr lang="en-US" sz="1000" dirty="0"/>
              <a:t>BUY SUPPLIES NOW.  NOTEBOOKS are cheaper at “Back to School” Sales! </a:t>
            </a:r>
          </a:p>
          <a:p>
            <a:pPr marL="628650" lvl="1" indent="-171450">
              <a:buFont typeface="Arial" panose="020B0604020202020204" pitchFamily="34" charset="0"/>
              <a:buChar char="•"/>
              <a:defRPr/>
            </a:pPr>
            <a:r>
              <a:rPr lang="en-US" sz="1000" dirty="0"/>
              <a:t>PREP NOW.  Using a cutting board in this project makes  prep a lot faster.   Be sure to look for any supplies from last year in the grade’s AA bin.</a:t>
            </a:r>
          </a:p>
          <a:p>
            <a:pPr marL="628650" lvl="1" indent="-171450">
              <a:buFont typeface="Arial" panose="020B0604020202020204" pitchFamily="34" charset="0"/>
              <a:buChar char="•"/>
              <a:defRPr/>
            </a:pPr>
            <a:r>
              <a:rPr lang="en-US" sz="1000" dirty="0"/>
              <a:t>Organize all supplies by bundling for each class.</a:t>
            </a:r>
          </a:p>
          <a:p>
            <a:pPr marL="628650" lvl="1" indent="-171450">
              <a:buFont typeface="Arial" panose="020B0604020202020204" pitchFamily="34" charset="0"/>
              <a:buChar char="•"/>
              <a:defRPr/>
            </a:pPr>
            <a:r>
              <a:rPr lang="en-US" sz="1000" b="1" dirty="0">
                <a:solidFill>
                  <a:srgbClr val="FF0000"/>
                </a:solidFill>
              </a:rPr>
              <a:t>To complete this project students will need:  GLUE STICK and SCISSORS</a:t>
            </a:r>
            <a:endParaRPr lang="en-US" sz="1000" dirty="0">
              <a:latin typeface="Arial Narrow" panose="020B0606020202030204" pitchFamily="34" charset="0"/>
            </a:endParaRPr>
          </a:p>
        </p:txBody>
      </p:sp>
      <p:sp>
        <p:nvSpPr>
          <p:cNvPr id="5" name="TextBox 8"/>
          <p:cNvSpPr txBox="1">
            <a:spLocks noChangeArrowheads="1"/>
          </p:cNvSpPr>
          <p:nvPr/>
        </p:nvSpPr>
        <p:spPr bwMode="auto">
          <a:xfrm>
            <a:off x="152400" y="90488"/>
            <a:ext cx="2654300" cy="276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200" b="1">
                <a:solidFill>
                  <a:schemeClr val="tx1"/>
                </a:solidFill>
                <a:latin typeface="Arial" panose="020B0604020202020204" pitchFamily="34" charset="0"/>
              </a:rPr>
              <a:t>5</a:t>
            </a:r>
            <a:r>
              <a:rPr lang="en-US" altLang="en-US" sz="1200" b="1" baseline="30000">
                <a:solidFill>
                  <a:schemeClr val="tx1"/>
                </a:solidFill>
                <a:latin typeface="Arial" panose="020B0604020202020204" pitchFamily="34" charset="0"/>
              </a:rPr>
              <a:t>th</a:t>
            </a:r>
            <a:r>
              <a:rPr lang="en-US" altLang="en-US" sz="1200" b="1">
                <a:solidFill>
                  <a:schemeClr val="tx1"/>
                </a:solidFill>
                <a:latin typeface="Arial" panose="020B0604020202020204" pitchFamily="34" charset="0"/>
              </a:rPr>
              <a:t> Grade AA: Molas/Kuna Indians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11"/>
          <p:cNvSpPr txBox="1">
            <a:spLocks noChangeArrowheads="1"/>
          </p:cNvSpPr>
          <p:nvPr/>
        </p:nvSpPr>
        <p:spPr bwMode="auto">
          <a:xfrm>
            <a:off x="231775" y="1130300"/>
            <a:ext cx="2809875" cy="384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pPr>
            <a:r>
              <a:rPr lang="en-US" altLang="en-US" sz="1000" b="1" u="sng">
                <a:solidFill>
                  <a:schemeClr val="tx1"/>
                </a:solidFill>
                <a:latin typeface="Arial" panose="020B0604020202020204" pitchFamily="34" charset="0"/>
              </a:rPr>
              <a:t>NOTEBOOKS: </a:t>
            </a:r>
            <a:r>
              <a:rPr lang="en-US" altLang="en-US" sz="900" b="1">
                <a:solidFill>
                  <a:schemeClr val="tx1"/>
                </a:solidFill>
                <a:latin typeface="Arial" panose="020B0604020202020204" pitchFamily="34" charset="0"/>
              </a:rPr>
              <a:t>Spiral, One Subject, WIDE ruled BUY @ BACK to SCHOOL for 17 cents!</a:t>
            </a:r>
          </a:p>
        </p:txBody>
      </p:sp>
      <p:sp>
        <p:nvSpPr>
          <p:cNvPr id="18436" name="TextBox 12"/>
          <p:cNvSpPr txBox="1">
            <a:spLocks noChangeArrowheads="1"/>
          </p:cNvSpPr>
          <p:nvPr/>
        </p:nvSpPr>
        <p:spPr bwMode="auto">
          <a:xfrm>
            <a:off x="4357688" y="663575"/>
            <a:ext cx="1311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800">
                <a:solidFill>
                  <a:schemeClr val="tx1"/>
                </a:solidFill>
                <a:latin typeface="Arial" panose="020B0604020202020204" pitchFamily="34" charset="0"/>
              </a:rPr>
              <a:t>Glue sticks</a:t>
            </a:r>
          </a:p>
        </p:txBody>
      </p:sp>
      <p:sp>
        <p:nvSpPr>
          <p:cNvPr id="18437" name="TextBox 13"/>
          <p:cNvSpPr txBox="1">
            <a:spLocks noChangeArrowheads="1"/>
          </p:cNvSpPr>
          <p:nvPr/>
        </p:nvSpPr>
        <p:spPr bwMode="auto">
          <a:xfrm>
            <a:off x="6599238" y="1057275"/>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800">
                <a:solidFill>
                  <a:schemeClr val="tx1"/>
                </a:solidFill>
                <a:latin typeface="Arial" panose="020B0604020202020204" pitchFamily="34" charset="0"/>
              </a:rPr>
              <a:t>Art Boxes (6)</a:t>
            </a:r>
          </a:p>
          <a:p>
            <a:pPr eaLnBrk="1" hangingPunct="1">
              <a:spcBef>
                <a:spcPct val="0"/>
              </a:spcBef>
              <a:buClrTx/>
              <a:buFontTx/>
              <a:buNone/>
            </a:pPr>
            <a:r>
              <a:rPr lang="en-US" altLang="en-US" sz="1800">
                <a:solidFill>
                  <a:schemeClr val="tx1"/>
                </a:solidFill>
                <a:latin typeface="Arial" panose="020B0604020202020204" pitchFamily="34" charset="0"/>
              </a:rPr>
              <a:t>(holds supplies)</a:t>
            </a:r>
          </a:p>
        </p:txBody>
      </p:sp>
      <p:sp>
        <p:nvSpPr>
          <p:cNvPr id="18438" name="TextBox 14"/>
          <p:cNvSpPr txBox="1">
            <a:spLocks noChangeArrowheads="1"/>
          </p:cNvSpPr>
          <p:nvPr/>
        </p:nvSpPr>
        <p:spPr bwMode="auto">
          <a:xfrm>
            <a:off x="7562850" y="3071813"/>
            <a:ext cx="1044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800">
                <a:solidFill>
                  <a:schemeClr val="tx1"/>
                </a:solidFill>
                <a:latin typeface="Arial" panose="020B0604020202020204" pitchFamily="34" charset="0"/>
              </a:rPr>
              <a:t>Panama</a:t>
            </a:r>
          </a:p>
          <a:p>
            <a:pPr eaLnBrk="1" hangingPunct="1">
              <a:spcBef>
                <a:spcPct val="0"/>
              </a:spcBef>
              <a:buClrTx/>
              <a:buFontTx/>
              <a:buNone/>
            </a:pPr>
            <a:r>
              <a:rPr lang="en-US" altLang="en-US" sz="1800">
                <a:solidFill>
                  <a:schemeClr val="tx1"/>
                </a:solidFill>
                <a:latin typeface="Arial" panose="020B0604020202020204" pitchFamily="34" charset="0"/>
              </a:rPr>
              <a:t>Stencils</a:t>
            </a:r>
          </a:p>
        </p:txBody>
      </p:sp>
      <p:sp>
        <p:nvSpPr>
          <p:cNvPr id="18439" name="TextBox 15"/>
          <p:cNvSpPr txBox="1">
            <a:spLocks noChangeArrowheads="1"/>
          </p:cNvSpPr>
          <p:nvPr/>
        </p:nvSpPr>
        <p:spPr bwMode="auto">
          <a:xfrm>
            <a:off x="4648200" y="5067300"/>
            <a:ext cx="146526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pPr>
            <a:r>
              <a:rPr lang="en-US" altLang="en-US" sz="1600" dirty="0">
                <a:solidFill>
                  <a:schemeClr val="bg1"/>
                </a:solidFill>
                <a:latin typeface="Arial" panose="020B0604020202020204" pitchFamily="34" charset="0"/>
              </a:rPr>
              <a:t>Multi-Color</a:t>
            </a:r>
          </a:p>
          <a:p>
            <a:pPr algn="ctr" eaLnBrk="1" hangingPunct="1">
              <a:spcBef>
                <a:spcPct val="0"/>
              </a:spcBef>
              <a:buClrTx/>
              <a:buFontTx/>
              <a:buNone/>
            </a:pPr>
            <a:r>
              <a:rPr lang="en-US" altLang="en-US" sz="1600" dirty="0">
                <a:solidFill>
                  <a:schemeClr val="bg1"/>
                </a:solidFill>
                <a:latin typeface="Arial" panose="020B0604020202020204" pitchFamily="34" charset="0"/>
              </a:rPr>
              <a:t>Scratch Off Paper</a:t>
            </a:r>
            <a:r>
              <a:rPr lang="en-US" altLang="en-US" sz="1400" dirty="0">
                <a:solidFill>
                  <a:schemeClr val="bg1"/>
                </a:solidFill>
                <a:latin typeface="Arial" panose="020B0604020202020204" pitchFamily="34" charset="0"/>
              </a:rPr>
              <a:t>  </a:t>
            </a:r>
          </a:p>
          <a:p>
            <a:pPr eaLnBrk="1" hangingPunct="1">
              <a:spcBef>
                <a:spcPct val="0"/>
              </a:spcBef>
              <a:buClrTx/>
              <a:buFontTx/>
              <a:buNone/>
            </a:pPr>
            <a:endParaRPr lang="en-US" altLang="en-US" sz="1400" dirty="0">
              <a:solidFill>
                <a:schemeClr val="bg1"/>
              </a:solidFill>
              <a:latin typeface="Arial" panose="020B0604020202020204" pitchFamily="34" charset="0"/>
            </a:endParaRPr>
          </a:p>
        </p:txBody>
      </p:sp>
      <p:sp>
        <p:nvSpPr>
          <p:cNvPr id="18440" name="TextBox 16"/>
          <p:cNvSpPr txBox="1">
            <a:spLocks noChangeArrowheads="1"/>
          </p:cNvSpPr>
          <p:nvPr/>
        </p:nvSpPr>
        <p:spPr bwMode="auto">
          <a:xfrm>
            <a:off x="2579688" y="6172200"/>
            <a:ext cx="1677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600">
                <a:solidFill>
                  <a:schemeClr val="tx1"/>
                </a:solidFill>
                <a:latin typeface="Arial" panose="020B0604020202020204" pitchFamily="34" charset="0"/>
              </a:rPr>
              <a:t>(Primary Colors)</a:t>
            </a:r>
          </a:p>
          <a:p>
            <a:pPr eaLnBrk="1" hangingPunct="1">
              <a:spcBef>
                <a:spcPct val="0"/>
              </a:spcBef>
              <a:buClrTx/>
              <a:buFontTx/>
              <a:buNone/>
            </a:pPr>
            <a:r>
              <a:rPr lang="en-US" altLang="en-US" sz="1600">
                <a:solidFill>
                  <a:schemeClr val="tx1"/>
                </a:solidFill>
                <a:latin typeface="Arial" panose="020B0604020202020204" pitchFamily="34" charset="0"/>
              </a:rPr>
              <a:t>STOCK PAPER</a:t>
            </a:r>
          </a:p>
        </p:txBody>
      </p:sp>
      <p:sp>
        <p:nvSpPr>
          <p:cNvPr id="18441" name="TextBox 18"/>
          <p:cNvSpPr txBox="1">
            <a:spLocks noChangeArrowheads="1"/>
          </p:cNvSpPr>
          <p:nvPr/>
        </p:nvSpPr>
        <p:spPr bwMode="auto">
          <a:xfrm>
            <a:off x="304800" y="3271838"/>
            <a:ext cx="138271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pPr>
            <a:r>
              <a:rPr lang="en-US" altLang="en-US" sz="1200" b="1" u="sng">
                <a:solidFill>
                  <a:schemeClr val="tx1"/>
                </a:solidFill>
                <a:latin typeface="Arial" panose="020B0604020202020204" pitchFamily="34" charset="0"/>
              </a:rPr>
              <a:t>FIND A BOOK</a:t>
            </a:r>
          </a:p>
          <a:p>
            <a:pPr algn="ctr" eaLnBrk="1" hangingPunct="1">
              <a:spcBef>
                <a:spcPct val="0"/>
              </a:spcBef>
              <a:buClrTx/>
              <a:buFontTx/>
              <a:buNone/>
            </a:pPr>
            <a:r>
              <a:rPr lang="en-US" altLang="en-US" sz="1200" b="1">
                <a:solidFill>
                  <a:schemeClr val="tx1"/>
                </a:solidFill>
                <a:latin typeface="Arial" panose="020B0604020202020204" pitchFamily="34" charset="0"/>
              </a:rPr>
              <a:t>about 10-12” tall</a:t>
            </a:r>
          </a:p>
        </p:txBody>
      </p:sp>
      <p:sp>
        <p:nvSpPr>
          <p:cNvPr id="18442" name="TextBox 19"/>
          <p:cNvSpPr txBox="1">
            <a:spLocks noChangeArrowheads="1"/>
          </p:cNvSpPr>
          <p:nvPr/>
        </p:nvSpPr>
        <p:spPr bwMode="auto">
          <a:xfrm>
            <a:off x="3567113" y="2711450"/>
            <a:ext cx="12223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b="1">
                <a:solidFill>
                  <a:schemeClr val="tx1"/>
                </a:solidFill>
                <a:latin typeface="Arial" panose="020B0604020202020204" pitchFamily="34" charset="0"/>
              </a:rPr>
              <a:t>(6-7) YARNS</a:t>
            </a:r>
          </a:p>
        </p:txBody>
      </p:sp>
      <p:pic>
        <p:nvPicPr>
          <p:cNvPr id="18443" name="Picture 4" descr="mola11"/>
          <p:cNvPicPr>
            <a:picLocks noChangeAspect="1" noChangeArrowheads="1"/>
          </p:cNvPicPr>
          <p:nvPr/>
        </p:nvPicPr>
        <p:blipFill>
          <a:blip r:embed="rId3">
            <a:extLst>
              <a:ext uri="{28A0092B-C50C-407E-A947-70E740481C1C}">
                <a14:useLocalDpi xmlns:a14="http://schemas.microsoft.com/office/drawing/2010/main" val="0"/>
              </a:ext>
            </a:extLst>
          </a:blip>
          <a:srcRect l="10959" t="5920" r="8220" b="8064"/>
          <a:stretch>
            <a:fillRect/>
          </a:stretch>
        </p:blipFill>
        <p:spPr bwMode="auto">
          <a:xfrm rot="-1214715">
            <a:off x="6791325" y="5067300"/>
            <a:ext cx="17557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pic>
      <p:sp>
        <p:nvSpPr>
          <p:cNvPr id="18444" name="Rectangle 1"/>
          <p:cNvSpPr>
            <a:spLocks noChangeArrowheads="1"/>
          </p:cNvSpPr>
          <p:nvPr/>
        </p:nvSpPr>
        <p:spPr bwMode="auto">
          <a:xfrm>
            <a:off x="7372350" y="76200"/>
            <a:ext cx="1619250" cy="307975"/>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b="1">
                <a:solidFill>
                  <a:schemeClr val="tx1"/>
                </a:solidFill>
                <a:latin typeface="Arial" panose="020B0604020202020204" pitchFamily="34" charset="0"/>
              </a:rPr>
              <a:t>SUPPLY PHOTO </a:t>
            </a:r>
          </a:p>
        </p:txBody>
      </p:sp>
      <p:sp>
        <p:nvSpPr>
          <p:cNvPr id="18445" name="TextBox 8"/>
          <p:cNvSpPr txBox="1">
            <a:spLocks noChangeArrowheads="1"/>
          </p:cNvSpPr>
          <p:nvPr/>
        </p:nvSpPr>
        <p:spPr bwMode="auto">
          <a:xfrm>
            <a:off x="3175" y="0"/>
            <a:ext cx="31051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b="1">
                <a:solidFill>
                  <a:schemeClr val="tx1"/>
                </a:solidFill>
                <a:latin typeface="Arial" panose="020B0604020202020204" pitchFamily="34" charset="0"/>
              </a:rPr>
              <a:t>5</a:t>
            </a:r>
            <a:r>
              <a:rPr lang="en-US" altLang="en-US" sz="1400" b="1" baseline="30000">
                <a:solidFill>
                  <a:schemeClr val="tx1"/>
                </a:solidFill>
                <a:latin typeface="Arial" panose="020B0604020202020204" pitchFamily="34" charset="0"/>
              </a:rPr>
              <a:t>th</a:t>
            </a:r>
            <a:r>
              <a:rPr lang="en-US" altLang="en-US" sz="1400" b="1">
                <a:solidFill>
                  <a:schemeClr val="tx1"/>
                </a:solidFill>
                <a:latin typeface="Arial" panose="020B0604020202020204" pitchFamily="34" charset="0"/>
              </a:rPr>
              <a:t> Grade AA: Molas/Kuna Indians</a:t>
            </a:r>
          </a:p>
        </p:txBody>
      </p:sp>
      <p:sp>
        <p:nvSpPr>
          <p:cNvPr id="18446" name="AutoShape 13" descr="data:image/jpeg;base64,/9j/4AAQSkZJRgABAQAAAQABAAD/2wCEAAkGBxQTEhQTEhQVFhMTFxYYGBYYFBYYGBUVGBYXGBcXGBYYHSggGRslGxgYIjEhJSksLi4uGCAzODMsNygvLiwBCgoKDg0OGxAQGjclHyQsLCw0LCwsNCwsLCwsNCwsLCw0LywsLDQsNCwsLCwsNCwsLCwsLCwsLCwsLCwsLCwsLP/AABEIAMIBBAMBIgACEQEDEQH/xAAbAAEAAgMBAQAAAAAAAAAAAAAAAgMEBQYHAf/EAEEQAAEDAgMFBQUFBQgDAQAAAAEAAhEDIRIxQQRRYXGBBiIykaETQrHB8AVSYnLRI4KSouEHFjNDc7LC8RRTk2P/xAAaAQEBAAMBAQAAAAAAAAAAAAAAAQIDBQQG/8QAKhEBAAEDAgQGAgMBAAAAAAAAAAECAxEEMRQhQVESEzJCUpFx8AWBoTP/2gAMAwEAAhEDEQA/APcUREBERAREQEREBERAREQEREBERAREQEREBERAREQEREBERAREQEREBERAREQEREBERAREQEREBERAREQEREBERAREQEREBERAREQEREBERAREQEREBERAREQEWPtG2sYJc4Ac9dwG9c5X7ZCSGM8F3B04o4AD9Vtt2K7nphpuX7dv1S6tFzOz9sqTnNDmkNfk6ZE7iIW9O30hnUZ/EP1Suzco9ULRft1+mWSipZtTDYPaSdzgVctcxMNkTE7CIiiiIiAiIgIiICIiAiIgIiICIsV/2hSEzUZbPvBWImdkmqI3llIsM/alGCfaNgcfqViM7R0DPeNvwm6zi1XO0Swm9bjeqPtt0XOt7XUS7C1r3AZkAW+Xqsl3aWjMd48gP1WU6e7HtYcTa+Tcoqdm2plQSxwI4acwrlqmJjlLdExMZgREUUVdeu1gLnGAFDbdrbSYXvyHqdy8y+0vtBz3hznkggwZycSMukr1abTTentDyanVRZ5by6T7Q7YTPsIwtMSRckZxNt/ktFtH2xVqNP7VzDJDr3wmRkdPktFSrhrqbADEGx0IBObom+mV189tixMHvNdfWQ4tuOv1kuxRprdEcoci5qLlc5mWdT2xxwsqgEkFzHCSJGYjh81VtTxLKsGXQ0kHw3sRoePLgtJU2h3sKZce9Rc2TbwWDrx90ny3yr6NYuFakTJAltxk8Ej+ad62xENc5bNrxiLSQGv6Q4Rdu43kLIobWC2T4mHCd2cT5wufbtkta+4s19/F3TDuuEx1WRJB2oa4Q6Obf1aVcQmJdCdvAi4vlbO02/VSO2uObjlIE3hcxQrl1znlewEjQ7gG3WYKo3zj83At9G5DksfBBMy6Gl9uPoy5jnQMxOJvUGy3Gz9sHFocRTI3tkjrey4CrXqR+ziBd2ktGjTk0WF/1Ufs7DDqtBzsJN2nRw8Qzy+tVqr01uqecN1F+5RHKp6S/tW77jeeIkRyUx2rt4Bfc6fkvPztcQT/AIbsxrTOhHA/JTdXw62zneIzjKd41HFYcFa7M+Mvd3ejtUf/AFgjg/8AorqXaymQSWkEaT8ZiF54a5by85EZSc7XHUKVOoS0fjLR8HH+VYzobXZY116Orr9s7XVMQbTawWkzJIBy4Kj+8+0k+4I0AknzXG7LtD3VHkgEOccLhYtaN/C1/wCqzTtM2ae7eToSBfoL/DetlOltRHpYVam7M+p1b+1VXTCP3f6rB2ztPVbm92IzAEDLUwFoXbTmb5ZReTkObiR0kKBfJzl2vMAT0b6lWnTWo9rGdRdnepm1u0G2Z+2gZ4RMgDeSLDiVNn2zVd3xtDyDvcHN6FmQ5laF9V1WXtqmnSpyJABL3DPPS6+bNtDyS5paWCwxNw1BEziIAw71n5VHSI+kmuvG7ph9sVRHfdPBzvlfyB5q3+8FUgd9xGXi+YMea5z2u6Qcy0ibb4GYv4mweaia9ycyRNoLi2LlrvfH4SJSbNHZjFyvpLoKv2kX2L38pJPXWOixqbrSSMI0abD82vmtMyoBAEAHwgHuO4t+47gLfFG7UQcRMCYxxBacsNVuu6f1hZRRERyYzMzu3H/kku/AMp945TbJo9VjO2g1DAPcvLsi8jMDcAsStWL2mLYT+0AkmNCzgZ6SpU64ERAm2VgB8h6lZRSjYUakDC0W0GVt/wBZqurt4ktZBjxONmtHHVx4c1r9r22Ja3xG54A2H7x+slGg4NaI7zzcDT8x4BPCO17J7UW1gIs8QdJ1Bw6X+K7leUdmNoFOq2s8ucXGw3MESQNM5XqlKqHAOaQQciFxdfRi5l2dBVmiacpoiLwve5Xt7tbmU2NA7rjLrTYEeWcrz7adoPtcF8DmSCCLGR1vM9F139oO0/tGNabsb5F179AuOrVgQH6NAJ3hpGt7jppK7+ipxZhwdZV4r0/X7/bEEmu0mZEzpeDBk7wfVHOhzTo175/KWkkHhfpAVTXzWDCbgOAO9rmmDO+R9SrKr7TAJwscd8+8eeXovU86HsgHvafC+xEj3p87lw8uSx9lc5pabyGlpOpwnnJkSVdU72HeQWzacQuDGswTb+ipq7RcGLHA6P5Hc7OCjKH3am4S6MjeNO+CDw8V+qzKbh7eoDm6mzqAXg3/AHvXz1+2uPs2TmMTJNzaYN/yj+inXqRXY78DfIkj0JBQxyNnlrsOeHK+Y90TvPyWcx8mMySRP3jYfwiCsHbiR3vukzvwu7wPQyOquovAGEXFhAtJAIDRysSqk909pJfGBxbADtwcQZl34bGOQVlCoI9qyA8wHfddx5H5hY+3PEEPBcHQMImHHISR7gk+Sls0taGOgYYaY1Y7wOvkZtzlTqdGc2oC0OZkZEE5fhv6boUdncSDTnvNgsMTy+YWIKmB8GzX2One39bFRe7C9rvukzuvn0ycOqqYWuebMylwAvlJEjjBgjgVmurkBrtA2o/oDDbcitZtNTDVO4Bz+YwmD0mOgWRUbLMAJj2dJp3w4wTzIH1pDCeyOw0wBm8STeQz7x4wsk1hfgAY5EYW88z/ANrDNUFzifCZHAMZEnz7vFV+1jvGZb3yOJsweaqYbBlSJ1dPTHF44NJKrbUB17pbJM+5IjLVxk8hKoBi1u6CLHXOp0kxPEKFZ4GWneI3zam309EMJAuc7QRZjPda43xHkB8eCp2WtD3BhDwLF3hqOcPEQQIdG5fHVCLDxE+zF9TDqp6f8YVH2gwAUxcU2EhpElzS0Rjnda8z4isZlnEM2q+BaSBcBs2/EzUZ3avntSRvBva2I726tfvGqpc4xczkZbPSo2/mF8c4yZ4Yt06VG7uI+jcphOrF8RxNcATFgZyqttY790SvrdoAJxQ7u97KKjMgeY+tFSHXtnJygAP3flcL9Qo+0Au2bS9vL/MZb4foi4ZQr4CHgz7OJMzipHI23X9VHaqmBxgSDBHHMNHJsG6xMeEiRLQ7CfyPy5QYHRfK1qY30nYJmZaYjrEDqmTwszZhPeNxqdXOO7nkOHNTftMFwNzGJ9rBsd1g+uOqxPbQJ0ZpvfqelvVKLS4+zF3TieZ1Ok9ETDe/ZFcuwudY2Ebi4hwE8hHVen9lNpDqAaPE0nEN0uJC8r2RgxsDb4MXUwATu1heodj9nDdnDhEvJNuFoJ1yPmvB/IRHl8+72aDPm8uzeoiLjOy877f0YrOIN3Ma4cCMQH+1cUKndY42acQdpabG26w5Su37fV8VaAfA1oyyJJI+PoVxG0VBjLT4HMbIN443zzN19Fpc+TTns+f1GPNqx3axzYr0hqx2e9hmBxsI6eWe0FriDlicOj7/ABn6laynSP8A5DA7Npz0c3Np6GB/2s3aZPB12kcRBaY6Dz1W2GE9EPaEA5E3cOJaYdyn9UrgRG538tT+p9OqYtdJDt/deL+slQfTsWz7pbO4tu30QD36Th7w73UWIB5j1UXuxCk4604OlrA+p9F9o1Q0lx8NicjDXi88A4Sgp4e4Yhrj/A+3o75JlcL2yYBOYLD+YGQfiYVOzm0XkSDvnXqSI6KTJiNf+bP1b8FVWfhdiFxUhwn72GI+J6plMLtqrHICwEOvENABOExmO6JFrr5RgNABxNDThOeOmYlpnUW9OKq2hp7gB/aXc1s2mQe8BoYPmN0r7TsTFgTIB/y6urY3O+fEKTPNccmU+7YJmIExp7r92t4QuxsvGJtndMvoaOKqpmMrtvA1LSe82NSDkvlOpheATIcMMn3gfCSf5T0WWWMwwduqzTqHUNFPj3nCedgt1tL4a50T3GEfxG3w/rmtFtDZ7kGatUjoGxPnJW4qGWAD7j2cZbEerSpT1WqOUPhcIjQtIPJok+b0O0XkDLvbpJhtIfA9QsWm4Ft8jE/6Yt8b+aljPWziPxOGFrfKf4QrlMMmm60EyD3Z3xJeeEmfRfKtaO9ul8bzMU2/W5VhoPdE37o4zdx6weoVT6kkHiah4gDDTEb5vzCkysQsYDizHcGAf6jjLndLHqV82kw0Pb4gcFMEwCJ97S8OJPJRaDYa5cA513HoPioPlzrXYO41n3sgXTpEZ8Cp0XqvxWmMJGY+47fldp1+oi05CAM4B5d6meEXCe0ghhOJ+GQdHD3mHef1lRcNSTEZ64QbX3tRFjn2k5RB/EzKfzNKiCeZBnI3OR/iHzX053sZmdA7Q55FQI3ZDfuB+R9CqPgYMjdpGE5+E3ZMdQp02yCHWxAAn8bfCRbqovv1/S4neM1Co6BJO4E8fcfHP48FDdU3FiwR3gT0M5nrfjIWwpPwn2dMYnwC4jMuI1On0Fh+yJJqvPs2uAB+8SLQOfnyWSx8EsaMDQGkx4nEnU8viqS3H2ZRwluN1zbC3LUmTv8ALRep9kGn/wAWnIicRA4YjHpdeUbDYvi3e9Zj5L1bshtGPZmzm2R8/mvB/IZ8uPy9mg/6T+G6REXHdd5n2+2fDtJcfDUwk53GAt6mRPkuT2mmYY7eC127MiY3SAvQv7UKX7Gm7VpMcSAHR/KV55XrD9l9x4wzrdgc0/XFd/SV+KzT9fTg6qjw3ao/ebV7G6cQPipjBM5tLhF9bALN2254HvN4OabjrHosLZ3ftaoIh4Z3uJY4XO8kXss51w8DxMdiHEQD+vnK9EbNU7qB/KQRM5tdcZ8ZEKDcieRniw4XfAea+mJgZHI5d1/hPQ25KwWMk2NyOYwukcDB81BQ2nm3fjb5jG08NymTia0umW2O/C6176H/AGoW4crkC1j4qZsOrSpYRMT3SYPFlQW/mRUCCZ+8eHvsPzA8lHbKcskScHfb+V04h8fRSIMScx3jH3mHC6OYhTxYeTTJ403/AKH0aoKqjMRwTDiAZ/FnAPIDkAvrO8JcO9EOj3o1H4gb/wDarqNwOIvOYJizdXdL+Sy6uh1m+VjpeMjlbeqKpnUTa/4vddxDhbzVW1O7sXtJb/ybwO7+iuiMh3TPkT3m8wbhUbfIa7fvnX3XTxyKhG6WxM8NUiS1tvzvkkxvw/7ldspgYfuVADxxCD6uVjWhoaDkAXHpDQI5BscVVTacbmn325/jbn/uH8Ky2TdjUjBIdbCZPHCS1jepj6KuZPMg783kZcgIUK/jaR78Oje68k8onqshrLAN0yM6mzn9PmVFl8w2icxgngJxu+XVVjOYN4dEe6JFNvOZPNWOAI/DGWpaCIHNx9AlUkD8Rm+46nk0GOZQVu1vEyJ4kw8+VhxVzGxYQHEf/NtiI429OAUdnpADG7wiAwb4HiM78/VfYOFxNnHvE5flb17oSElSwgtkyC2+kjc8dM1aZ1z62dGfJyjTdkYwwYjVrjm072lTDNItkB8WfMJBKLeWmU6atscxovjjHHjbUQD1yVj3QJJyEkg6aOy01WMxrqpIbZomXafiA3jWdEEA8uOFgk2I4Zxi+BVuBtK5775mNGiflc+eSuFQAYKNh9/Vx+puoUWtILXCN+ViemRRcvhp44x5yDp3XtOQ3D+q+0ruk+KWyN3fMjyCixpBLSROjuIPdJHoVOtULHyWkYoIOYL4ix3RdBs6T4IjMuB6d936L03sJ/guO8j4fXkvMqTZpktkzABE5HuT5SV3vYmsRVLAe6WEkciIPr6rzaynNqW7SVYuw7dERcJ3HIf2ltnZ2R4vad3nhNiNQcuq8329sssIDcBjdgIO7c7LgvXO2H2Ya+zPaLubD2xvb9FeWbZiDgdXNmN5bYtPMT5LtaCqJtY7ONrqZi7nu1WytDtpc454Ax3GXBoduuDyVwpEC3iad2ZZYgni0jiJVVCgfbOLLtdSxMPDE1wab3ggLO2qzi4CcQxW1LRDuZLCD9W9kPJLXObdo0mx3sfleMw6OVl8pvmQYlroItk70gn4BS2ugQLGRZzDkTNy3kb2m05ZKIOICpIFsLyd/uOI067yigOUiXATukslrtfeBKkWy0AXHhBGgPepuF+EKQPdB94HFbeLPaPrVSFPMchyvipHzsoqFZ4kO0ID+QIwvnkDKixsFoMQJpuHCJYeuX7xVxZLGu0aTIj3X/IO+Cxw2YG8Fs7nsJLTzgE+SEKCxzmFt8dF0f6jBzzlsdVk0yCBeWkC/wCHS51GShtBh7as910CZMNdcXnnB5BSqUsFxZrjOVmPyI/K75zqhPNItIsbG19ztDyORWIXS9jWjJwng3EMTSeBgjorapNQhjJxC18gybh0em+ytcAxsgybOL9XGYkxyCu5svpkEkT4Y9Cf+RH0FTXEOadKQLj+9Y9MxzC+Q9rnOww0uPe4DWOcqe1HuQP8yI/KMp+aJ1VfadPCC7Wm6RESWvjEOpUqY3RcZ6WyH5QYlZL2B7R/+rI1mQP6lYWxzhg5jEI0EaflF+adSNl3E5ZzwNp56DgvjWTLnWYM7aAyGjyE78lc5nExe/C9zxOgR4JtFtBOZFvSbngEMqi7FcjKDGgv3W+eetjwUNodDdXXiBm6obE/ui//AEsp7bROUmegk8wCIVL3ik0PI7wEMbExJ7p5k5oQhSYYucRiJjxgT3T+IfWqlUc0DEcgJJ3t0P5gq3YaQkawXMB7wLrBzRmbhSp7ObPqgF0y2no1xB7zt07t/miqqVAv79QltPQavzFuBtZXVapIADQ1v3QYNtDx3aK4MLnYnQZyG4asIysbqBbJ3ttfgMjzCJlVh+RByH18CrHNkSB3hmN41UzS0MfKT8irmU+c8p+iPVVGM1oeMNiblhINxuNuinQJEtPfY4WBMkC4LeMGbforHUhIcBYOkgHIx3gI0IM+StrbNLnAWJOJrtzozHA39d6GV+z0MM4T3CDc6HIDhAXbdhaWKs548LWR5kAD+UrjdneXCwjG0i4sKg+v5V339n+ylrHu0OBvVoM/ELzayrFmW/SRm7DrURFwXdFwfb77HDcNRggEmYyD8wY3G8hd4qdr2ZtRpY8AtP1bct1i7NquKmm/a82jw9Xh2wgtqBo8LgYvOFxEwd4kAg6q90FseEC40w335QDLTwhdd9q9hCxzq1J5LW3wQcR0OViYOcSuY2qm4gx4gTyDwMjwcItvXctXqLkZplxLtqq3OKoYdFoLXUzm2c9MUkAdcuiwNhbhcQ6wJLXcJyP8Xo4LZhgMOg3BbyH3Cd4cLHWIzWNtOzHEXReIcIkEaOG8HXd0C2MFYYWuwWm5Gt4tpkQI8t6kWNPdkw4GJ3TOuRafTkrHU8fdP+I2CyTcjdOuWe6NylRGMETBGdphwtMcRmONkGLRdDzTfYVAWng8CfUXCx6Ul2HUmJ+7WabHkQPgsvbtkc5oeB32xij3gDLXt4gx9FWVqbSRVIhtUAP0gi2ehBm6jJiYQ9jg6zXmHfgqjMcjYg8t6p2fau97B7STk62Q+9y+t0Ze0yZFMNqPdYxDmuG94kYTncLO2P7McGzY1TF88pgcf1QavZtm9iXU3ZOu10+LOAScgNyy37OHug2bYuzHT4dCs4/ZtctwP2V72nUA+YstjsXYzaPZPw03wTIFTCHZAERNxYeqxm5RTvK+CqraGmfVaIxQC6zYvlmLa2UKtIZ6CwHlpoLrYD7EreGpstexmWN1nOCBPmOazaPZraahws2d7G76rvORAjldJu0xvP8ApFqrpDnqzSKbHRdrhbfcg+hKprU/Z1jOTxiG6QDPPTMxdenbN2FbgaH1O8LwGyBwzuq9u7Ate6nDgWNMkuHebnMCINt60cZZzjLdGku42eeMe15hnend1Pi6xPOFc3Z4taTAO4CchGQ+MFegP7DkWZUbHFpB9Fi1OwdV3+cwC2QM/BWNZZnqxnS3vi4QkNjV0iN8gzl1gDJSGzEQ5/uklrSfVx3/AKWXZv7DVWf4eA8cUu/mhV7P2GrTicGTvL8RHWLdAsuKtfJOHu/GXF0NkAcX2c83xHIA6NGjdFe6jJvO4znfMO4biu4b2JqjWnMzmf0Uv7l1N9P+I5fwpxVr5HD3fi4g0Yk5+htv3O+KU9nOe/6kW8wuxqdj6wGTXciMv3tFWzstX/8AWepH6rKNRan3Qxmxdj2z9OUp7PwHnaD8Wn0Voo5QDOhOdtPzD1C65nZSt90D95vnZWHslWnOmQeJBHpdTirXyXhrs+1xo2UjFEQ+43B7dOvyUK4gA8iNLeIDzEdV2dfsfUaHPbhc4kEtaYkjXvQJ0Wh2vs1Wqua11GoGMJOXjyMGLRPHcrTqLdW0pNi5TPOGDQpFpdue9rhwNp+C9c+yqLWUaYaABhBsMyRJPVcPsnZuu52EsLWS3vOgAAbt69Ao0w1rWjJoAHICF4NfdpqiIpl7tBbqpmZqhNERc10hERAWj+2OzNKsS4dx7syBIdzG/iFvEWVFdVE5plhXbprjFUOG/uRUuMbIPP1sonsRVOdSkR+V8jrK7tF6ONu92jgrXZxTv7P2kAGsZBnwkkH8JxSF8f8A2fNNzWOP7wYBPMB112yKcXe+S8Ja7NFsfZWgxoDgXkZuJiTybCyD2d2bCW+ybB5z5ytqi1Tdrn3S2xZtx7Yc/R7HbKzwtLZ3H+i2+w7BTpNw02gcdTzOqyUSq7XVGKpyU2qKZzTAiItbYIiICIiAiIgIiICIiAiIgIiICIiAiIgIiICIiAiIgIiICIiAiIgIiICIiAiIgIiICIiAiIgIiICIiAiIgIiICIiAiIgIiICIiAiIgIiICIiAiIgIiICIiAiIgIiICIiAiIgIiICIiAiIgIiICIiAiIgIiICIiAiIgIiICIiAiIgIiICIiAiIgIiICIiAiIgIiICIiAiIgIiIP//Z"/>
          <p:cNvSpPr>
            <a:spLocks noChangeAspect="1" noChangeArrowheads="1"/>
          </p:cNvSpPr>
          <p:nvPr/>
        </p:nvSpPr>
        <p:spPr bwMode="auto">
          <a:xfrm>
            <a:off x="155575" y="-1630363"/>
            <a:ext cx="4552950" cy="340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endParaRPr lang="en-US" altLang="en-US" sz="1800">
              <a:solidFill>
                <a:schemeClr val="tx1"/>
              </a:solidFill>
              <a:latin typeface="Arial" panose="020B0604020202020204" pitchFamily="34" charset="0"/>
            </a:endParaRPr>
          </a:p>
        </p:txBody>
      </p:sp>
      <p:sp>
        <p:nvSpPr>
          <p:cNvPr id="18447" name="AutoShape 15" descr="data:image/jpeg;base64,/9j/4AAQSkZJRgABAQAAAQABAAD/2wCEAAkGBxQTEhQTEhQVFhMTFxYYGBYYFBYYGBUVGBYXGBcXGBYYHSggGRslGxgYIjEhJSksLi4uGCAzODMsNygvLiwBCgoKDg0OGxAQGjclHyQsLCw0LCwsNCwsLCwsNCwsLCw0LywsLDQsNCwsLCwsNCwsLCwsLCwsLCwsLCwsLCwsLP/AABEIAMIBBAMBIgACEQEDEQH/xAAbAAEAAgMBAQAAAAAAAAAAAAAAAgMEBQYHAf/EAEEQAAEDAgMFBQUFBQgDAQAAAAEAAhEDIRIxQQRRYXGBBiIykaETQrHB8AVSYnLRI4KSouEHFjNDc7LC8RRTk2P/xAAaAQEBAAMBAQAAAAAAAAAAAAAAAQIDBQQG/8QAKhEBAAEDAgQGAgMBAAAAAAAAAAECAxEEMRQhQVESEzJCUpFx8AWBoTP/2gAMAwEAAhEDEQA/APcUREBERAREQEREBERAREQEREBERAREQEREBERAREQEREBERAREQEREBERAREQEREBERAREQEREBERAREQEREBERAREQEREBERAREQEREBERAREQEREBERAREQEWPtG2sYJc4Ac9dwG9c5X7ZCSGM8F3B04o4AD9Vtt2K7nphpuX7dv1S6tFzOz9sqTnNDmkNfk6ZE7iIW9O30hnUZ/EP1Suzco9ULRft1+mWSipZtTDYPaSdzgVctcxMNkTE7CIiiiIiAiIgIiICIiAiIgIiICIsV/2hSEzUZbPvBWImdkmqI3llIsM/alGCfaNgcfqViM7R0DPeNvwm6zi1XO0Swm9bjeqPtt0XOt7XUS7C1r3AZkAW+Xqsl3aWjMd48gP1WU6e7HtYcTa+Tcoqdm2plQSxwI4acwrlqmJjlLdExMZgREUUVdeu1gLnGAFDbdrbSYXvyHqdy8y+0vtBz3hznkggwZycSMukr1abTTentDyanVRZ5by6T7Q7YTPsIwtMSRckZxNt/ktFtH2xVqNP7VzDJDr3wmRkdPktFSrhrqbADEGx0IBObom+mV189tixMHvNdfWQ4tuOv1kuxRprdEcoci5qLlc5mWdT2xxwsqgEkFzHCSJGYjh81VtTxLKsGXQ0kHw3sRoePLgtJU2h3sKZce9Rc2TbwWDrx90ny3yr6NYuFakTJAltxk8Ej+ad62xENc5bNrxiLSQGv6Q4Rdu43kLIobWC2T4mHCd2cT5wufbtkta+4s19/F3TDuuEx1WRJB2oa4Q6Obf1aVcQmJdCdvAi4vlbO02/VSO2uObjlIE3hcxQrl1znlewEjQ7gG3WYKo3zj83At9G5DksfBBMy6Gl9uPoy5jnQMxOJvUGy3Gz9sHFocRTI3tkjrey4CrXqR+ziBd2ktGjTk0WF/1Ufs7DDqtBzsJN2nRw8Qzy+tVqr01uqecN1F+5RHKp6S/tW77jeeIkRyUx2rt4Bfc6fkvPztcQT/AIbsxrTOhHA/JTdXw62zneIzjKd41HFYcFa7M+Mvd3ejtUf/AFgjg/8AorqXaymQSWkEaT8ZiF54a5by85EZSc7XHUKVOoS0fjLR8HH+VYzobXZY116Orr9s7XVMQbTawWkzJIBy4Kj+8+0k+4I0AknzXG7LtD3VHkgEOccLhYtaN/C1/wCqzTtM2ae7eToSBfoL/DetlOltRHpYVam7M+p1b+1VXTCP3f6rB2ztPVbm92IzAEDLUwFoXbTmb5ZReTkObiR0kKBfJzl2vMAT0b6lWnTWo9rGdRdnepm1u0G2Z+2gZ4RMgDeSLDiVNn2zVd3xtDyDvcHN6FmQ5laF9V1WXtqmnSpyJABL3DPPS6+bNtDyS5paWCwxNw1BEziIAw71n5VHSI+kmuvG7ph9sVRHfdPBzvlfyB5q3+8FUgd9xGXi+YMea5z2u6Qcy0ibb4GYv4mweaia9ycyRNoLi2LlrvfH4SJSbNHZjFyvpLoKv2kX2L38pJPXWOixqbrSSMI0abD82vmtMyoBAEAHwgHuO4t+47gLfFG7UQcRMCYxxBacsNVuu6f1hZRRERyYzMzu3H/kku/AMp945TbJo9VjO2g1DAPcvLsi8jMDcAsStWL2mLYT+0AkmNCzgZ6SpU64ERAm2VgB8h6lZRSjYUakDC0W0GVt/wBZqurt4ktZBjxONmtHHVx4c1r9r22Ja3xG54A2H7x+slGg4NaI7zzcDT8x4BPCO17J7UW1gIs8QdJ1Bw6X+K7leUdmNoFOq2s8ucXGw3MESQNM5XqlKqHAOaQQciFxdfRi5l2dBVmiacpoiLwve5Xt7tbmU2NA7rjLrTYEeWcrz7adoPtcF8DmSCCLGR1vM9F139oO0/tGNabsb5F179AuOrVgQH6NAJ3hpGt7jppK7+ipxZhwdZV4r0/X7/bEEmu0mZEzpeDBk7wfVHOhzTo175/KWkkHhfpAVTXzWDCbgOAO9rmmDO+R9SrKr7TAJwscd8+8eeXovU86HsgHvafC+xEj3p87lw8uSx9lc5pabyGlpOpwnnJkSVdU72HeQWzacQuDGswTb+ipq7RcGLHA6P5Hc7OCjKH3am4S6MjeNO+CDw8V+qzKbh7eoDm6mzqAXg3/AHvXz1+2uPs2TmMTJNzaYN/yj+inXqRXY78DfIkj0JBQxyNnlrsOeHK+Y90TvPyWcx8mMySRP3jYfwiCsHbiR3vukzvwu7wPQyOquovAGEXFhAtJAIDRysSqk909pJfGBxbADtwcQZl34bGOQVlCoI9qyA8wHfddx5H5hY+3PEEPBcHQMImHHISR7gk+Sls0taGOgYYaY1Y7wOvkZtzlTqdGc2oC0OZkZEE5fhv6boUdncSDTnvNgsMTy+YWIKmB8GzX2One39bFRe7C9rvukzuvn0ycOqqYWuebMylwAvlJEjjBgjgVmurkBrtA2o/oDDbcitZtNTDVO4Bz+YwmD0mOgWRUbLMAJj2dJp3w4wTzIH1pDCeyOw0wBm8STeQz7x4wsk1hfgAY5EYW88z/ANrDNUFzifCZHAMZEnz7vFV+1jvGZb3yOJsweaqYbBlSJ1dPTHF44NJKrbUB17pbJM+5IjLVxk8hKoBi1u6CLHXOp0kxPEKFZ4GWneI3zam309EMJAuc7QRZjPda43xHkB8eCp2WtD3BhDwLF3hqOcPEQQIdG5fHVCLDxE+zF9TDqp6f8YVH2gwAUxcU2EhpElzS0Rjnda8z4isZlnEM2q+BaSBcBs2/EzUZ3avntSRvBva2I726tfvGqpc4xczkZbPSo2/mF8c4yZ4Yt06VG7uI+jcphOrF8RxNcATFgZyqttY790SvrdoAJxQ7u97KKjMgeY+tFSHXtnJygAP3flcL9Qo+0Au2bS9vL/MZb4foi4ZQr4CHgz7OJMzipHI23X9VHaqmBxgSDBHHMNHJsG6xMeEiRLQ7CfyPy5QYHRfK1qY30nYJmZaYjrEDqmTwszZhPeNxqdXOO7nkOHNTftMFwNzGJ9rBsd1g+uOqxPbQJ0ZpvfqelvVKLS4+zF3TieZ1Ok9ETDe/ZFcuwudY2Ebi4hwE8hHVen9lNpDqAaPE0nEN0uJC8r2RgxsDb4MXUwATu1heodj9nDdnDhEvJNuFoJ1yPmvB/IRHl8+72aDPm8uzeoiLjOy877f0YrOIN3Ma4cCMQH+1cUKndY42acQdpabG26w5Su37fV8VaAfA1oyyJJI+PoVxG0VBjLT4HMbIN443zzN19Fpc+TTns+f1GPNqx3axzYr0hqx2e9hmBxsI6eWe0FriDlicOj7/ABn6laynSP8A5DA7Npz0c3Np6GB/2s3aZPB12kcRBaY6Dz1W2GE9EPaEA5E3cOJaYdyn9UrgRG538tT+p9OqYtdJDt/deL+slQfTsWz7pbO4tu30QD36Th7w73UWIB5j1UXuxCk4604OlrA+p9F9o1Q0lx8NicjDXi88A4Sgp4e4Yhrj/A+3o75JlcL2yYBOYLD+YGQfiYVOzm0XkSDvnXqSI6KTJiNf+bP1b8FVWfhdiFxUhwn72GI+J6plMLtqrHICwEOvENABOExmO6JFrr5RgNABxNDThOeOmYlpnUW9OKq2hp7gB/aXc1s2mQe8BoYPmN0r7TsTFgTIB/y6urY3O+fEKTPNccmU+7YJmIExp7r92t4QuxsvGJtndMvoaOKqpmMrtvA1LSe82NSDkvlOpheATIcMMn3gfCSf5T0WWWMwwduqzTqHUNFPj3nCedgt1tL4a50T3GEfxG3w/rmtFtDZ7kGatUjoGxPnJW4qGWAD7j2cZbEerSpT1WqOUPhcIjQtIPJok+b0O0XkDLvbpJhtIfA9QsWm4Ft8jE/6Yt8b+aljPWziPxOGFrfKf4QrlMMmm60EyD3Z3xJeeEmfRfKtaO9ul8bzMU2/W5VhoPdE37o4zdx6weoVT6kkHiah4gDDTEb5vzCkysQsYDizHcGAf6jjLndLHqV82kw0Pb4gcFMEwCJ97S8OJPJRaDYa5cA513HoPioPlzrXYO41n3sgXTpEZ8Cp0XqvxWmMJGY+47fldp1+oi05CAM4B5d6meEXCe0ghhOJ+GQdHD3mHef1lRcNSTEZ64QbX3tRFjn2k5RB/EzKfzNKiCeZBnI3OR/iHzX053sZmdA7Q55FQI3ZDfuB+R9CqPgYMjdpGE5+E3ZMdQp02yCHWxAAn8bfCRbqovv1/S4neM1Co6BJO4E8fcfHP48FDdU3FiwR3gT0M5nrfjIWwpPwn2dMYnwC4jMuI1On0Fh+yJJqvPs2uAB+8SLQOfnyWSx8EsaMDQGkx4nEnU8viqS3H2ZRwluN1zbC3LUmTv8ALRep9kGn/wAWnIicRA4YjHpdeUbDYvi3e9Zj5L1bshtGPZmzm2R8/mvB/IZ8uPy9mg/6T+G6REXHdd5n2+2fDtJcfDUwk53GAt6mRPkuT2mmYY7eC127MiY3SAvQv7UKX7Gm7VpMcSAHR/KV55XrD9l9x4wzrdgc0/XFd/SV+KzT9fTg6qjw3ao/ebV7G6cQPipjBM5tLhF9bALN2254HvN4OabjrHosLZ3ftaoIh4Z3uJY4XO8kXss51w8DxMdiHEQD+vnK9EbNU7qB/KQRM5tdcZ8ZEKDcieRniw4XfAea+mJgZHI5d1/hPQ25KwWMk2NyOYwukcDB81BQ2nm3fjb5jG08NymTia0umW2O/C6176H/AGoW4crkC1j4qZsOrSpYRMT3SYPFlQW/mRUCCZ+8eHvsPzA8lHbKcskScHfb+V04h8fRSIMScx3jH3mHC6OYhTxYeTTJ403/AKH0aoKqjMRwTDiAZ/FnAPIDkAvrO8JcO9EOj3o1H4gb/wDarqNwOIvOYJizdXdL+Sy6uh1m+VjpeMjlbeqKpnUTa/4vddxDhbzVW1O7sXtJb/ybwO7+iuiMh3TPkT3m8wbhUbfIa7fvnX3XTxyKhG6WxM8NUiS1tvzvkkxvw/7ldspgYfuVADxxCD6uVjWhoaDkAXHpDQI5BscVVTacbmn325/jbn/uH8Ky2TdjUjBIdbCZPHCS1jepj6KuZPMg783kZcgIUK/jaR78Oje68k8onqshrLAN0yM6mzn9PmVFl8w2icxgngJxu+XVVjOYN4dEe6JFNvOZPNWOAI/DGWpaCIHNx9AlUkD8Rm+46nk0GOZQVu1vEyJ4kw8+VhxVzGxYQHEf/NtiI429OAUdnpADG7wiAwb4HiM78/VfYOFxNnHvE5flb17oSElSwgtkyC2+kjc8dM1aZ1z62dGfJyjTdkYwwYjVrjm072lTDNItkB8WfMJBKLeWmU6atscxovjjHHjbUQD1yVj3QJJyEkg6aOy01WMxrqpIbZomXafiA3jWdEEA8uOFgk2I4Zxi+BVuBtK5775mNGiflc+eSuFQAYKNh9/Vx+puoUWtILXCN+ViemRRcvhp44x5yDp3XtOQ3D+q+0ruk+KWyN3fMjyCixpBLSROjuIPdJHoVOtULHyWkYoIOYL4ix3RdBs6T4IjMuB6d936L03sJ/guO8j4fXkvMqTZpktkzABE5HuT5SV3vYmsRVLAe6WEkciIPr6rzaynNqW7SVYuw7dERcJ3HIf2ltnZ2R4vad3nhNiNQcuq8329sssIDcBjdgIO7c7LgvXO2H2Ya+zPaLubD2xvb9FeWbZiDgdXNmN5bYtPMT5LtaCqJtY7ONrqZi7nu1WytDtpc454Ax3GXBoduuDyVwpEC3iad2ZZYgni0jiJVVCgfbOLLtdSxMPDE1wab3ggLO2qzi4CcQxW1LRDuZLCD9W9kPJLXObdo0mx3sfleMw6OVl8pvmQYlroItk70gn4BS2ugQLGRZzDkTNy3kb2m05ZKIOICpIFsLyd/uOI067yigOUiXATukslrtfeBKkWy0AXHhBGgPepuF+EKQPdB94HFbeLPaPrVSFPMchyvipHzsoqFZ4kO0ID+QIwvnkDKixsFoMQJpuHCJYeuX7xVxZLGu0aTIj3X/IO+Cxw2YG8Fs7nsJLTzgE+SEKCxzmFt8dF0f6jBzzlsdVk0yCBeWkC/wCHS51GShtBh7as910CZMNdcXnnB5BSqUsFxZrjOVmPyI/K75zqhPNItIsbG19ztDyORWIXS9jWjJwng3EMTSeBgjorapNQhjJxC18gybh0em+ytcAxsgybOL9XGYkxyCu5svpkEkT4Y9Cf+RH0FTXEOadKQLj+9Y9MxzC+Q9rnOww0uPe4DWOcqe1HuQP8yI/KMp+aJ1VfadPCC7Wm6RESWvjEOpUqY3RcZ6WyH5QYlZL2B7R/+rI1mQP6lYWxzhg5jEI0EaflF+adSNl3E5ZzwNp56DgvjWTLnWYM7aAyGjyE78lc5nExe/C9zxOgR4JtFtBOZFvSbngEMqi7FcjKDGgv3W+eetjwUNodDdXXiBm6obE/ui//AEsp7bROUmegk8wCIVL3ik0PI7wEMbExJ7p5k5oQhSYYucRiJjxgT3T+IfWqlUc0DEcgJJ3t0P5gq3YaQkawXMB7wLrBzRmbhSp7ObPqgF0y2no1xB7zt07t/miqqVAv79QltPQavzFuBtZXVapIADQ1v3QYNtDx3aK4MLnYnQZyG4asIysbqBbJ3ttfgMjzCJlVh+RByH18CrHNkSB3hmN41UzS0MfKT8irmU+c8p+iPVVGM1oeMNiblhINxuNuinQJEtPfY4WBMkC4LeMGbforHUhIcBYOkgHIx3gI0IM+StrbNLnAWJOJrtzozHA39d6GV+z0MM4T3CDc6HIDhAXbdhaWKs548LWR5kAD+UrjdneXCwjG0i4sKg+v5V339n+ylrHu0OBvVoM/ELzayrFmW/SRm7DrURFwXdFwfb77HDcNRggEmYyD8wY3G8hd4qdr2ZtRpY8AtP1bct1i7NquKmm/a82jw9Xh2wgtqBo8LgYvOFxEwd4kAg6q90FseEC40w335QDLTwhdd9q9hCxzq1J5LW3wQcR0OViYOcSuY2qm4gx4gTyDwMjwcItvXctXqLkZplxLtqq3OKoYdFoLXUzm2c9MUkAdcuiwNhbhcQ6wJLXcJyP8Xo4LZhgMOg3BbyH3Cd4cLHWIzWNtOzHEXReIcIkEaOG8HXd0C2MFYYWuwWm5Gt4tpkQI8t6kWNPdkw4GJ3TOuRafTkrHU8fdP+I2CyTcjdOuWe6NylRGMETBGdphwtMcRmONkGLRdDzTfYVAWng8CfUXCx6Ul2HUmJ+7WabHkQPgsvbtkc5oeB32xij3gDLXt4gx9FWVqbSRVIhtUAP0gi2ehBm6jJiYQ9jg6zXmHfgqjMcjYg8t6p2fau97B7STk62Q+9y+t0Ze0yZFMNqPdYxDmuG94kYTncLO2P7McGzY1TF88pgcf1QavZtm9iXU3ZOu10+LOAScgNyy37OHug2bYuzHT4dCs4/ZtctwP2V72nUA+YstjsXYzaPZPw03wTIFTCHZAERNxYeqxm5RTvK+CqraGmfVaIxQC6zYvlmLa2UKtIZ6CwHlpoLrYD7EreGpstexmWN1nOCBPmOazaPZraahws2d7G76rvORAjldJu0xvP8ApFqrpDnqzSKbHRdrhbfcg+hKprU/Z1jOTxiG6QDPPTMxdenbN2FbgaH1O8LwGyBwzuq9u7Ate6nDgWNMkuHebnMCINt60cZZzjLdGku42eeMe15hnend1Pi6xPOFc3Z4taTAO4CchGQ+MFegP7DkWZUbHFpB9Fi1OwdV3+cwC2QM/BWNZZnqxnS3vi4QkNjV0iN8gzl1gDJSGzEQ5/uklrSfVx3/AKWXZv7DVWf4eA8cUu/mhV7P2GrTicGTvL8RHWLdAsuKtfJOHu/GXF0NkAcX2c83xHIA6NGjdFe6jJvO4znfMO4biu4b2JqjWnMzmf0Uv7l1N9P+I5fwpxVr5HD3fi4g0Yk5+htv3O+KU9nOe/6kW8wuxqdj6wGTXciMv3tFWzstX/8AWepH6rKNRan3Qxmxdj2z9OUp7PwHnaD8Wn0Voo5QDOhOdtPzD1C65nZSt90D95vnZWHslWnOmQeJBHpdTirXyXhrs+1xo2UjFEQ+43B7dOvyUK4gA8iNLeIDzEdV2dfsfUaHPbhc4kEtaYkjXvQJ0Wh2vs1Wqua11GoGMJOXjyMGLRPHcrTqLdW0pNi5TPOGDQpFpdue9rhwNp+C9c+yqLWUaYaABhBsMyRJPVcPsnZuu52EsLWS3vOgAAbt69Ao0w1rWjJoAHICF4NfdpqiIpl7tBbqpmZqhNERc10hERAWj+2OzNKsS4dx7syBIdzG/iFvEWVFdVE5plhXbprjFUOG/uRUuMbIPP1sonsRVOdSkR+V8jrK7tF6ONu92jgrXZxTv7P2kAGsZBnwkkH8JxSF8f8A2fNNzWOP7wYBPMB112yKcXe+S8Ja7NFsfZWgxoDgXkZuJiTybCyD2d2bCW+ybB5z5ytqi1Tdrn3S2xZtx7Yc/R7HbKzwtLZ3H+i2+w7BTpNw02gcdTzOqyUSq7XVGKpyU2qKZzTAiItbYIiICIiAiIgIiICIiAiIgIiICIiAiIgIiICIiAiIgIiICIiAiIgIiICIiAiIgIiICIiAiIgIiICIiAiIgIiICIiAiIgIiICIiAiIgIiICIiAiIgIiICIiAiIgIiICIiAiIgIiICIiAiIgIiICIiAiIgIiICIiAiIgIiICIiAiIgIiICIiAiIgIiICIiAiIgIiICIiAiIgIiIP//Z"/>
          <p:cNvSpPr>
            <a:spLocks noChangeAspect="1" noChangeArrowheads="1"/>
          </p:cNvSpPr>
          <p:nvPr/>
        </p:nvSpPr>
        <p:spPr bwMode="auto">
          <a:xfrm>
            <a:off x="307975" y="-1477963"/>
            <a:ext cx="4552950" cy="340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endParaRPr lang="en-US" altLang="en-US" sz="1800">
              <a:solidFill>
                <a:schemeClr val="tx1"/>
              </a:solidFill>
              <a:latin typeface="Arial" panose="020B0604020202020204" pitchFamily="34" charset="0"/>
            </a:endParaRPr>
          </a:p>
        </p:txBody>
      </p:sp>
      <p:pic>
        <p:nvPicPr>
          <p:cNvPr id="18448" name="Picture 17" descr="http://shop.hobbylobby.com/assets/1/14/DimZoom/574574_1.jpg"/>
          <p:cNvPicPr>
            <a:picLocks noChangeAspect="1" noChangeArrowheads="1"/>
          </p:cNvPicPr>
          <p:nvPr/>
        </p:nvPicPr>
        <p:blipFill>
          <a:blip r:embed="rId4">
            <a:extLst>
              <a:ext uri="{28A0092B-C50C-407E-A947-70E740481C1C}">
                <a14:useLocalDpi xmlns:a14="http://schemas.microsoft.com/office/drawing/2010/main" val="0"/>
              </a:ext>
            </a:extLst>
          </a:blip>
          <a:srcRect l="23985" r="24648"/>
          <a:stretch>
            <a:fillRect/>
          </a:stretch>
        </p:blipFill>
        <p:spPr bwMode="auto">
          <a:xfrm>
            <a:off x="5564188" y="1971675"/>
            <a:ext cx="628650" cy="1633538"/>
          </a:xfrm>
          <a:prstGeom prst="rect">
            <a:avLst/>
          </a:prstGeom>
          <a:blipFill dpi="0" rotWithShape="1">
            <a:blip r:embed="rId5"/>
            <a:srcRect l="23985" r="24648"/>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49" name="Picture 19" descr="http://shop.hobbylobby.com/assets/1/14/DimZoom/574459_1.jpg"/>
          <p:cNvPicPr>
            <a:picLocks noChangeAspect="1" noChangeArrowheads="1"/>
          </p:cNvPicPr>
          <p:nvPr/>
        </p:nvPicPr>
        <p:blipFill>
          <a:blip r:embed="rId6">
            <a:extLst>
              <a:ext uri="{28A0092B-C50C-407E-A947-70E740481C1C}">
                <a14:useLocalDpi xmlns:a14="http://schemas.microsoft.com/office/drawing/2010/main" val="0"/>
              </a:ext>
            </a:extLst>
          </a:blip>
          <a:srcRect l="26453" r="27974"/>
          <a:stretch>
            <a:fillRect/>
          </a:stretch>
        </p:blipFill>
        <p:spPr bwMode="auto">
          <a:xfrm>
            <a:off x="2427288" y="1828800"/>
            <a:ext cx="620712"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TextBox 17"/>
          <p:cNvSpPr txBox="1">
            <a:spLocks noChangeArrowheads="1"/>
          </p:cNvSpPr>
          <p:nvPr/>
        </p:nvSpPr>
        <p:spPr bwMode="auto">
          <a:xfrm>
            <a:off x="765175" y="5211763"/>
            <a:ext cx="1077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pPr>
            <a:r>
              <a:rPr lang="en-US" altLang="en-US" sz="1400">
                <a:solidFill>
                  <a:schemeClr val="tx1"/>
                </a:solidFill>
                <a:latin typeface="Arial" panose="020B0604020202020204" pitchFamily="34" charset="0"/>
              </a:rPr>
              <a:t>Scratch Off</a:t>
            </a:r>
          </a:p>
          <a:p>
            <a:pPr algn="ctr" eaLnBrk="1" hangingPunct="1">
              <a:spcBef>
                <a:spcPct val="0"/>
              </a:spcBef>
              <a:buClrTx/>
              <a:buFontTx/>
              <a:buNone/>
            </a:pPr>
            <a:r>
              <a:rPr lang="en-US" altLang="en-US" sz="1400">
                <a:solidFill>
                  <a:schemeClr val="tx1"/>
                </a:solidFill>
                <a:latin typeface="Arial" panose="020B0604020202020204" pitchFamily="34" charset="0"/>
              </a:rPr>
              <a:t>sticks</a:t>
            </a:r>
          </a:p>
        </p:txBody>
      </p:sp>
      <p:pic>
        <p:nvPicPr>
          <p:cNvPr id="18451" name="Picture 4" descr="mola11"/>
          <p:cNvPicPr>
            <a:picLocks noChangeAspect="1" noChangeArrowheads="1"/>
          </p:cNvPicPr>
          <p:nvPr/>
        </p:nvPicPr>
        <p:blipFill>
          <a:blip r:embed="rId3">
            <a:extLst>
              <a:ext uri="{28A0092B-C50C-407E-A947-70E740481C1C}">
                <a14:useLocalDpi xmlns:a14="http://schemas.microsoft.com/office/drawing/2010/main" val="0"/>
              </a:ext>
            </a:extLst>
          </a:blip>
          <a:srcRect l="10959" t="5920" r="8220" b="8064"/>
          <a:stretch>
            <a:fillRect/>
          </a:stretch>
        </p:blipFill>
        <p:spPr bwMode="auto">
          <a:xfrm rot="-10376674">
            <a:off x="7032625" y="4471988"/>
            <a:ext cx="17557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pic>
      <p:sp>
        <p:nvSpPr>
          <p:cNvPr id="18452" name="TextBox 1"/>
          <p:cNvSpPr txBox="1">
            <a:spLocks noChangeArrowheads="1"/>
          </p:cNvSpPr>
          <p:nvPr/>
        </p:nvSpPr>
        <p:spPr bwMode="auto">
          <a:xfrm>
            <a:off x="7140575" y="5272088"/>
            <a:ext cx="155416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200">
                <a:solidFill>
                  <a:schemeClr val="tx1"/>
                </a:solidFill>
                <a:latin typeface="Arial Black" panose="020B0A04020102020204" pitchFamily="34" charset="0"/>
              </a:rPr>
              <a:t>Authentic Molas</a:t>
            </a:r>
          </a:p>
        </p:txBody>
      </p:sp>
      <p:pic>
        <p:nvPicPr>
          <p:cNvPr id="18453" name="Picture 26" descr="https://encrypted-tbn0.gstatic.com/shopping?q=tbn:ANd9GcTSpUOEkOJhMV4dyeOnVXQUiaMEl6fQClsPARPxIOOkKJXIwrExfPW-GRG6e2wW7DJnEpXt-NhL&amp;usqp=CAE"/>
          <p:cNvPicPr>
            <a:picLocks noChangeAspect="1" noChangeArrowheads="1"/>
          </p:cNvPicPr>
          <p:nvPr/>
        </p:nvPicPr>
        <p:blipFill>
          <a:blip r:embed="rId7" cstate="print">
            <a:extLst>
              <a:ext uri="{28A0092B-C50C-407E-A947-70E740481C1C}">
                <a14:useLocalDpi xmlns:a14="http://schemas.microsoft.com/office/drawing/2010/main" val="0"/>
              </a:ext>
            </a:extLst>
          </a:blip>
          <a:srcRect l="26553" r="26173"/>
          <a:stretch>
            <a:fillRect/>
          </a:stretch>
        </p:blipFill>
        <p:spPr bwMode="auto">
          <a:xfrm>
            <a:off x="6202363" y="1914525"/>
            <a:ext cx="7651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700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7772400" y="90488"/>
            <a:ext cx="116205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200" b="1">
                <a:solidFill>
                  <a:schemeClr val="tx1"/>
                </a:solidFill>
                <a:latin typeface="Arial" panose="020B0604020202020204" pitchFamily="34" charset="0"/>
              </a:rPr>
              <a:t>SUPPLY LIST</a:t>
            </a:r>
          </a:p>
        </p:txBody>
      </p:sp>
      <p:sp>
        <p:nvSpPr>
          <p:cNvPr id="3" name="Rectangle 2"/>
          <p:cNvSpPr/>
          <p:nvPr/>
        </p:nvSpPr>
        <p:spPr>
          <a:xfrm>
            <a:off x="304800" y="909638"/>
            <a:ext cx="8305800" cy="5711825"/>
          </a:xfrm>
          <a:prstGeom prst="rect">
            <a:avLst/>
          </a:prstGeom>
        </p:spPr>
        <p:txBody>
          <a:bodyPr/>
          <a:lstStyle/>
          <a:p>
            <a:pPr eaLnBrk="1" hangingPunct="1">
              <a:defRPr/>
            </a:pPr>
            <a:r>
              <a:rPr lang="en-US" altLang="en-US" sz="1000" b="1" u="sng" dirty="0"/>
              <a:t>WALMART:</a:t>
            </a:r>
          </a:p>
          <a:p>
            <a:pPr marL="742950" lvl="1" indent="-285750" eaLnBrk="1" hangingPunct="1">
              <a:buFont typeface="Arial" panose="020B0604020202020204" pitchFamily="34" charset="0"/>
              <a:buChar char="•"/>
              <a:defRPr/>
            </a:pPr>
            <a:r>
              <a:rPr lang="en-US" altLang="en-US" sz="1000" b="1" u="sng" dirty="0">
                <a:latin typeface="Arial" charset="0"/>
                <a:cs typeface="Arial" charset="0"/>
              </a:rPr>
              <a:t>(ONE PER STUDENT)  1-Subject, WIDE RULED, spiral NOTEBOOK:  only buy this one !!!</a:t>
            </a:r>
            <a:endParaRPr lang="en-US" altLang="en-US" sz="1000" b="1" dirty="0">
              <a:latin typeface="Arial" charset="0"/>
              <a:cs typeface="Arial" charset="0"/>
            </a:endParaRPr>
          </a:p>
          <a:p>
            <a:pPr lvl="2" eaLnBrk="1" hangingPunct="1">
              <a:defRPr/>
            </a:pPr>
            <a:r>
              <a:rPr lang="en-US" altLang="en-US" sz="1000" b="1" dirty="0">
                <a:solidFill>
                  <a:srgbClr val="FF0000"/>
                </a:solidFill>
                <a:latin typeface="Arial" charset="0"/>
                <a:cs typeface="Arial" charset="0"/>
              </a:rPr>
              <a:t>VERY IMPORTANT: PURCHASE AT BEGINNING of School Year to get “Back to School” </a:t>
            </a:r>
            <a:r>
              <a:rPr lang="en-US" altLang="en-US" sz="1000" dirty="0">
                <a:latin typeface="Arial" charset="0"/>
                <a:cs typeface="Arial" charset="0"/>
              </a:rPr>
              <a:t>pricing at  $ .17 cents each.  Once the sale is over, they go up to $1.18 each and the budget won’t be able to afford it.  VIP:  </a:t>
            </a:r>
            <a:r>
              <a:rPr lang="en-US" altLang="en-US" sz="1000" b="1" u="sng" dirty="0">
                <a:latin typeface="Arial" charset="0"/>
                <a:cs typeface="Arial" charset="0"/>
              </a:rPr>
              <a:t>Try and get ahead, so you’re always buying notebooks for next year</a:t>
            </a:r>
            <a:r>
              <a:rPr lang="en-US" altLang="en-US" sz="1000" dirty="0">
                <a:latin typeface="Arial" charset="0"/>
                <a:cs typeface="Arial" charset="0"/>
              </a:rPr>
              <a:t>…. BECAUSE… if ever the notebooks aren’t priced at $ .17 each, you’ve got 1-year to come up with an alternative.  </a:t>
            </a:r>
          </a:p>
          <a:p>
            <a:pPr lvl="2" eaLnBrk="1" hangingPunct="1">
              <a:defRPr/>
            </a:pPr>
            <a:endParaRPr lang="en-US" altLang="en-US" sz="1000" b="1" dirty="0">
              <a:latin typeface="Arial" charset="0"/>
              <a:cs typeface="Arial" charset="0"/>
            </a:endParaRPr>
          </a:p>
          <a:p>
            <a:pPr marL="742950" lvl="1" indent="-285750" eaLnBrk="1" hangingPunct="1">
              <a:buFont typeface="Arial" panose="020B0604020202020204" pitchFamily="34" charset="0"/>
              <a:buChar char="•"/>
              <a:defRPr/>
            </a:pPr>
            <a:r>
              <a:rPr lang="en-US" altLang="en-US" sz="1000" b="1" u="sng" dirty="0">
                <a:latin typeface="Arial" charset="0"/>
                <a:cs typeface="Arial" charset="0"/>
              </a:rPr>
              <a:t>(6-7) Rolls of yarn in different colors;</a:t>
            </a:r>
          </a:p>
          <a:p>
            <a:pPr lvl="2" eaLnBrk="1" hangingPunct="1">
              <a:lnSpc>
                <a:spcPct val="150000"/>
              </a:lnSpc>
              <a:defRPr/>
            </a:pPr>
            <a:r>
              <a:rPr lang="en-US" altLang="en-US" sz="1000" dirty="0">
                <a:latin typeface="Arial" charset="0"/>
                <a:cs typeface="Arial" charset="0"/>
              </a:rPr>
              <a:t>RED, ORANGE, YELLOW, GREEN, BLUE, PURPLE, BLACK  (colors the Kuna’s used).</a:t>
            </a:r>
          </a:p>
          <a:p>
            <a:pPr lvl="2" eaLnBrk="1" hangingPunct="1">
              <a:defRPr/>
            </a:pPr>
            <a:endParaRPr lang="en-US" altLang="en-US" sz="1000" dirty="0">
              <a:latin typeface="Arial" charset="0"/>
              <a:cs typeface="Arial" charset="0"/>
            </a:endParaRPr>
          </a:p>
          <a:p>
            <a:pPr marL="742950" lvl="1" indent="-285750" eaLnBrk="1" hangingPunct="1">
              <a:buFont typeface="Arial" panose="020B0604020202020204" pitchFamily="34" charset="0"/>
              <a:buChar char="•"/>
              <a:defRPr/>
            </a:pPr>
            <a:r>
              <a:rPr lang="en-US" altLang="en-US" sz="1000" b="1" u="sng" dirty="0">
                <a:latin typeface="Arial" charset="0"/>
                <a:cs typeface="Arial" charset="0"/>
              </a:rPr>
              <a:t>(ONE PACKAGE PER CLASS) “</a:t>
            </a:r>
            <a:r>
              <a:rPr lang="en-US" altLang="en-US" sz="1000" b="1" u="sng">
                <a:latin typeface="Arial" charset="0"/>
                <a:cs typeface="Arial" charset="0"/>
              </a:rPr>
              <a:t>ASTROBRIGHTS”; 100 pcs of </a:t>
            </a:r>
            <a:r>
              <a:rPr lang="en-US" altLang="en-US" sz="1000" b="1" u="sng" dirty="0">
                <a:latin typeface="Arial" charset="0"/>
                <a:cs typeface="Arial" charset="0"/>
              </a:rPr>
              <a:t>cardstock paper (see pic to the right):</a:t>
            </a:r>
          </a:p>
          <a:p>
            <a:pPr lvl="2" eaLnBrk="1" hangingPunct="1">
              <a:lnSpc>
                <a:spcPct val="150000"/>
              </a:lnSpc>
              <a:defRPr/>
            </a:pPr>
            <a:r>
              <a:rPr lang="en-US" altLang="en-US" sz="1000" dirty="0">
                <a:latin typeface="Arial" charset="0"/>
                <a:cs typeface="Arial" charset="0"/>
              </a:rPr>
              <a:t>Buy in the PRIMARY COLORS, sometimes they’ll have 5 or 6 colors per package. </a:t>
            </a:r>
          </a:p>
          <a:p>
            <a:pPr lvl="2" eaLnBrk="1" hangingPunct="1">
              <a:defRPr/>
            </a:pPr>
            <a:r>
              <a:rPr lang="en-US" altLang="en-US" sz="1000" dirty="0">
                <a:latin typeface="Arial" charset="0"/>
                <a:cs typeface="Arial" charset="0"/>
              </a:rPr>
              <a:t>Very bold red – yellow, etc., see package photo to make sure you purchase the correct one.</a:t>
            </a:r>
          </a:p>
          <a:p>
            <a:pPr lvl="2" eaLnBrk="1" hangingPunct="1">
              <a:defRPr/>
            </a:pPr>
            <a:r>
              <a:rPr lang="en-US" altLang="en-US" sz="1000" b="1" u="sng" dirty="0">
                <a:latin typeface="Arial" charset="0"/>
                <a:cs typeface="Arial" charset="0"/>
              </a:rPr>
              <a:t>These will get cut in half.</a:t>
            </a:r>
          </a:p>
          <a:p>
            <a:pPr lvl="1" eaLnBrk="1" hangingPunct="1">
              <a:defRPr/>
            </a:pPr>
            <a:endParaRPr lang="en-US" altLang="en-US" sz="1000" b="1" u="sng" dirty="0">
              <a:solidFill>
                <a:srgbClr val="FF0000"/>
              </a:solidFill>
              <a:latin typeface="Arial" charset="0"/>
              <a:cs typeface="Arial" charset="0"/>
            </a:endParaRPr>
          </a:p>
          <a:p>
            <a:pPr eaLnBrk="1" hangingPunct="1">
              <a:defRPr/>
            </a:pPr>
            <a:endParaRPr lang="en-US" altLang="en-US" sz="1000" b="1" u="sng" dirty="0">
              <a:latin typeface="Arial" charset="0"/>
              <a:cs typeface="Arial" charset="0"/>
            </a:endParaRPr>
          </a:p>
          <a:p>
            <a:pPr eaLnBrk="1" hangingPunct="1">
              <a:defRPr/>
            </a:pPr>
            <a:endParaRPr lang="en-US" altLang="en-US" sz="1000" b="1" u="sng" dirty="0">
              <a:latin typeface="Arial" charset="0"/>
              <a:cs typeface="Arial" charset="0"/>
            </a:endParaRPr>
          </a:p>
          <a:p>
            <a:pPr eaLnBrk="1" hangingPunct="1">
              <a:defRPr/>
            </a:pPr>
            <a:r>
              <a:rPr lang="en-US" altLang="en-US" sz="1000" b="1" u="sng" dirty="0"/>
              <a:t>DICK BLICK:</a:t>
            </a:r>
            <a:r>
              <a:rPr lang="en-US" altLang="en-US" sz="1000" b="1" dirty="0"/>
              <a:t> </a:t>
            </a:r>
          </a:p>
          <a:p>
            <a:pPr lvl="1" eaLnBrk="1" hangingPunct="1">
              <a:defRPr/>
            </a:pPr>
            <a:r>
              <a:rPr lang="en-US" altLang="en-US" sz="1000" b="1" dirty="0">
                <a:solidFill>
                  <a:srgbClr val="FF0000"/>
                </a:solidFill>
                <a:latin typeface="Arial" charset="0"/>
                <a:cs typeface="Arial" charset="0"/>
              </a:rPr>
              <a:t>Purchase at beginning of School Year (so it can ship in time)</a:t>
            </a:r>
          </a:p>
          <a:p>
            <a:pPr marL="628650" lvl="1" indent="-171450" eaLnBrk="1" hangingPunct="1">
              <a:buFont typeface="Arial" panose="020B0604020202020204" pitchFamily="34" charset="0"/>
              <a:buChar char="•"/>
              <a:defRPr/>
            </a:pPr>
            <a:r>
              <a:rPr lang="en-US" altLang="en-US" sz="1000" b="1" dirty="0">
                <a:latin typeface="Arial" charset="0"/>
                <a:cs typeface="Arial" charset="0"/>
              </a:rPr>
              <a:t>(2-3) Packages of rainbow SCRATCH OFF PAPER</a:t>
            </a:r>
            <a:r>
              <a:rPr lang="en-US" altLang="en-US" sz="1000" dirty="0">
                <a:latin typeface="Arial" charset="0"/>
                <a:cs typeface="Arial" charset="0"/>
              </a:rPr>
              <a:t> </a:t>
            </a:r>
          </a:p>
          <a:p>
            <a:pPr eaLnBrk="1" hangingPunct="1">
              <a:defRPr/>
            </a:pPr>
            <a:r>
              <a:rPr lang="en-US" altLang="en-US" sz="1000" dirty="0">
                <a:latin typeface="Arial" charset="0"/>
                <a:cs typeface="Arial" charset="0"/>
              </a:rPr>
              <a:t>	</a:t>
            </a:r>
            <a:r>
              <a:rPr lang="en-US" altLang="en-US" sz="1000" b="1" u="sng" dirty="0">
                <a:latin typeface="Arial" charset="0"/>
                <a:cs typeface="Arial" charset="0"/>
              </a:rPr>
              <a:t>ITEM#  13501-2085  ---  CLR  SCRATCH PAPER ---  Multi  8.5” x 11” ---  50/PK</a:t>
            </a:r>
          </a:p>
          <a:p>
            <a:pPr lvl="2" eaLnBrk="1" hangingPunct="1">
              <a:defRPr/>
            </a:pPr>
            <a:r>
              <a:rPr lang="en-US" altLang="en-US" sz="1000" b="1" dirty="0">
                <a:solidFill>
                  <a:srgbClr val="FF0000"/>
                </a:solidFill>
                <a:latin typeface="Arial" charset="0"/>
                <a:cs typeface="Arial" charset="0"/>
              </a:rPr>
              <a:t>For this project, the paper is cut in half with EACH student getting (1) 4¼ x 5½  sheet</a:t>
            </a:r>
          </a:p>
          <a:p>
            <a:pPr marL="285750" indent="-285750" eaLnBrk="1" hangingPunct="1">
              <a:defRPr/>
            </a:pPr>
            <a:endParaRPr lang="en-US" altLang="en-US" sz="1000" b="1" u="sng" dirty="0">
              <a:latin typeface="Arial" charset="0"/>
              <a:cs typeface="Arial" charset="0"/>
            </a:endParaRPr>
          </a:p>
          <a:p>
            <a:pPr marL="285750" indent="-285750" eaLnBrk="1" hangingPunct="1">
              <a:defRPr/>
            </a:pPr>
            <a:endParaRPr lang="en-US" altLang="en-US" sz="1000" b="1" u="sng" dirty="0">
              <a:latin typeface="Arial" charset="0"/>
              <a:cs typeface="Arial" charset="0"/>
            </a:endParaRPr>
          </a:p>
          <a:p>
            <a:pPr marL="285750" indent="-285750" eaLnBrk="1" hangingPunct="1">
              <a:defRPr/>
            </a:pPr>
            <a:r>
              <a:rPr lang="en-US" altLang="en-US" sz="1000" b="1" u="sng" dirty="0">
                <a:latin typeface="Arial" charset="0"/>
                <a:cs typeface="Arial" charset="0"/>
              </a:rPr>
              <a:t>ITEMS TO FIND in the Grade’s AA storage bin:</a:t>
            </a:r>
            <a:endParaRPr lang="en-US" altLang="en-US" sz="1000" dirty="0">
              <a:latin typeface="Arial" charset="0"/>
              <a:cs typeface="Arial" charset="0"/>
            </a:endParaRPr>
          </a:p>
          <a:p>
            <a:pPr marL="171450" indent="-171450" eaLnBrk="1" hangingPunct="1">
              <a:buFont typeface="Arial" panose="020B0604020202020204" pitchFamily="34" charset="0"/>
              <a:buChar char="•"/>
              <a:defRPr/>
            </a:pPr>
            <a:endParaRPr lang="en-US" altLang="en-US" sz="1000" dirty="0">
              <a:latin typeface="Arial" charset="0"/>
              <a:cs typeface="Arial" charset="0"/>
            </a:endParaRPr>
          </a:p>
          <a:p>
            <a:pPr marL="628650" lvl="1" indent="-171450" eaLnBrk="1" hangingPunct="1">
              <a:buFont typeface="Arial" panose="020B0604020202020204" pitchFamily="34" charset="0"/>
              <a:buChar char="•"/>
              <a:defRPr/>
            </a:pPr>
            <a:r>
              <a:rPr lang="en-US" altLang="en-US" sz="1000" dirty="0">
                <a:latin typeface="Arial" charset="0"/>
                <a:cs typeface="Arial" charset="0"/>
              </a:rPr>
              <a:t>(25) wood scratch off sticks; (1) for each student</a:t>
            </a:r>
          </a:p>
          <a:p>
            <a:pPr marL="628650" lvl="1" indent="-171450" eaLnBrk="1" hangingPunct="1">
              <a:buFont typeface="Arial" panose="020B0604020202020204" pitchFamily="34" charset="0"/>
              <a:buChar char="•"/>
              <a:defRPr/>
            </a:pPr>
            <a:r>
              <a:rPr lang="en-US" altLang="en-US" sz="1000" dirty="0">
                <a:latin typeface="Arial" charset="0"/>
                <a:cs typeface="Arial" charset="0"/>
              </a:rPr>
              <a:t>(6) ART BOXES </a:t>
            </a:r>
          </a:p>
          <a:p>
            <a:pPr marL="628650" lvl="1" indent="-171450" eaLnBrk="1" hangingPunct="1">
              <a:buFont typeface="Arial" panose="020B0604020202020204" pitchFamily="34" charset="0"/>
              <a:buChar char="•"/>
              <a:defRPr/>
            </a:pPr>
            <a:r>
              <a:rPr lang="en-US" altLang="en-US" sz="1000" dirty="0">
                <a:latin typeface="Arial" charset="0"/>
                <a:cs typeface="Arial" charset="0"/>
              </a:rPr>
              <a:t>(8) Sets of Panama Animals and Kuna inspired Stencils</a:t>
            </a:r>
          </a:p>
          <a:p>
            <a:pPr marL="628650" lvl="1" indent="-171450" eaLnBrk="1" hangingPunct="1">
              <a:buFont typeface="Arial" panose="020B0604020202020204" pitchFamily="34" charset="0"/>
              <a:buChar char="•"/>
              <a:defRPr/>
            </a:pPr>
            <a:r>
              <a:rPr lang="en-US" altLang="en-US" sz="1000" dirty="0">
                <a:latin typeface="Arial" charset="0"/>
                <a:cs typeface="Arial" charset="0"/>
              </a:rPr>
              <a:t>Left over colored paper and yarn</a:t>
            </a:r>
          </a:p>
          <a:p>
            <a:pPr marL="628650" lvl="1" indent="-171450" eaLnBrk="1" hangingPunct="1">
              <a:buFont typeface="Arial" panose="020B0604020202020204" pitchFamily="34" charset="0"/>
              <a:buChar char="•"/>
              <a:defRPr/>
            </a:pPr>
            <a:endParaRPr lang="en-US" altLang="en-US" sz="1000" dirty="0">
              <a:latin typeface="Arial" charset="0"/>
              <a:cs typeface="Arial" charset="0"/>
            </a:endParaRPr>
          </a:p>
          <a:p>
            <a:pPr>
              <a:defRPr/>
            </a:pPr>
            <a:endParaRPr lang="en-US" sz="1200" b="1" u="sng" dirty="0"/>
          </a:p>
          <a:p>
            <a:pPr>
              <a:defRPr/>
            </a:pPr>
            <a:r>
              <a:rPr lang="en-US" sz="1200" b="1" u="sng" dirty="0">
                <a:solidFill>
                  <a:srgbClr val="FF0000"/>
                </a:solidFill>
              </a:rPr>
              <a:t>To complete the project, students will need:   glue stick and scissor</a:t>
            </a:r>
          </a:p>
          <a:p>
            <a:pPr marL="628650" lvl="1" indent="-171450" eaLnBrk="1" hangingPunct="1">
              <a:buFont typeface="Arial" panose="020B0604020202020204" pitchFamily="34" charset="0"/>
              <a:buChar char="•"/>
              <a:defRPr/>
            </a:pPr>
            <a:endParaRPr lang="en-US" altLang="en-US" sz="1000" dirty="0">
              <a:latin typeface="Arial" charset="0"/>
              <a:cs typeface="Arial" charset="0"/>
            </a:endParaRPr>
          </a:p>
        </p:txBody>
      </p:sp>
      <p:pic>
        <p:nvPicPr>
          <p:cNvPr id="19460" name="Picture 6" descr="C:\Users\terita\AppData\Local\Temp\IMG_03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513" y="2133600"/>
            <a:ext cx="1658937" cy="221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8"/>
          <p:cNvSpPr txBox="1">
            <a:spLocks noChangeArrowheads="1"/>
          </p:cNvSpPr>
          <p:nvPr/>
        </p:nvSpPr>
        <p:spPr bwMode="auto">
          <a:xfrm>
            <a:off x="152400" y="90488"/>
            <a:ext cx="2654300" cy="276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200" b="1">
                <a:solidFill>
                  <a:schemeClr val="tx1"/>
                </a:solidFill>
                <a:latin typeface="Arial" panose="020B0604020202020204" pitchFamily="34" charset="0"/>
              </a:rPr>
              <a:t>5</a:t>
            </a:r>
            <a:r>
              <a:rPr lang="en-US" altLang="en-US" sz="1200" b="1" baseline="30000">
                <a:solidFill>
                  <a:schemeClr val="tx1"/>
                </a:solidFill>
                <a:latin typeface="Arial" panose="020B0604020202020204" pitchFamily="34" charset="0"/>
              </a:rPr>
              <a:t>th</a:t>
            </a:r>
            <a:r>
              <a:rPr lang="en-US" altLang="en-US" sz="1200" b="1">
                <a:solidFill>
                  <a:schemeClr val="tx1"/>
                </a:solidFill>
                <a:latin typeface="Arial" panose="020B0604020202020204" pitchFamily="34" charset="0"/>
              </a:rPr>
              <a:t> Grade AA: Molas/Kuna Indians</a:t>
            </a:r>
          </a:p>
        </p:txBody>
      </p:sp>
    </p:spTree>
  </p:cSld>
  <p:clrMapOvr>
    <a:masterClrMapping/>
  </p:clrMapOvr>
  <p:transition advClick="0" advTm="17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10191"/>
            <a:ext cx="8153400" cy="6047809"/>
          </a:xfrm>
          <a:prstGeom prst="rect">
            <a:avLst/>
          </a:prstGeom>
          <a:noFill/>
        </p:spPr>
        <p:txBody>
          <a:bodyPr>
            <a:spAutoFit/>
          </a:bodyPr>
          <a:lstStyle/>
          <a:p>
            <a:pPr eaLnBrk="1" hangingPunct="1">
              <a:defRPr/>
            </a:pPr>
            <a:r>
              <a:rPr lang="en-US" sz="900" b="1" u="sng" dirty="0"/>
              <a:t>SEPTEMBER</a:t>
            </a:r>
            <a:r>
              <a:rPr lang="en-US" sz="900" b="1" dirty="0"/>
              <a:t>:  </a:t>
            </a:r>
            <a:r>
              <a:rPr lang="en-US" sz="900" b="1" dirty="0">
                <a:solidFill>
                  <a:srgbClr val="FF0000"/>
                </a:solidFill>
              </a:rPr>
              <a:t>  </a:t>
            </a:r>
          </a:p>
          <a:p>
            <a:pPr marL="628650" lvl="1" indent="-171450" eaLnBrk="1" hangingPunct="1">
              <a:buFont typeface="Arial" panose="020B0604020202020204" pitchFamily="34" charset="0"/>
              <a:buChar char="•"/>
              <a:defRPr/>
            </a:pPr>
            <a:r>
              <a:rPr lang="en-US" sz="900" b="1" dirty="0">
                <a:solidFill>
                  <a:srgbClr val="FF0000"/>
                </a:solidFill>
              </a:rPr>
              <a:t>BUY NOTEBOOKS from WALMART so you get  “BACK to SCHOOL” pricing of $ .17 vs $1.50!</a:t>
            </a:r>
          </a:p>
          <a:p>
            <a:pPr marL="628650" lvl="1" indent="-171450" eaLnBrk="1" hangingPunct="1">
              <a:buFont typeface="Arial" panose="020B0604020202020204" pitchFamily="34" charset="0"/>
              <a:buChar char="•"/>
              <a:defRPr/>
            </a:pPr>
            <a:r>
              <a:rPr lang="en-US" sz="900" b="1" dirty="0">
                <a:solidFill>
                  <a:srgbClr val="FF0000"/>
                </a:solidFill>
              </a:rPr>
              <a:t>BUY Scratch Off Paper from Dick Blick, they can run low.</a:t>
            </a:r>
          </a:p>
          <a:p>
            <a:pPr eaLnBrk="1" hangingPunct="1">
              <a:defRPr/>
            </a:pPr>
            <a:endParaRPr lang="en-US" sz="900" b="1" u="sng" dirty="0">
              <a:solidFill>
                <a:srgbClr val="FF0000"/>
              </a:solidFill>
            </a:endParaRPr>
          </a:p>
          <a:p>
            <a:pPr eaLnBrk="1" hangingPunct="1">
              <a:defRPr/>
            </a:pPr>
            <a:endParaRPr lang="en-US" sz="900" b="1" u="sng" dirty="0">
              <a:solidFill>
                <a:srgbClr val="FF0000"/>
              </a:solidFill>
            </a:endParaRPr>
          </a:p>
          <a:p>
            <a:pPr eaLnBrk="1" hangingPunct="1">
              <a:defRPr/>
            </a:pPr>
            <a:r>
              <a:rPr lang="en-US" sz="900" b="1" u="sng" dirty="0"/>
              <a:t>OCTOBER:</a:t>
            </a:r>
            <a:endParaRPr lang="en-US" sz="900" b="1" u="sng" dirty="0">
              <a:solidFill>
                <a:srgbClr val="FF0000"/>
              </a:solidFill>
            </a:endParaRPr>
          </a:p>
          <a:p>
            <a:pPr marL="628650" lvl="1" indent="-171450" eaLnBrk="1" hangingPunct="1">
              <a:buFont typeface="Arial" panose="020B0604020202020204" pitchFamily="34" charset="0"/>
              <a:buChar char="•"/>
              <a:defRPr/>
            </a:pPr>
            <a:r>
              <a:rPr lang="en-US" sz="900" dirty="0"/>
              <a:t>Contact 5th grade “LEAD Teacher” and ask to schedule their  Art Ambassador  (early/middle December).</a:t>
            </a:r>
          </a:p>
          <a:p>
            <a:pPr marL="628650" lvl="1" indent="-171450" eaLnBrk="1" hangingPunct="1">
              <a:buFont typeface="Arial" panose="020B0604020202020204" pitchFamily="34" charset="0"/>
              <a:buChar char="•"/>
              <a:defRPr/>
            </a:pPr>
            <a:r>
              <a:rPr lang="en-US" sz="900" dirty="0"/>
              <a:t>Project is typically done in the classroom and can be scheduled back to back with a 20-minute window for set-up</a:t>
            </a:r>
          </a:p>
          <a:p>
            <a:pPr marL="628650" lvl="1" indent="-171450" eaLnBrk="1" hangingPunct="1">
              <a:buFont typeface="Arial" panose="020B0604020202020204" pitchFamily="34" charset="0"/>
              <a:buChar char="•"/>
              <a:defRPr/>
            </a:pPr>
            <a:r>
              <a:rPr lang="en-US" sz="900" dirty="0"/>
              <a:t>Works best with 3-4 Volunteers</a:t>
            </a:r>
          </a:p>
          <a:p>
            <a:pPr marL="628650" lvl="1" indent="-171450" eaLnBrk="1" hangingPunct="1">
              <a:buFont typeface="Arial" panose="020B0604020202020204" pitchFamily="34" charset="0"/>
              <a:buChar char="•"/>
              <a:defRPr/>
            </a:pPr>
            <a:r>
              <a:rPr lang="en-US" sz="900" dirty="0"/>
              <a:t>Once they respond with their dates &amp; times, DETERMINE training dates for EACH PROJECT (usually week before)</a:t>
            </a:r>
          </a:p>
          <a:p>
            <a:pPr marL="628650" lvl="1" indent="-171450" eaLnBrk="1" hangingPunct="1">
              <a:buFont typeface="Arial" panose="020B0604020202020204" pitchFamily="34" charset="0"/>
              <a:buChar char="•"/>
              <a:defRPr/>
            </a:pPr>
            <a:r>
              <a:rPr lang="en-US" sz="900" dirty="0"/>
              <a:t>Complete Room Reservation form for TRAINING that will be done within the school.</a:t>
            </a:r>
          </a:p>
          <a:p>
            <a:pPr marL="628650" lvl="1" indent="-171450" eaLnBrk="1" hangingPunct="1">
              <a:buFont typeface="Arial" panose="020B0604020202020204" pitchFamily="34" charset="0"/>
              <a:buChar char="•"/>
              <a:defRPr/>
            </a:pPr>
            <a:r>
              <a:rPr lang="en-US" sz="900" dirty="0"/>
              <a:t>Let other team members know the dates and start coordinating.</a:t>
            </a:r>
          </a:p>
          <a:p>
            <a:pPr marL="628650" lvl="1" indent="-171450" eaLnBrk="1" hangingPunct="1">
              <a:buFont typeface="Arial" panose="020B0604020202020204" pitchFamily="34" charset="0"/>
              <a:buChar char="•"/>
              <a:defRPr/>
            </a:pPr>
            <a:r>
              <a:rPr lang="en-US" sz="900" dirty="0"/>
              <a:t>BUY  NEEDED SUPPLIES NOW and PLAN FOR PREP  ASAP</a:t>
            </a:r>
          </a:p>
          <a:p>
            <a:pPr>
              <a:defRPr/>
            </a:pPr>
            <a:endParaRPr lang="en-US" sz="900" b="1" u="sng" dirty="0">
              <a:solidFill>
                <a:srgbClr val="000000"/>
              </a:solidFill>
            </a:endParaRPr>
          </a:p>
          <a:p>
            <a:pPr>
              <a:defRPr/>
            </a:pPr>
            <a:endParaRPr lang="en-US" sz="900" b="1" u="sng" dirty="0">
              <a:solidFill>
                <a:srgbClr val="000000"/>
              </a:solidFill>
            </a:endParaRPr>
          </a:p>
          <a:p>
            <a:pPr>
              <a:defRPr/>
            </a:pPr>
            <a:r>
              <a:rPr lang="en-US" sz="900" b="1" u="sng" dirty="0">
                <a:solidFill>
                  <a:srgbClr val="000000"/>
                </a:solidFill>
              </a:rPr>
              <a:t>MONTH BEFORE PROJECT:</a:t>
            </a:r>
            <a:endParaRPr lang="en-US" sz="900" dirty="0">
              <a:solidFill>
                <a:srgbClr val="000000"/>
              </a:solidFill>
            </a:endParaRPr>
          </a:p>
          <a:p>
            <a:pPr marL="628650" lvl="1" indent="-171450">
              <a:buFont typeface="Arial" panose="020B0604020202020204" pitchFamily="34" charset="0"/>
              <a:buChar char="•"/>
              <a:defRPr/>
            </a:pPr>
            <a:r>
              <a:rPr lang="en-US" sz="900" dirty="0">
                <a:solidFill>
                  <a:srgbClr val="000000"/>
                </a:solidFill>
              </a:rPr>
              <a:t>Post for volunteers; works best with (4-5) Volunteers; school express or Volunteer Coordinator and use an eform if an option.  Let them also know dates &amp; times of projects AND TRAINING DATE too.</a:t>
            </a:r>
          </a:p>
          <a:p>
            <a:pPr marL="628650" lvl="1" indent="-171450">
              <a:buFont typeface="Arial" panose="020B0604020202020204" pitchFamily="34" charset="0"/>
              <a:buChar char="•"/>
              <a:defRPr/>
            </a:pPr>
            <a:r>
              <a:rPr lang="en-US" sz="900" dirty="0">
                <a:solidFill>
                  <a:srgbClr val="000000"/>
                </a:solidFill>
              </a:rPr>
              <a:t>If an option, contact PTSA Web Leader and request an eform be activated on the PTSA AA page for volunteers.  Let them know the dates &amp; times of projects AND TRAINING DATE TOO. </a:t>
            </a:r>
          </a:p>
          <a:p>
            <a:pPr marL="628650" lvl="1" indent="-171450">
              <a:buFont typeface="Arial" panose="020B0604020202020204" pitchFamily="34" charset="0"/>
              <a:buChar char="•"/>
              <a:defRPr/>
            </a:pPr>
            <a:r>
              <a:rPr lang="en-US" sz="900" dirty="0">
                <a:solidFill>
                  <a:srgbClr val="000000"/>
                </a:solidFill>
              </a:rPr>
              <a:t>If an option, email Room Parents and request they send email to parents requesting volunteers and include the eform link.</a:t>
            </a:r>
            <a:endParaRPr lang="en-US" sz="900" dirty="0">
              <a:solidFill>
                <a:schemeClr val="bg1"/>
              </a:solidFill>
            </a:endParaRPr>
          </a:p>
          <a:p>
            <a:pPr marL="628650" lvl="1" indent="-171450">
              <a:buFont typeface="Arial" panose="020B0604020202020204" pitchFamily="34" charset="0"/>
              <a:buChar char="•"/>
              <a:defRPr/>
            </a:pPr>
            <a:r>
              <a:rPr lang="en-US" sz="900" dirty="0">
                <a:solidFill>
                  <a:srgbClr val="FF0000"/>
                </a:solidFill>
              </a:rPr>
              <a:t>All prep should be done by this point</a:t>
            </a:r>
            <a:r>
              <a:rPr lang="en-US" sz="900" dirty="0">
                <a:solidFill>
                  <a:srgbClr val="000000"/>
                </a:solidFill>
              </a:rPr>
              <a:t>.</a:t>
            </a:r>
          </a:p>
          <a:p>
            <a:pPr marL="628650" lvl="1" indent="-171450">
              <a:buFont typeface="Arial" panose="020B0604020202020204" pitchFamily="34" charset="0"/>
              <a:buChar char="•"/>
              <a:defRPr/>
            </a:pPr>
            <a:r>
              <a:rPr lang="en-US" sz="900" dirty="0">
                <a:solidFill>
                  <a:srgbClr val="000000"/>
                </a:solidFill>
              </a:rPr>
              <a:t>Create Art Boxes and BUNDLE/ORGANIZE all supplies by class.</a:t>
            </a:r>
          </a:p>
          <a:p>
            <a:pPr marL="628650" lvl="1" indent="-171450">
              <a:buFont typeface="Arial" panose="020B0604020202020204" pitchFamily="34" charset="0"/>
              <a:buChar char="•"/>
            </a:pPr>
            <a:r>
              <a:rPr lang="en-US" sz="900" dirty="0"/>
              <a:t>Figure out your TECH, check for compatibility, cables, screens, etc. and assure it’s all going to work properly.</a:t>
            </a:r>
          </a:p>
          <a:p>
            <a:pPr marL="628650" lvl="1" indent="-171450">
              <a:buFont typeface="Arial" panose="020B0604020202020204" pitchFamily="34" charset="0"/>
              <a:buChar char="•"/>
            </a:pPr>
            <a:r>
              <a:rPr lang="en-US" sz="900" dirty="0"/>
              <a:t>Make arrangements to TRAIN Parent Volunteers</a:t>
            </a:r>
          </a:p>
          <a:p>
            <a:pPr marL="628650" lvl="1" indent="-171450">
              <a:buFont typeface="Arial" panose="020B0604020202020204" pitchFamily="34" charset="0"/>
              <a:buChar char="•"/>
            </a:pPr>
            <a:r>
              <a:rPr lang="en-US" sz="900" dirty="0"/>
              <a:t>Determine who will be the Lead AA Person to do the Introduction PowerPoint.</a:t>
            </a:r>
          </a:p>
          <a:p>
            <a:pPr marL="628650" lvl="1" indent="-171450">
              <a:buFont typeface="Arial" panose="020B0604020202020204" pitchFamily="34" charset="0"/>
              <a:buChar char="•"/>
            </a:pPr>
            <a:r>
              <a:rPr lang="en-US" sz="900" dirty="0"/>
              <a:t>Train Lead AA People: demonstrate project and mention main pointers and/or problems and tell them where supplies are</a:t>
            </a:r>
          </a:p>
          <a:p>
            <a:pPr marL="800100" lvl="1" indent="-342900">
              <a:buFont typeface="Wingdings" panose="05000000000000000000" pitchFamily="2" charset="2"/>
              <a:buChar char="q"/>
              <a:defRPr/>
            </a:pPr>
            <a:endParaRPr lang="en-US" sz="900" dirty="0"/>
          </a:p>
          <a:p>
            <a:pPr marL="800100" lvl="1" indent="-342900">
              <a:buFont typeface="Wingdings" panose="05000000000000000000" pitchFamily="2" charset="2"/>
              <a:buChar char="q"/>
              <a:defRPr/>
            </a:pPr>
            <a:endParaRPr lang="en-US" sz="900" dirty="0"/>
          </a:p>
          <a:p>
            <a:pPr>
              <a:defRPr/>
            </a:pPr>
            <a:r>
              <a:rPr lang="en-US" sz="900" b="1" u="sng" dirty="0"/>
              <a:t>1-2  WEEKS BEFORE PROJECT:</a:t>
            </a:r>
            <a:endParaRPr lang="en-US" sz="900" dirty="0"/>
          </a:p>
          <a:p>
            <a:pPr marL="628650" lvl="1" indent="-171450">
              <a:buFont typeface="Arial" panose="020B0604020202020204" pitchFamily="34" charset="0"/>
              <a:buChar char="•"/>
            </a:pPr>
            <a:r>
              <a:rPr lang="en-US" sz="900" dirty="0"/>
              <a:t>Train Volunteers:  demonstrate project, mention main pointers and/or problems and show them where supplies are.</a:t>
            </a:r>
          </a:p>
          <a:p>
            <a:pPr marL="628650" lvl="1" indent="-171450">
              <a:buFont typeface="Arial" panose="020B0604020202020204" pitchFamily="34" charset="0"/>
              <a:buChar char="•"/>
            </a:pPr>
            <a:r>
              <a:rPr lang="en-US" sz="900" dirty="0"/>
              <a:t>Send email to volunteers to “Thank them for Volunteering”, </a:t>
            </a:r>
            <a:r>
              <a:rPr lang="en-US" sz="900" b="1" u="sng" dirty="0"/>
              <a:t>INVITE THEM TO TRAINING</a:t>
            </a:r>
            <a:r>
              <a:rPr lang="en-US" sz="900" dirty="0"/>
              <a:t>, and  include the following: </a:t>
            </a:r>
          </a:p>
          <a:p>
            <a:pPr marL="1143000" lvl="2" indent="-228600">
              <a:buFont typeface="+mj-lt"/>
              <a:buAutoNum type="arabicPeriod"/>
            </a:pPr>
            <a:r>
              <a:rPr lang="en-US" sz="900" dirty="0"/>
              <a:t>The times &amp; dates of  ALL the grade’s AA projects + times &amp; dates of TRAINING. </a:t>
            </a:r>
          </a:p>
          <a:p>
            <a:pPr marL="1143000" lvl="2" indent="-228600">
              <a:buFont typeface="+mj-lt"/>
              <a:buAutoNum type="arabicPeriod"/>
            </a:pPr>
            <a:r>
              <a:rPr lang="en-US" sz="900" dirty="0"/>
              <a:t>If necessary, ask Volunteers to consider covering for other classes if low on volunteers</a:t>
            </a:r>
          </a:p>
          <a:p>
            <a:pPr marL="1143000" lvl="2" indent="-228600">
              <a:buFont typeface="+mj-lt"/>
              <a:buAutoNum type="arabicPeriod"/>
            </a:pPr>
            <a:r>
              <a:rPr lang="en-US" sz="900" dirty="0"/>
              <a:t>Attach last few pages of the “Prep” PowerPoint that’s labeled “Volunteer Duties”. </a:t>
            </a:r>
          </a:p>
          <a:p>
            <a:pPr marL="1143000" lvl="2" indent="-228600">
              <a:buFont typeface="+mj-lt"/>
              <a:buAutoNum type="arabicPeriod"/>
            </a:pPr>
            <a:r>
              <a:rPr lang="en-US" sz="900" dirty="0"/>
              <a:t>LINK for the video which shows how the project is done.</a:t>
            </a:r>
          </a:p>
          <a:p>
            <a:pPr marL="685800" lvl="1" indent="-228600">
              <a:buFont typeface="+mj-lt"/>
              <a:buAutoNum type="arabicPeriod"/>
            </a:pPr>
            <a:endParaRPr lang="en-US" sz="900" dirty="0"/>
          </a:p>
          <a:p>
            <a:pPr marL="628650" lvl="1" indent="-171450">
              <a:buFont typeface="Arial" panose="020B0604020202020204" pitchFamily="34" charset="0"/>
              <a:buChar char="•"/>
            </a:pPr>
            <a:r>
              <a:rPr lang="en-US" sz="900" dirty="0"/>
              <a:t>Email the Custodian Manager (and/or Cafeteria Manager) if you’re near their areas or need anything for the project.</a:t>
            </a:r>
          </a:p>
          <a:p>
            <a:pPr marL="628650" lvl="1" indent="-171450">
              <a:buFont typeface="Arial" panose="020B0604020202020204" pitchFamily="34" charset="0"/>
              <a:buChar char="•"/>
              <a:defRPr/>
            </a:pPr>
            <a:r>
              <a:rPr lang="en-US" sz="900" dirty="0"/>
              <a:t>KNOW and TEST YOUR TECH</a:t>
            </a:r>
          </a:p>
          <a:p>
            <a:pPr marL="628650" lvl="1" indent="-171450">
              <a:buFont typeface="Arial" panose="020B0604020202020204" pitchFamily="34" charset="0"/>
              <a:buChar char="•"/>
              <a:defRPr/>
            </a:pPr>
            <a:r>
              <a:rPr lang="en-US" sz="900" dirty="0"/>
              <a:t>CHECK TO MAKE SURE YOU HAVE ALL SUPPLIES and they are bundled per class.</a:t>
            </a:r>
            <a:endParaRPr lang="en-US" sz="900" b="1" u="sng" dirty="0"/>
          </a:p>
          <a:p>
            <a:pPr marL="628650" lvl="1" indent="-171450" eaLnBrk="1" hangingPunct="1">
              <a:buFont typeface="Arial" panose="020B0604020202020204" pitchFamily="34" charset="0"/>
              <a:buChar char="•"/>
              <a:defRPr/>
            </a:pPr>
            <a:r>
              <a:rPr lang="en-US" sz="900" b="1" dirty="0">
                <a:solidFill>
                  <a:srgbClr val="FF0000"/>
                </a:solidFill>
              </a:rPr>
              <a:t>Email teachers and confirm project (dates &amp; time).  NEVER forget  to do this!</a:t>
            </a:r>
          </a:p>
          <a:p>
            <a:pPr marL="628650" lvl="1" indent="-171450" eaLnBrk="1" hangingPunct="1">
              <a:buFont typeface="Arial" panose="020B0604020202020204" pitchFamily="34" charset="0"/>
              <a:buChar char="•"/>
              <a:defRPr/>
            </a:pPr>
            <a:r>
              <a:rPr lang="en-US" sz="900" b="1" dirty="0">
                <a:solidFill>
                  <a:srgbClr val="FF0000"/>
                </a:solidFill>
              </a:rPr>
              <a:t>To complete project students will need:  a GLUE STICK and Black Sharpie Marker.</a:t>
            </a:r>
          </a:p>
        </p:txBody>
      </p:sp>
      <p:sp>
        <p:nvSpPr>
          <p:cNvPr id="20483" name="TextBox 3"/>
          <p:cNvSpPr txBox="1">
            <a:spLocks noChangeArrowheads="1"/>
          </p:cNvSpPr>
          <p:nvPr/>
        </p:nvSpPr>
        <p:spPr bwMode="auto">
          <a:xfrm>
            <a:off x="6978650" y="76200"/>
            <a:ext cx="208915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pPr>
            <a:r>
              <a:rPr lang="en-US" altLang="en-US" sz="1200" b="1">
                <a:solidFill>
                  <a:schemeClr val="tx1"/>
                </a:solidFill>
                <a:latin typeface="Arial" panose="020B0604020202020204" pitchFamily="34" charset="0"/>
              </a:rPr>
              <a:t>PROJECT TIME-LINE:</a:t>
            </a:r>
          </a:p>
        </p:txBody>
      </p:sp>
      <p:sp>
        <p:nvSpPr>
          <p:cNvPr id="20484" name="TextBox 8"/>
          <p:cNvSpPr txBox="1">
            <a:spLocks noChangeArrowheads="1"/>
          </p:cNvSpPr>
          <p:nvPr/>
        </p:nvSpPr>
        <p:spPr bwMode="auto">
          <a:xfrm>
            <a:off x="152400" y="90488"/>
            <a:ext cx="2654300" cy="276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200" b="1">
                <a:solidFill>
                  <a:schemeClr val="tx1"/>
                </a:solidFill>
                <a:latin typeface="Arial" panose="020B0604020202020204" pitchFamily="34" charset="0"/>
              </a:rPr>
              <a:t>5</a:t>
            </a:r>
            <a:r>
              <a:rPr lang="en-US" altLang="en-US" sz="1200" b="1" baseline="30000">
                <a:solidFill>
                  <a:schemeClr val="tx1"/>
                </a:solidFill>
                <a:latin typeface="Arial" panose="020B0604020202020204" pitchFamily="34" charset="0"/>
              </a:rPr>
              <a:t>th</a:t>
            </a:r>
            <a:r>
              <a:rPr lang="en-US" altLang="en-US" sz="1200" b="1">
                <a:solidFill>
                  <a:schemeClr val="tx1"/>
                </a:solidFill>
                <a:latin typeface="Arial" panose="020B0604020202020204" pitchFamily="34" charset="0"/>
              </a:rPr>
              <a:t> Grade AA: Molas/Kuna Indians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52400" y="752475"/>
            <a:ext cx="8305800" cy="5048250"/>
          </a:xfrm>
          <a:prstGeom prst="rect">
            <a:avLst/>
          </a:prstGeom>
          <a:noFill/>
        </p:spPr>
        <p:txBody>
          <a:bodyPr/>
          <a:lstStyle/>
          <a:p>
            <a:pPr eaLnBrk="1" hangingPunct="1">
              <a:defRPr/>
            </a:pPr>
            <a:r>
              <a:rPr lang="en-US" sz="1200" b="1" u="sng" dirty="0">
                <a:latin typeface="Arial Black" panose="020B0A04020102020204" pitchFamily="34" charset="0"/>
                <a:cs typeface="Arial" charset="0"/>
              </a:rPr>
              <a:t>YARN PREP:</a:t>
            </a:r>
          </a:p>
          <a:p>
            <a:pPr eaLnBrk="1" hangingPunct="1">
              <a:defRPr/>
            </a:pPr>
            <a:endParaRPr lang="en-US" sz="1600" b="1" u="sng" dirty="0">
              <a:latin typeface="Arial" charset="0"/>
              <a:cs typeface="Arial" charset="0"/>
            </a:endParaRPr>
          </a:p>
          <a:p>
            <a:pPr marL="742950" lvl="1" indent="-285750" eaLnBrk="1" hangingPunct="1">
              <a:buFont typeface="Arial" panose="020B0604020202020204" pitchFamily="34" charset="0"/>
              <a:buChar char="•"/>
              <a:defRPr/>
            </a:pPr>
            <a:r>
              <a:rPr lang="en-US" sz="1200" dirty="0">
                <a:latin typeface="Arial" charset="0"/>
                <a:cs typeface="Arial" charset="0"/>
              </a:rPr>
              <a:t>Find a book that’s about 10”-12” TALL</a:t>
            </a:r>
          </a:p>
          <a:p>
            <a:pPr marL="742950" lvl="1" indent="-285750" eaLnBrk="1" hangingPunct="1">
              <a:buFont typeface="Arial" panose="020B0604020202020204" pitchFamily="34" charset="0"/>
              <a:buChar char="•"/>
              <a:defRPr/>
            </a:pPr>
            <a:endParaRPr lang="en-US" sz="1200" dirty="0">
              <a:latin typeface="Arial" charset="0"/>
              <a:cs typeface="Arial" charset="0"/>
            </a:endParaRPr>
          </a:p>
          <a:p>
            <a:pPr marL="742950" lvl="1" indent="-285750" eaLnBrk="1" hangingPunct="1">
              <a:buFont typeface="Arial" panose="020B0604020202020204" pitchFamily="34" charset="0"/>
              <a:buChar char="•"/>
              <a:defRPr/>
            </a:pPr>
            <a:r>
              <a:rPr lang="en-US" sz="1200" dirty="0">
                <a:latin typeface="Arial" charset="0"/>
                <a:cs typeface="Arial" charset="0"/>
              </a:rPr>
              <a:t>WRAP the yarn around the book  (maybe about half of it)</a:t>
            </a:r>
          </a:p>
          <a:p>
            <a:pPr marL="742950" lvl="1" indent="-285750" eaLnBrk="1" hangingPunct="1">
              <a:buFont typeface="Arial" panose="020B0604020202020204" pitchFamily="34" charset="0"/>
              <a:buChar char="•"/>
              <a:defRPr/>
            </a:pPr>
            <a:endParaRPr lang="en-US" sz="1200" dirty="0">
              <a:latin typeface="Arial" charset="0"/>
              <a:cs typeface="Arial" charset="0"/>
            </a:endParaRPr>
          </a:p>
          <a:p>
            <a:pPr marL="742950" lvl="1" indent="-285750" eaLnBrk="1" hangingPunct="1">
              <a:buFont typeface="Arial" panose="020B0604020202020204" pitchFamily="34" charset="0"/>
              <a:buChar char="•"/>
              <a:defRPr/>
            </a:pPr>
            <a:r>
              <a:rPr lang="en-US" sz="1200" dirty="0">
                <a:latin typeface="Arial" charset="0"/>
                <a:cs typeface="Arial" charset="0"/>
              </a:rPr>
              <a:t>Cut it at the top, HOLD tightly.   Then cut it again at the half way point.  Now you have 10’-12” length yarn.</a:t>
            </a:r>
          </a:p>
          <a:p>
            <a:pPr marL="742950" lvl="1" indent="-285750" eaLnBrk="1" hangingPunct="1">
              <a:buFont typeface="Arial" panose="020B0604020202020204" pitchFamily="34" charset="0"/>
              <a:buChar char="•"/>
              <a:defRPr/>
            </a:pPr>
            <a:endParaRPr lang="en-US" sz="1200" dirty="0">
              <a:latin typeface="Arial" charset="0"/>
              <a:cs typeface="Arial" charset="0"/>
            </a:endParaRPr>
          </a:p>
          <a:p>
            <a:pPr marL="742950" lvl="1" indent="-285750" eaLnBrk="1" hangingPunct="1">
              <a:buFont typeface="Arial" panose="020B0604020202020204" pitchFamily="34" charset="0"/>
              <a:buChar char="•"/>
              <a:defRPr/>
            </a:pPr>
            <a:r>
              <a:rPr lang="en-US" sz="1200" dirty="0">
                <a:latin typeface="Arial" charset="0"/>
                <a:cs typeface="Arial" charset="0"/>
              </a:rPr>
              <a:t>Do this several times until all the yarn is gone.</a:t>
            </a:r>
          </a:p>
          <a:p>
            <a:pPr marL="742950" lvl="1" indent="-285750" eaLnBrk="1" hangingPunct="1">
              <a:buFont typeface="Arial" panose="020B0604020202020204" pitchFamily="34" charset="0"/>
              <a:buChar char="•"/>
              <a:defRPr/>
            </a:pPr>
            <a:endParaRPr lang="en-US" sz="1200" dirty="0">
              <a:latin typeface="Arial" charset="0"/>
              <a:cs typeface="Arial" charset="0"/>
            </a:endParaRPr>
          </a:p>
          <a:p>
            <a:pPr marL="742950" lvl="1" indent="-285750" eaLnBrk="1" hangingPunct="1">
              <a:buFont typeface="Arial" panose="020B0604020202020204" pitchFamily="34" charset="0"/>
              <a:buChar char="•"/>
              <a:defRPr/>
            </a:pPr>
            <a:r>
              <a:rPr lang="en-US" sz="1200" dirty="0">
                <a:latin typeface="Arial" charset="0"/>
                <a:cs typeface="Arial" charset="0"/>
              </a:rPr>
              <a:t>REPEAT this for each color of yarn.</a:t>
            </a:r>
          </a:p>
          <a:p>
            <a:pPr marL="742950" lvl="1" indent="-285750" eaLnBrk="1" hangingPunct="1">
              <a:buFont typeface="Arial" panose="020B0604020202020204" pitchFamily="34" charset="0"/>
              <a:buChar char="•"/>
              <a:defRPr/>
            </a:pPr>
            <a:endParaRPr lang="en-US" sz="1400" dirty="0">
              <a:latin typeface="Arial" charset="0"/>
              <a:cs typeface="Arial" charset="0"/>
            </a:endParaRPr>
          </a:p>
          <a:p>
            <a:pPr marL="285750" indent="-285750" eaLnBrk="1" hangingPunct="1">
              <a:buFont typeface="Arial" panose="020B0604020202020204" pitchFamily="34" charset="0"/>
              <a:buChar char="•"/>
              <a:defRPr/>
            </a:pPr>
            <a:endParaRPr lang="en-US" sz="1400" dirty="0">
              <a:latin typeface="Arial" charset="0"/>
              <a:cs typeface="Arial" charset="0"/>
            </a:endParaRPr>
          </a:p>
          <a:p>
            <a:pPr marL="285750" indent="-285750" eaLnBrk="1" hangingPunct="1">
              <a:buFont typeface="Arial" panose="020B0604020202020204" pitchFamily="34" charset="0"/>
              <a:buChar char="•"/>
              <a:defRPr/>
            </a:pPr>
            <a:endParaRPr lang="en-US" sz="1400" dirty="0">
              <a:latin typeface="Arial" charset="0"/>
              <a:cs typeface="Arial" charset="0"/>
            </a:endParaRPr>
          </a:p>
          <a:p>
            <a:pPr marL="285750" indent="-285750" eaLnBrk="1" hangingPunct="1">
              <a:buFont typeface="Arial" panose="020B0604020202020204" pitchFamily="34" charset="0"/>
              <a:buChar char="•"/>
              <a:defRPr/>
            </a:pPr>
            <a:endParaRPr lang="en-US" sz="1600" dirty="0">
              <a:latin typeface="Arial" charset="0"/>
              <a:cs typeface="Arial" charset="0"/>
            </a:endParaRPr>
          </a:p>
          <a:p>
            <a:pPr eaLnBrk="1" hangingPunct="1">
              <a:defRPr/>
            </a:pPr>
            <a:endParaRPr lang="en-US" sz="1600" dirty="0">
              <a:latin typeface="Arial" charset="0"/>
              <a:cs typeface="Arial" charset="0"/>
            </a:endParaRPr>
          </a:p>
          <a:p>
            <a:pPr eaLnBrk="1" hangingPunct="1">
              <a:defRPr/>
            </a:pPr>
            <a:endParaRPr lang="en-US" sz="1600" dirty="0">
              <a:latin typeface="Arial" charset="0"/>
              <a:cs typeface="Arial" charset="0"/>
            </a:endParaRPr>
          </a:p>
          <a:p>
            <a:pPr eaLnBrk="1" hangingPunct="1">
              <a:defRPr/>
            </a:pPr>
            <a:endParaRPr lang="en-US" sz="1600" dirty="0">
              <a:latin typeface="Arial" charset="0"/>
              <a:cs typeface="Arial" charset="0"/>
            </a:endParaRPr>
          </a:p>
          <a:p>
            <a:pPr eaLnBrk="1" hangingPunct="1">
              <a:defRPr/>
            </a:pPr>
            <a:endParaRPr lang="en-US" sz="1600" dirty="0">
              <a:latin typeface="Arial" charset="0"/>
              <a:cs typeface="Arial" charset="0"/>
            </a:endParaRPr>
          </a:p>
          <a:p>
            <a:pPr marL="285750" indent="-285750" eaLnBrk="1" hangingPunct="1">
              <a:buFont typeface="Arial" panose="020B0604020202020204" pitchFamily="34" charset="0"/>
              <a:buChar char="•"/>
              <a:defRPr/>
            </a:pPr>
            <a:endParaRPr lang="en-US" sz="1600" dirty="0">
              <a:latin typeface="Arial" charset="0"/>
              <a:cs typeface="Arial" charset="0"/>
            </a:endParaRPr>
          </a:p>
          <a:p>
            <a:pPr marL="285750" indent="-285750" eaLnBrk="1" hangingPunct="1">
              <a:buFont typeface="Arial" panose="020B0604020202020204" pitchFamily="34" charset="0"/>
              <a:buChar char="•"/>
              <a:defRPr/>
            </a:pPr>
            <a:endParaRPr lang="en-US" sz="1600" dirty="0">
              <a:latin typeface="Arial" charset="0"/>
              <a:cs typeface="Arial" charset="0"/>
            </a:endParaRPr>
          </a:p>
          <a:p>
            <a:pPr marL="285750" indent="-285750" eaLnBrk="1" hangingPunct="1">
              <a:buFont typeface="Arial" panose="020B0604020202020204" pitchFamily="34" charset="0"/>
              <a:buChar char="•"/>
              <a:defRPr/>
            </a:pPr>
            <a:endParaRPr lang="en-US" sz="1600" dirty="0">
              <a:latin typeface="Arial" charset="0"/>
              <a:cs typeface="Arial" charset="0"/>
            </a:endParaRPr>
          </a:p>
          <a:p>
            <a:pPr eaLnBrk="1" hangingPunct="1">
              <a:defRPr/>
            </a:pPr>
            <a:endParaRPr lang="en-US" sz="1600" dirty="0">
              <a:latin typeface="Arial" charset="0"/>
              <a:cs typeface="Arial" charset="0"/>
            </a:endParaRPr>
          </a:p>
        </p:txBody>
      </p:sp>
      <p:pic>
        <p:nvPicPr>
          <p:cNvPr id="215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97275"/>
            <a:ext cx="11874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7738" y="3598863"/>
            <a:ext cx="1185862"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581400"/>
            <a:ext cx="11874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6138" y="3600450"/>
            <a:ext cx="118586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276600"/>
            <a:ext cx="25415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45050" y="5518150"/>
            <a:ext cx="160178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Box 1"/>
          <p:cNvSpPr txBox="1">
            <a:spLocks noChangeArrowheads="1"/>
          </p:cNvSpPr>
          <p:nvPr/>
        </p:nvSpPr>
        <p:spPr bwMode="auto">
          <a:xfrm>
            <a:off x="7339013" y="55563"/>
            <a:ext cx="172878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b="1">
                <a:solidFill>
                  <a:schemeClr val="tx1"/>
                </a:solidFill>
                <a:latin typeface="Arial" panose="020B0604020202020204" pitchFamily="34" charset="0"/>
              </a:rPr>
              <a:t>PREP: Page 1 of 3</a:t>
            </a:r>
          </a:p>
        </p:txBody>
      </p:sp>
      <p:sp>
        <p:nvSpPr>
          <p:cNvPr id="21514" name="TextBox 8"/>
          <p:cNvSpPr txBox="1">
            <a:spLocks noChangeArrowheads="1"/>
          </p:cNvSpPr>
          <p:nvPr/>
        </p:nvSpPr>
        <p:spPr bwMode="auto">
          <a:xfrm>
            <a:off x="152400" y="90488"/>
            <a:ext cx="3105150" cy="307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b="1">
                <a:solidFill>
                  <a:schemeClr val="tx1"/>
                </a:solidFill>
                <a:latin typeface="Arial" panose="020B0604020202020204" pitchFamily="34" charset="0"/>
              </a:rPr>
              <a:t>5</a:t>
            </a:r>
            <a:r>
              <a:rPr lang="en-US" altLang="en-US" sz="1400" b="1" baseline="30000">
                <a:solidFill>
                  <a:schemeClr val="tx1"/>
                </a:solidFill>
                <a:latin typeface="Arial" panose="020B0604020202020204" pitchFamily="34" charset="0"/>
              </a:rPr>
              <a:t>th</a:t>
            </a:r>
            <a:r>
              <a:rPr lang="en-US" altLang="en-US" sz="1400" b="1">
                <a:solidFill>
                  <a:schemeClr val="tx1"/>
                </a:solidFill>
                <a:latin typeface="Arial" panose="020B0604020202020204" pitchFamily="34" charset="0"/>
              </a:rPr>
              <a:t> Grade AA: Molas/Kuna Indians</a:t>
            </a:r>
          </a:p>
        </p:txBody>
      </p:sp>
      <p:sp>
        <p:nvSpPr>
          <p:cNvPr id="21515" name="Rectangle 1"/>
          <p:cNvSpPr>
            <a:spLocks noChangeArrowheads="1"/>
          </p:cNvSpPr>
          <p:nvPr/>
        </p:nvSpPr>
        <p:spPr bwMode="auto">
          <a:xfrm>
            <a:off x="806450" y="5510213"/>
            <a:ext cx="39179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pPr>
            <a:r>
              <a:rPr lang="en-US" altLang="en-US" sz="1400" u="sng">
                <a:solidFill>
                  <a:schemeClr val="tx1"/>
                </a:solidFill>
                <a:latin typeface="Arial" panose="020B0604020202020204" pitchFamily="34" charset="0"/>
              </a:rPr>
              <a:t>NOW…. </a:t>
            </a:r>
            <a:r>
              <a:rPr lang="en-US" altLang="en-US" sz="1400">
                <a:solidFill>
                  <a:schemeClr val="tx1"/>
                </a:solidFill>
                <a:latin typeface="Arial" panose="020B0604020202020204" pitchFamily="34" charset="0"/>
              </a:rPr>
              <a:t> combine all the colors together and then put handfuls into each one of the (8) art boxes.</a:t>
            </a:r>
          </a:p>
        </p:txBody>
      </p:sp>
    </p:spTree>
  </p:cSld>
  <p:clrMapOvr>
    <a:masterClrMapping/>
  </p:clrMapOvr>
  <p:transition advClick="0" advTm="1700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 y="1143000"/>
            <a:ext cx="4916488" cy="5029200"/>
          </a:xfrm>
          <a:prstGeom prst="rect">
            <a:avLst/>
          </a:prstGeom>
        </p:spPr>
        <p:txBody>
          <a:bodyPr/>
          <a:lstStyle/>
          <a:p>
            <a:pPr eaLnBrk="1" hangingPunct="1">
              <a:defRPr/>
            </a:pPr>
            <a:r>
              <a:rPr lang="en-US" sz="1200" b="1" u="sng" dirty="0">
                <a:latin typeface="Arial" charset="0"/>
                <a:cs typeface="Arial" charset="0"/>
              </a:rPr>
              <a:t>SCRATCH  OFF  PAPER:</a:t>
            </a:r>
          </a:p>
          <a:p>
            <a:pPr eaLnBrk="1" hangingPunct="1">
              <a:defRPr/>
            </a:pPr>
            <a:endParaRPr lang="en-US" sz="1200" b="1" u="sng" dirty="0">
              <a:latin typeface="Arial" charset="0"/>
              <a:cs typeface="Arial" charset="0"/>
            </a:endParaRPr>
          </a:p>
          <a:p>
            <a:pPr marL="742950" lvl="1" indent="-285750" eaLnBrk="1" hangingPunct="1">
              <a:buFont typeface="Arial" panose="020B0604020202020204" pitchFamily="34" charset="0"/>
              <a:buChar char="•"/>
              <a:defRPr/>
            </a:pPr>
            <a:r>
              <a:rPr lang="en-US" sz="1200" dirty="0">
                <a:latin typeface="Arial" charset="0"/>
                <a:cs typeface="Arial" charset="0"/>
              </a:rPr>
              <a:t>Cut all of the 8 ½ x 11 black scratch off paper in half</a:t>
            </a:r>
          </a:p>
          <a:p>
            <a:pPr marL="742950" lvl="1" indent="-285750" eaLnBrk="1" hangingPunct="1">
              <a:buFont typeface="Arial" panose="020B0604020202020204" pitchFamily="34" charset="0"/>
              <a:buChar char="•"/>
              <a:defRPr/>
            </a:pPr>
            <a:r>
              <a:rPr lang="en-US" sz="1200" dirty="0">
                <a:latin typeface="Arial" charset="0"/>
                <a:cs typeface="Arial" charset="0"/>
              </a:rPr>
              <a:t>Each student gets (1)</a:t>
            </a:r>
          </a:p>
          <a:p>
            <a:pPr marL="742950" lvl="1" indent="-285750" eaLnBrk="1" hangingPunct="1">
              <a:buFont typeface="Arial" panose="020B0604020202020204" pitchFamily="34" charset="0"/>
              <a:buChar char="•"/>
              <a:defRPr/>
            </a:pPr>
            <a:r>
              <a:rPr lang="en-US" sz="1200" dirty="0">
                <a:latin typeface="Arial" charset="0"/>
                <a:cs typeface="Arial" charset="0"/>
              </a:rPr>
              <a:t>Wash hands before handling; the oils from your hands will mark it up</a:t>
            </a:r>
          </a:p>
          <a:p>
            <a:pPr marL="285750" indent="-285750" eaLnBrk="1" hangingPunct="1">
              <a:buFont typeface="Arial" panose="020B0604020202020204" pitchFamily="34" charset="0"/>
              <a:buChar char="•"/>
              <a:defRPr/>
            </a:pPr>
            <a:endParaRPr lang="en-US" sz="1200" dirty="0">
              <a:latin typeface="Arial" charset="0"/>
              <a:cs typeface="Arial" charset="0"/>
            </a:endParaRPr>
          </a:p>
          <a:p>
            <a:pPr marL="285750" indent="-285750" eaLnBrk="1" hangingPunct="1">
              <a:buFont typeface="Arial" panose="020B0604020202020204" pitchFamily="34" charset="0"/>
              <a:buChar char="•"/>
              <a:defRPr/>
            </a:pPr>
            <a:endParaRPr lang="en-US" sz="1200" dirty="0">
              <a:latin typeface="Arial" charset="0"/>
              <a:cs typeface="Arial" charset="0"/>
            </a:endParaRPr>
          </a:p>
          <a:p>
            <a:pPr marL="285750" indent="-285750" eaLnBrk="1" hangingPunct="1">
              <a:buFont typeface="Arial" panose="020B0604020202020204" pitchFamily="34" charset="0"/>
              <a:buChar char="•"/>
              <a:defRPr/>
            </a:pPr>
            <a:endParaRPr lang="en-US" sz="1200" dirty="0">
              <a:latin typeface="Arial" charset="0"/>
              <a:cs typeface="Arial" charset="0"/>
            </a:endParaRPr>
          </a:p>
          <a:p>
            <a:pPr marL="285750" indent="-285750" eaLnBrk="1" hangingPunct="1">
              <a:buFont typeface="Arial" panose="020B0604020202020204" pitchFamily="34" charset="0"/>
              <a:buChar char="•"/>
              <a:defRPr/>
            </a:pPr>
            <a:endParaRPr lang="en-US" sz="1200" dirty="0">
              <a:latin typeface="Arial" charset="0"/>
              <a:cs typeface="Arial" charset="0"/>
            </a:endParaRPr>
          </a:p>
          <a:p>
            <a:pPr marL="285750" indent="-285750" eaLnBrk="1" hangingPunct="1">
              <a:buFont typeface="Arial" panose="020B0604020202020204" pitchFamily="34" charset="0"/>
              <a:buChar char="•"/>
              <a:defRPr/>
            </a:pPr>
            <a:endParaRPr lang="en-US" sz="1200" dirty="0">
              <a:latin typeface="Arial" charset="0"/>
              <a:cs typeface="Arial" charset="0"/>
            </a:endParaRPr>
          </a:p>
          <a:p>
            <a:pPr eaLnBrk="1" hangingPunct="1">
              <a:defRPr/>
            </a:pPr>
            <a:r>
              <a:rPr lang="en-US" sz="1200" b="1" u="sng" dirty="0">
                <a:latin typeface="Arial" charset="0"/>
                <a:cs typeface="Arial" charset="0"/>
              </a:rPr>
              <a:t>COLORED PAPER:</a:t>
            </a:r>
          </a:p>
          <a:p>
            <a:pPr eaLnBrk="1" hangingPunct="1">
              <a:defRPr/>
            </a:pPr>
            <a:endParaRPr lang="en-US" sz="1200" b="1" u="sng" dirty="0">
              <a:latin typeface="Arial" charset="0"/>
              <a:cs typeface="Arial" charset="0"/>
            </a:endParaRPr>
          </a:p>
          <a:p>
            <a:pPr marL="742950" lvl="1" indent="-285750" eaLnBrk="1" hangingPunct="1">
              <a:buFont typeface="Arial" panose="020B0604020202020204" pitchFamily="34" charset="0"/>
              <a:buChar char="•"/>
              <a:defRPr/>
            </a:pPr>
            <a:r>
              <a:rPr lang="en-US" sz="1200" dirty="0">
                <a:latin typeface="Arial" charset="0"/>
                <a:cs typeface="Arial" charset="0"/>
              </a:rPr>
              <a:t>Cut all (5) packages of colored card stock paper in half</a:t>
            </a:r>
          </a:p>
          <a:p>
            <a:pPr marL="742950" lvl="1" indent="-285750" eaLnBrk="1" hangingPunct="1">
              <a:buFont typeface="Arial" panose="020B0604020202020204" pitchFamily="34" charset="0"/>
              <a:buChar char="•"/>
              <a:defRPr/>
            </a:pPr>
            <a:endParaRPr lang="en-US" sz="1200" dirty="0">
              <a:latin typeface="Arial" charset="0"/>
              <a:cs typeface="Arial" charset="0"/>
            </a:endParaRPr>
          </a:p>
          <a:p>
            <a:pPr marL="742950" lvl="1" indent="-285750" eaLnBrk="1" hangingPunct="1">
              <a:buFont typeface="Arial" panose="020B0604020202020204" pitchFamily="34" charset="0"/>
              <a:buChar char="•"/>
              <a:defRPr/>
            </a:pPr>
            <a:r>
              <a:rPr lang="en-US" sz="1200" dirty="0">
                <a:latin typeface="Arial" charset="0"/>
                <a:cs typeface="Arial" charset="0"/>
              </a:rPr>
              <a:t>Sometimes the packages will give you (4) or (5) colors.</a:t>
            </a:r>
          </a:p>
          <a:p>
            <a:pPr marL="742950" lvl="1" indent="-285750" eaLnBrk="1" hangingPunct="1">
              <a:buFont typeface="Arial" panose="020B0604020202020204" pitchFamily="34" charset="0"/>
              <a:buChar char="•"/>
              <a:defRPr/>
            </a:pPr>
            <a:endParaRPr lang="en-US" sz="1200" b="1" dirty="0">
              <a:latin typeface="Arial" charset="0"/>
              <a:cs typeface="Arial" charset="0"/>
            </a:endParaRPr>
          </a:p>
          <a:p>
            <a:pPr marL="742950" lvl="1" indent="-285750" eaLnBrk="1" hangingPunct="1">
              <a:buFont typeface="Arial" panose="020B0604020202020204" pitchFamily="34" charset="0"/>
              <a:buChar char="•"/>
              <a:defRPr/>
            </a:pPr>
            <a:r>
              <a:rPr lang="en-US" sz="1200" dirty="0">
                <a:latin typeface="Arial" charset="0"/>
                <a:cs typeface="Arial" charset="0"/>
              </a:rPr>
              <a:t>I usually put ONLY (4) COLOR CHOICES into the art boxes for </a:t>
            </a:r>
            <a:r>
              <a:rPr lang="en-US" sz="1200" u="sng" dirty="0">
                <a:latin typeface="Arial" charset="0"/>
                <a:cs typeface="Arial" charset="0"/>
              </a:rPr>
              <a:t>each class</a:t>
            </a:r>
            <a:r>
              <a:rPr lang="en-US" sz="1200" dirty="0">
                <a:latin typeface="Arial" charset="0"/>
                <a:cs typeface="Arial" charset="0"/>
              </a:rPr>
              <a:t>.  This way each class will have it’s own unique color set and they will look different.</a:t>
            </a:r>
          </a:p>
          <a:p>
            <a:pPr marL="742950" lvl="1" indent="-285750" eaLnBrk="1" hangingPunct="1">
              <a:buFont typeface="Arial" panose="020B0604020202020204" pitchFamily="34" charset="0"/>
              <a:buChar char="•"/>
              <a:defRPr/>
            </a:pPr>
            <a:endParaRPr lang="en-US" dirty="0">
              <a:latin typeface="Arial" charset="0"/>
              <a:cs typeface="Arial" charset="0"/>
            </a:endParaRPr>
          </a:p>
        </p:txBody>
      </p:sp>
      <p:pic>
        <p:nvPicPr>
          <p:cNvPr id="2253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4325" y="836613"/>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4"/>
          <p:cNvSpPr txBox="1">
            <a:spLocks noChangeArrowheads="1"/>
          </p:cNvSpPr>
          <p:nvPr/>
        </p:nvSpPr>
        <p:spPr bwMode="auto">
          <a:xfrm>
            <a:off x="7339013" y="55563"/>
            <a:ext cx="172878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b="1">
                <a:solidFill>
                  <a:schemeClr val="tx1"/>
                </a:solidFill>
                <a:latin typeface="Arial" panose="020B0604020202020204" pitchFamily="34" charset="0"/>
              </a:rPr>
              <a:t>PREP: Page 2 of 3</a:t>
            </a:r>
          </a:p>
        </p:txBody>
      </p:sp>
      <p:sp>
        <p:nvSpPr>
          <p:cNvPr id="22533" name="TextBox 8"/>
          <p:cNvSpPr txBox="1">
            <a:spLocks noChangeArrowheads="1"/>
          </p:cNvSpPr>
          <p:nvPr/>
        </p:nvSpPr>
        <p:spPr bwMode="auto">
          <a:xfrm>
            <a:off x="152400" y="90488"/>
            <a:ext cx="3105150" cy="307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b="1">
                <a:solidFill>
                  <a:schemeClr val="tx1"/>
                </a:solidFill>
                <a:latin typeface="Arial" panose="020B0604020202020204" pitchFamily="34" charset="0"/>
              </a:rPr>
              <a:t>5</a:t>
            </a:r>
            <a:r>
              <a:rPr lang="en-US" altLang="en-US" sz="1400" b="1" baseline="30000">
                <a:solidFill>
                  <a:schemeClr val="tx1"/>
                </a:solidFill>
                <a:latin typeface="Arial" panose="020B0604020202020204" pitchFamily="34" charset="0"/>
              </a:rPr>
              <a:t>th</a:t>
            </a:r>
            <a:r>
              <a:rPr lang="en-US" altLang="en-US" sz="1400" b="1">
                <a:solidFill>
                  <a:schemeClr val="tx1"/>
                </a:solidFill>
                <a:latin typeface="Arial" panose="020B0604020202020204" pitchFamily="34" charset="0"/>
              </a:rPr>
              <a:t> Grade AA: Molas/Kuna Indians</a:t>
            </a:r>
          </a:p>
        </p:txBody>
      </p:sp>
      <p:pic>
        <p:nvPicPr>
          <p:cNvPr id="22534" name="Picture 6" descr="C:\Users\terita\AppData\Local\Temp\IMG_03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5" y="3373438"/>
            <a:ext cx="17145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p:cNvPicPr>
            <a:picLocks noChangeAspect="1"/>
          </p:cNvPicPr>
          <p:nvPr/>
        </p:nvPicPr>
        <p:blipFill>
          <a:blip r:embed="rId4">
            <a:extLst>
              <a:ext uri="{28A0092B-C50C-407E-A947-70E740481C1C}">
                <a14:useLocalDpi xmlns:a14="http://schemas.microsoft.com/office/drawing/2010/main" val="0"/>
              </a:ext>
            </a:extLst>
          </a:blip>
          <a:srcRect l="8752" t="47292" r="11829"/>
          <a:stretch>
            <a:fillRect/>
          </a:stretch>
        </p:blipFill>
        <p:spPr bwMode="auto">
          <a:xfrm>
            <a:off x="3257550" y="4983163"/>
            <a:ext cx="136366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p:cNvPicPr>
            <a:picLocks noChangeAspect="1"/>
          </p:cNvPicPr>
          <p:nvPr/>
        </p:nvPicPr>
        <p:blipFill>
          <a:blip r:embed="rId4">
            <a:extLst>
              <a:ext uri="{28A0092B-C50C-407E-A947-70E740481C1C}">
                <a14:useLocalDpi xmlns:a14="http://schemas.microsoft.com/office/drawing/2010/main" val="0"/>
              </a:ext>
            </a:extLst>
          </a:blip>
          <a:srcRect l="56326" t="6958" r="11829" b="46799"/>
          <a:stretch>
            <a:fillRect/>
          </a:stretch>
        </p:blipFill>
        <p:spPr bwMode="auto">
          <a:xfrm>
            <a:off x="4621213" y="4983163"/>
            <a:ext cx="660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700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62013" y="1371600"/>
            <a:ext cx="4724400" cy="4505325"/>
          </a:xfrm>
          <a:prstGeom prst="rect">
            <a:avLst/>
          </a:prstGeom>
        </p:spPr>
        <p:txBody>
          <a:bodyPr/>
          <a:lstStyle/>
          <a:p>
            <a:pPr eaLnBrk="1" hangingPunct="1">
              <a:defRPr/>
            </a:pPr>
            <a:r>
              <a:rPr lang="en-US" sz="1600" b="1" u="sng" dirty="0">
                <a:latin typeface="Arial" charset="0"/>
                <a:cs typeface="Arial" charset="0"/>
              </a:rPr>
              <a:t>CREATE (6) ART BOXES:</a:t>
            </a:r>
          </a:p>
          <a:p>
            <a:pPr eaLnBrk="1" hangingPunct="1">
              <a:defRPr/>
            </a:pPr>
            <a:r>
              <a:rPr lang="en-US" sz="1200" b="1" dirty="0">
                <a:latin typeface="Arial" charset="0"/>
                <a:cs typeface="Arial" charset="0"/>
              </a:rPr>
              <a:t>Have to re-set BEFORE each class</a:t>
            </a:r>
          </a:p>
          <a:p>
            <a:pPr eaLnBrk="1" hangingPunct="1">
              <a:defRPr/>
            </a:pPr>
            <a:endParaRPr lang="en-US" sz="1200" u="sng" dirty="0">
              <a:latin typeface="Arial" charset="0"/>
              <a:cs typeface="Arial" charset="0"/>
            </a:endParaRPr>
          </a:p>
          <a:p>
            <a:pPr eaLnBrk="1" hangingPunct="1">
              <a:defRPr/>
            </a:pPr>
            <a:endParaRPr lang="en-US" sz="1200" b="1" u="sng" dirty="0">
              <a:latin typeface="Arial" charset="0"/>
              <a:cs typeface="Arial" charset="0"/>
            </a:endParaRPr>
          </a:p>
          <a:p>
            <a:pPr marL="742950" lvl="1" indent="-285750" eaLnBrk="1" hangingPunct="1">
              <a:buFont typeface="+mj-lt"/>
              <a:buAutoNum type="arabicPeriod"/>
              <a:defRPr/>
            </a:pPr>
            <a:r>
              <a:rPr lang="en-US" sz="1200" b="1" dirty="0">
                <a:latin typeface="Arial" charset="0"/>
                <a:cs typeface="Arial" charset="0"/>
              </a:rPr>
              <a:t>(put on very bottom of art box)  </a:t>
            </a:r>
            <a:r>
              <a:rPr lang="en-US" sz="1200" dirty="0">
                <a:latin typeface="Arial" charset="0"/>
                <a:cs typeface="Arial" charset="0"/>
              </a:rPr>
              <a:t>Place HUGE handful  of the (7) yarns that are all mixed together into EACH of the Art boxes; 15-pcs per student approx. </a:t>
            </a:r>
          </a:p>
          <a:p>
            <a:pPr marL="742950" lvl="1" indent="-285750" eaLnBrk="1" hangingPunct="1">
              <a:buFont typeface="+mj-lt"/>
              <a:buAutoNum type="arabicPeriod"/>
              <a:defRPr/>
            </a:pPr>
            <a:endParaRPr lang="en-US" sz="1200" dirty="0">
              <a:latin typeface="Arial" charset="0"/>
              <a:cs typeface="Arial" charset="0"/>
            </a:endParaRPr>
          </a:p>
          <a:p>
            <a:pPr marL="742950" lvl="1" indent="-285750" eaLnBrk="1" hangingPunct="1">
              <a:buFont typeface="+mj-lt"/>
              <a:buAutoNum type="arabicPeriod"/>
              <a:defRPr/>
            </a:pPr>
            <a:r>
              <a:rPr lang="en-US" sz="1200" dirty="0">
                <a:latin typeface="Arial" charset="0"/>
                <a:cs typeface="Arial" charset="0"/>
              </a:rPr>
              <a:t>FOUR color choices of paper:  6-pieces of each color.</a:t>
            </a:r>
          </a:p>
          <a:p>
            <a:pPr marL="742950" lvl="1" indent="-285750" eaLnBrk="1" hangingPunct="1">
              <a:buFont typeface="+mj-lt"/>
              <a:buAutoNum type="arabicPeriod"/>
              <a:defRPr/>
            </a:pPr>
            <a:endParaRPr lang="en-US" sz="1200" dirty="0">
              <a:latin typeface="Arial" charset="0"/>
              <a:cs typeface="Arial" charset="0"/>
            </a:endParaRPr>
          </a:p>
          <a:p>
            <a:pPr marL="742950" lvl="1" indent="-285750" eaLnBrk="1" hangingPunct="1">
              <a:buFont typeface="+mj-lt"/>
              <a:buAutoNum type="arabicPeriod"/>
              <a:defRPr/>
            </a:pPr>
            <a:r>
              <a:rPr lang="en-US" sz="1200" dirty="0">
                <a:latin typeface="Arial" charset="0"/>
                <a:cs typeface="Arial" charset="0"/>
              </a:rPr>
              <a:t>(6-8) pieces of black SCRATCH OFF PAPER</a:t>
            </a:r>
          </a:p>
          <a:p>
            <a:pPr marL="742950" lvl="1" indent="-285750" eaLnBrk="1" hangingPunct="1">
              <a:buFont typeface="+mj-lt"/>
              <a:buAutoNum type="arabicPeriod"/>
              <a:defRPr/>
            </a:pPr>
            <a:endParaRPr lang="en-US" sz="1200" dirty="0">
              <a:latin typeface="Arial" charset="0"/>
              <a:cs typeface="Arial" charset="0"/>
            </a:endParaRPr>
          </a:p>
          <a:p>
            <a:pPr marL="742950" lvl="1" indent="-285750" eaLnBrk="1" hangingPunct="1">
              <a:buFont typeface="+mj-lt"/>
              <a:buAutoNum type="arabicPeriod"/>
              <a:defRPr/>
            </a:pPr>
            <a:r>
              <a:rPr lang="en-US" sz="1200" dirty="0">
                <a:latin typeface="Arial" charset="0"/>
                <a:cs typeface="Arial" charset="0"/>
              </a:rPr>
              <a:t>(1) set of the Panama Stencils (9 designs) in a baggie</a:t>
            </a:r>
          </a:p>
          <a:p>
            <a:pPr marL="742950" lvl="1" indent="-285750" eaLnBrk="1" hangingPunct="1">
              <a:buFont typeface="+mj-lt"/>
              <a:buAutoNum type="arabicPeriod"/>
              <a:defRPr/>
            </a:pPr>
            <a:endParaRPr lang="en-US" sz="1200" dirty="0">
              <a:latin typeface="Arial" charset="0"/>
              <a:cs typeface="Arial" charset="0"/>
            </a:endParaRPr>
          </a:p>
          <a:p>
            <a:pPr marL="742950" lvl="1" indent="-285750" eaLnBrk="1" hangingPunct="1">
              <a:buFont typeface="+mj-lt"/>
              <a:buAutoNum type="arabicPeriod"/>
              <a:defRPr/>
            </a:pPr>
            <a:r>
              <a:rPr lang="en-US" sz="1200" dirty="0">
                <a:latin typeface="Arial" charset="0"/>
                <a:cs typeface="Arial" charset="0"/>
              </a:rPr>
              <a:t>(6-8) wooden scratch off sticks</a:t>
            </a:r>
          </a:p>
          <a:p>
            <a:pPr eaLnBrk="1" hangingPunct="1">
              <a:defRPr/>
            </a:pPr>
            <a:endParaRPr lang="en-US" sz="1200" dirty="0">
              <a:latin typeface="Arial" charset="0"/>
              <a:cs typeface="Arial" charset="0"/>
            </a:endParaRPr>
          </a:p>
          <a:p>
            <a:pPr eaLnBrk="1" hangingPunct="1">
              <a:defRPr/>
            </a:pPr>
            <a:endParaRPr lang="en-US" sz="1200" dirty="0">
              <a:latin typeface="Arial" charset="0"/>
              <a:cs typeface="Arial" charset="0"/>
            </a:endParaRPr>
          </a:p>
          <a:p>
            <a:pPr eaLnBrk="1" hangingPunct="1">
              <a:defRPr/>
            </a:pPr>
            <a:r>
              <a:rPr lang="en-US" sz="1200" dirty="0">
                <a:latin typeface="Arial" charset="0"/>
                <a:cs typeface="Arial" charset="0"/>
              </a:rPr>
              <a:t>Each group of 5-students in the classroom will get an Art box, if a long table… give them (2) Art boxes.</a:t>
            </a:r>
          </a:p>
          <a:p>
            <a:pPr marL="285750" indent="-285750" eaLnBrk="1" hangingPunct="1">
              <a:buFont typeface="Arial" panose="020B0604020202020204" pitchFamily="34" charset="0"/>
              <a:buChar char="•"/>
              <a:defRPr/>
            </a:pPr>
            <a:endParaRPr lang="en-US" sz="1200" dirty="0">
              <a:latin typeface="Arial" charset="0"/>
              <a:cs typeface="Arial" charset="0"/>
            </a:endParaRPr>
          </a:p>
          <a:p>
            <a:pPr eaLnBrk="1" hangingPunct="1">
              <a:defRPr/>
            </a:pPr>
            <a:endParaRPr lang="en-US" sz="1200" b="1" u="sng" dirty="0">
              <a:latin typeface="Arial" charset="0"/>
              <a:cs typeface="Arial" charset="0"/>
            </a:endParaRPr>
          </a:p>
          <a:p>
            <a:pPr eaLnBrk="1" hangingPunct="1">
              <a:defRPr/>
            </a:pPr>
            <a:endParaRPr lang="en-US" sz="1200" b="1" u="sng" dirty="0">
              <a:latin typeface="Arial" charset="0"/>
              <a:cs typeface="Arial" charset="0"/>
            </a:endParaRPr>
          </a:p>
        </p:txBody>
      </p:sp>
      <p:pic>
        <p:nvPicPr>
          <p:cNvPr id="2355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819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8768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8382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5"/>
          <p:cNvSpPr txBox="1">
            <a:spLocks noChangeArrowheads="1"/>
          </p:cNvSpPr>
          <p:nvPr/>
        </p:nvSpPr>
        <p:spPr bwMode="auto">
          <a:xfrm>
            <a:off x="7262813" y="55563"/>
            <a:ext cx="172878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b="1">
                <a:solidFill>
                  <a:schemeClr val="tx1"/>
                </a:solidFill>
                <a:latin typeface="Arial" panose="020B0604020202020204" pitchFamily="34" charset="0"/>
              </a:rPr>
              <a:t>PREP: Page 3 of 3</a:t>
            </a:r>
          </a:p>
        </p:txBody>
      </p:sp>
      <p:sp>
        <p:nvSpPr>
          <p:cNvPr id="23559" name="TextBox 8"/>
          <p:cNvSpPr txBox="1">
            <a:spLocks noChangeArrowheads="1"/>
          </p:cNvSpPr>
          <p:nvPr/>
        </p:nvSpPr>
        <p:spPr bwMode="auto">
          <a:xfrm>
            <a:off x="152400" y="90488"/>
            <a:ext cx="3105150" cy="307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b="1">
                <a:solidFill>
                  <a:schemeClr val="tx1"/>
                </a:solidFill>
                <a:latin typeface="Arial" panose="020B0604020202020204" pitchFamily="34" charset="0"/>
              </a:rPr>
              <a:t>5</a:t>
            </a:r>
            <a:r>
              <a:rPr lang="en-US" altLang="en-US" sz="1400" b="1" baseline="30000">
                <a:solidFill>
                  <a:schemeClr val="tx1"/>
                </a:solidFill>
                <a:latin typeface="Arial" panose="020B0604020202020204" pitchFamily="34" charset="0"/>
              </a:rPr>
              <a:t>th</a:t>
            </a:r>
            <a:r>
              <a:rPr lang="en-US" altLang="en-US" sz="1400" b="1">
                <a:solidFill>
                  <a:schemeClr val="tx1"/>
                </a:solidFill>
                <a:latin typeface="Arial" panose="020B0604020202020204" pitchFamily="34" charset="0"/>
              </a:rPr>
              <a:t> Grade AA: Molas/Kuna Indians</a:t>
            </a:r>
          </a:p>
        </p:txBody>
      </p:sp>
      <p:pic>
        <p:nvPicPr>
          <p:cNvPr id="23560" name="Picture 9"/>
          <p:cNvPicPr>
            <a:picLocks noChangeAspect="1"/>
          </p:cNvPicPr>
          <p:nvPr/>
        </p:nvPicPr>
        <p:blipFill>
          <a:blip r:embed="rId5">
            <a:extLst>
              <a:ext uri="{28A0092B-C50C-407E-A947-70E740481C1C}">
                <a14:useLocalDpi xmlns:a14="http://schemas.microsoft.com/office/drawing/2010/main" val="0"/>
              </a:ext>
            </a:extLst>
          </a:blip>
          <a:srcRect l="9184" t="76277" r="73100" b="6000"/>
          <a:stretch>
            <a:fillRect/>
          </a:stretch>
        </p:blipFill>
        <p:spPr bwMode="auto">
          <a:xfrm>
            <a:off x="8256588" y="1906588"/>
            <a:ext cx="6588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13333" t="14445" r="11111" b="14444"/>
          <a:stretch/>
        </p:blipFill>
        <p:spPr>
          <a:xfrm rot="5400000">
            <a:off x="8297956" y="1104807"/>
            <a:ext cx="571500" cy="403412"/>
          </a:xfrm>
          <a:prstGeom prst="rect">
            <a:avLst/>
          </a:prstGeom>
        </p:spPr>
      </p:pic>
    </p:spTree>
  </p:cSld>
  <p:clrMapOvr>
    <a:masterClrMapping/>
  </p:clrMapOvr>
  <p:transition advClick="0" advTm="17000"/>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7366</TotalTime>
  <Words>4325</Words>
  <Application>Microsoft Office PowerPoint</Application>
  <PresentationFormat>On-screen Show (4:3)</PresentationFormat>
  <Paragraphs>483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Arial Narrow</vt:lpstr>
      <vt:lpstr>Calibri</vt:lpstr>
      <vt:lpstr>Impact</vt:lpstr>
      <vt:lpstr>Times New Roman</vt:lpstr>
      <vt:lpstr>Wingdings</vt:lpstr>
      <vt:lpstr>NewsPrint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Molas</dc:title>
  <dc:creator>Teri Allart</dc:creator>
  <cp:lastModifiedBy>Terita Allart</cp:lastModifiedBy>
  <cp:revision>562</cp:revision>
  <cp:lastPrinted>2016-02-15T06:54:57Z</cp:lastPrinted>
  <dcterms:created xsi:type="dcterms:W3CDTF">2009-05-12T12:40:31Z</dcterms:created>
  <dcterms:modified xsi:type="dcterms:W3CDTF">2016-03-14T13:12:20Z</dcterms:modified>
</cp:coreProperties>
</file>