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84" r:id="rId4"/>
    <p:sldId id="260" r:id="rId5"/>
    <p:sldId id="257" r:id="rId6"/>
    <p:sldId id="267" r:id="rId7"/>
    <p:sldId id="282" r:id="rId8"/>
    <p:sldId id="261" r:id="rId9"/>
    <p:sldId id="266" r:id="rId10"/>
    <p:sldId id="289" r:id="rId11"/>
    <p:sldId id="268" r:id="rId12"/>
    <p:sldId id="278" r:id="rId13"/>
    <p:sldId id="285" r:id="rId14"/>
    <p:sldId id="286" r:id="rId15"/>
    <p:sldId id="288" r:id="rId16"/>
    <p:sldId id="262" r:id="rId17"/>
    <p:sldId id="281" r:id="rId1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BAB"/>
    <a:srgbClr val="60A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9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EE7C50-8C8B-45EC-A51B-F1964E2A26C4}"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90421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E7C50-8C8B-45EC-A51B-F1964E2A26C4}"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425770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E7C50-8C8B-45EC-A51B-F1964E2A26C4}"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34912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E7C50-8C8B-45EC-A51B-F1964E2A26C4}"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14284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E7C50-8C8B-45EC-A51B-F1964E2A26C4}"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325031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EE7C50-8C8B-45EC-A51B-F1964E2A26C4}"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295415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EE7C50-8C8B-45EC-A51B-F1964E2A26C4}"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143381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EE7C50-8C8B-45EC-A51B-F1964E2A26C4}"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19128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E7C50-8C8B-45EC-A51B-F1964E2A26C4}"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5977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E7C50-8C8B-45EC-A51B-F1964E2A26C4}"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157263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E7C50-8C8B-45EC-A51B-F1964E2A26C4}"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FA501-5D16-40F9-9A53-8472B21E15A5}" type="slidenum">
              <a:rPr lang="en-US" smtClean="0"/>
              <a:t>‹#›</a:t>
            </a:fld>
            <a:endParaRPr lang="en-US"/>
          </a:p>
        </p:txBody>
      </p:sp>
    </p:spTree>
    <p:extLst>
      <p:ext uri="{BB962C8B-B14F-4D97-AF65-F5344CB8AC3E}">
        <p14:creationId xmlns:p14="http://schemas.microsoft.com/office/powerpoint/2010/main" val="272258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E7C50-8C8B-45EC-A51B-F1964E2A26C4}"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FA501-5D16-40F9-9A53-8472B21E15A5}" type="slidenum">
              <a:rPr lang="en-US" smtClean="0"/>
              <a:t>‹#›</a:t>
            </a:fld>
            <a:endParaRPr lang="en-US"/>
          </a:p>
        </p:txBody>
      </p:sp>
    </p:spTree>
    <p:extLst>
      <p:ext uri="{BB962C8B-B14F-4D97-AF65-F5344CB8AC3E}">
        <p14:creationId xmlns:p14="http://schemas.microsoft.com/office/powerpoint/2010/main" val="80921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2.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5.jpeg"/><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3.jpeg"/><Relationship Id="rId3" Type="http://schemas.openxmlformats.org/officeDocument/2006/relationships/image" Target="../media/image45.jpeg"/><Relationship Id="rId7" Type="http://schemas.openxmlformats.org/officeDocument/2006/relationships/image" Target="../media/image48.jpeg"/><Relationship Id="rId12" Type="http://schemas.openxmlformats.org/officeDocument/2006/relationships/image" Target="../media/image52.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51.jpeg"/><Relationship Id="rId5" Type="http://schemas.openxmlformats.org/officeDocument/2006/relationships/image" Target="../media/image47.jpeg"/><Relationship Id="rId10" Type="http://schemas.openxmlformats.org/officeDocument/2006/relationships/image" Target="../media/image34.jpeg"/><Relationship Id="rId4" Type="http://schemas.openxmlformats.org/officeDocument/2006/relationships/image" Target="../media/image46.jpeg"/><Relationship Id="rId9" Type="http://schemas.openxmlformats.org/officeDocument/2006/relationships/image" Target="../media/image50.jpeg"/></Relationships>
</file>

<file path=ppt/slides/_rels/slide15.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18" Type="http://schemas.openxmlformats.org/officeDocument/2006/relationships/image" Target="../media/image70.jpeg"/><Relationship Id="rId26" Type="http://schemas.openxmlformats.org/officeDocument/2006/relationships/image" Target="../media/image17.jpeg"/><Relationship Id="rId3" Type="http://schemas.openxmlformats.org/officeDocument/2006/relationships/image" Target="../media/image55.jpeg"/><Relationship Id="rId21" Type="http://schemas.openxmlformats.org/officeDocument/2006/relationships/image" Target="../media/image73.jpe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jpeg"/><Relationship Id="rId25" Type="http://schemas.openxmlformats.org/officeDocument/2006/relationships/image" Target="../media/image77.jpeg"/><Relationship Id="rId2" Type="http://schemas.openxmlformats.org/officeDocument/2006/relationships/image" Target="../media/image54.jpeg"/><Relationship Id="rId16" Type="http://schemas.openxmlformats.org/officeDocument/2006/relationships/image" Target="../media/image68.jpeg"/><Relationship Id="rId20"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3.jpeg"/><Relationship Id="rId24" Type="http://schemas.openxmlformats.org/officeDocument/2006/relationships/image" Target="../media/image76.jpeg"/><Relationship Id="rId5" Type="http://schemas.openxmlformats.org/officeDocument/2006/relationships/image" Target="../media/image57.jpeg"/><Relationship Id="rId15" Type="http://schemas.openxmlformats.org/officeDocument/2006/relationships/image" Target="../media/image67.jpeg"/><Relationship Id="rId23" Type="http://schemas.openxmlformats.org/officeDocument/2006/relationships/image" Target="../media/image75.jpeg"/><Relationship Id="rId10" Type="http://schemas.openxmlformats.org/officeDocument/2006/relationships/image" Target="../media/image62.jpeg"/><Relationship Id="rId19" Type="http://schemas.openxmlformats.org/officeDocument/2006/relationships/image" Target="../media/image71.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6.jpeg"/><Relationship Id="rId22" Type="http://schemas.openxmlformats.org/officeDocument/2006/relationships/image" Target="../media/image74.jpeg"/><Relationship Id="rId27" Type="http://schemas.openxmlformats.org/officeDocument/2006/relationships/image" Target="../media/image78.jpeg"/></Relationships>
</file>

<file path=ppt/slides/_rels/slide1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83.jpeg"/><Relationship Id="rId3" Type="http://schemas.openxmlformats.org/officeDocument/2006/relationships/image" Target="../media/image80.jpeg"/><Relationship Id="rId7" Type="http://schemas.openxmlformats.org/officeDocument/2006/relationships/image" Target="../media/image48.jpeg"/><Relationship Id="rId12" Type="http://schemas.openxmlformats.org/officeDocument/2006/relationships/image" Target="../media/image82.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81.jpeg"/><Relationship Id="rId5" Type="http://schemas.openxmlformats.org/officeDocument/2006/relationships/image" Target="../media/image47.jpeg"/><Relationship Id="rId15" Type="http://schemas.openxmlformats.org/officeDocument/2006/relationships/image" Target="../media/image84.jpeg"/><Relationship Id="rId10" Type="http://schemas.openxmlformats.org/officeDocument/2006/relationships/image" Target="../media/image34.jpeg"/><Relationship Id="rId4" Type="http://schemas.openxmlformats.org/officeDocument/2006/relationships/image" Target="../media/image46.jpeg"/><Relationship Id="rId9" Type="http://schemas.openxmlformats.org/officeDocument/2006/relationships/image" Target="../media/image50.jpeg"/><Relationship Id="rId1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mailto:mceartambassador@gmail.com" TargetMode="External"/><Relationship Id="rId2" Type="http://schemas.openxmlformats.org/officeDocument/2006/relationships/hyperlink" Target="mailto:ptsa.artambassador@gmail.com" TargetMode="External"/><Relationship Id="rId1" Type="http://schemas.openxmlformats.org/officeDocument/2006/relationships/slideLayout" Target="../slideLayouts/slideLayout2.xml"/><Relationship Id="rId5" Type="http://schemas.openxmlformats.org/officeDocument/2006/relationships/hyperlink" Target="mailto:aceartambassador@gmail.com" TargetMode="External"/><Relationship Id="rId4" Type="http://schemas.openxmlformats.org/officeDocument/2006/relationships/hyperlink" Target="mailto:prartambassador@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ittsfordschools.org/files/filesystem/PrintShop%20Request%20Form.pdf"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mailto:Ed_Pretko@pittsford.monroe.edu"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1.jpeg"/><Relationship Id="rId4" Type="http://schemas.openxmlformats.org/officeDocument/2006/relationships/image" Target="../media/image26.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546" y="1219200"/>
            <a:ext cx="3264329" cy="1261884"/>
          </a:xfrm>
          <a:prstGeom prst="rect">
            <a:avLst/>
          </a:prstGeom>
          <a:noFill/>
        </p:spPr>
        <p:txBody>
          <a:bodyPr wrap="square" rtlCol="0">
            <a:spAutoFit/>
          </a:bodyPr>
          <a:lstStyle/>
          <a:p>
            <a:endParaRPr lang="en-US" sz="1600" dirty="0">
              <a:latin typeface="Arial Black" panose="020B0A04020102020204" pitchFamily="34" charset="0"/>
              <a:cs typeface="Arial" panose="020B0604020202020204" pitchFamily="34" charset="0"/>
            </a:endParaRPr>
          </a:p>
          <a:p>
            <a:r>
              <a:rPr lang="en-US" sz="2800" dirty="0">
                <a:latin typeface="Arial Black" panose="020B0A04020102020204" pitchFamily="34" charset="0"/>
                <a:cs typeface="Arial" panose="020B0604020202020204" pitchFamily="34" charset="0"/>
              </a:rPr>
              <a:t>“ Mini Monet’s ”</a:t>
            </a:r>
          </a:p>
          <a:p>
            <a:endParaRPr lang="en-US" sz="1000" dirty="0">
              <a:latin typeface="Arial Black" panose="020B0A04020102020204" pitchFamily="34" charset="0"/>
              <a:cs typeface="Arial" panose="020B0604020202020204" pitchFamily="34" charset="0"/>
            </a:endParaRPr>
          </a:p>
          <a:p>
            <a:r>
              <a:rPr lang="en-US" sz="1200" dirty="0">
                <a:latin typeface="Arial Black" panose="020B0A04020102020204" pitchFamily="34" charset="0"/>
                <a:cs typeface="Arial" panose="020B0604020202020204" pitchFamily="34" charset="0"/>
              </a:rPr>
              <a:t>By Teri Allart</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pic>
        <p:nvPicPr>
          <p:cNvPr id="5" name="Picture 5" descr="C:\Users\terita\Pictures\2014_04_21\IMG_7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22358"/>
            <a:ext cx="1669362" cy="222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86400" y="3276600"/>
            <a:ext cx="2825710" cy="369332"/>
          </a:xfrm>
          <a:prstGeom prst="rect">
            <a:avLst/>
          </a:prstGeom>
        </p:spPr>
        <p:txBody>
          <a:bodyPr wrap="none">
            <a:spAutoFit/>
          </a:bodyPr>
          <a:lstStyle/>
          <a:p>
            <a:r>
              <a:rPr lang="en-US" b="1" dirty="0"/>
              <a:t>Lily Plant  </a:t>
            </a:r>
            <a:r>
              <a:rPr lang="en-US" b="1" u="sng" dirty="0"/>
              <a:t>or</a:t>
            </a:r>
            <a:r>
              <a:rPr lang="en-US" b="1" dirty="0"/>
              <a:t>  Frog Life Cycle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68886" y="4613513"/>
            <a:ext cx="2160911" cy="16206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04312" y="678961"/>
            <a:ext cx="2212938" cy="1659704"/>
          </a:xfrm>
          <a:prstGeom prst="rect">
            <a:avLst/>
          </a:prstGeom>
        </p:spPr>
      </p:pic>
      <p:sp>
        <p:nvSpPr>
          <p:cNvPr id="2" name="Rectangle 1"/>
          <p:cNvSpPr/>
          <p:nvPr/>
        </p:nvSpPr>
        <p:spPr>
          <a:xfrm>
            <a:off x="457200" y="3048000"/>
            <a:ext cx="3326675" cy="3093154"/>
          </a:xfrm>
          <a:prstGeom prst="rect">
            <a:avLst/>
          </a:prstGeom>
          <a:ln>
            <a:solidFill>
              <a:schemeClr val="tx1"/>
            </a:solidFill>
          </a:ln>
        </p:spPr>
        <p:txBody>
          <a:bodyPr wrap="square">
            <a:spAutoFit/>
          </a:bodyPr>
          <a:lstStyle/>
          <a:p>
            <a:pPr>
              <a:lnSpc>
                <a:spcPct val="150000"/>
              </a:lnSpc>
            </a:pPr>
            <a:r>
              <a:rPr lang="en-US" sz="1000" dirty="0">
                <a:latin typeface="Arial" panose="020B0604020202020204" pitchFamily="34" charset="0"/>
                <a:cs typeface="Arial" panose="020B0604020202020204" pitchFamily="34" charset="0"/>
              </a:rPr>
              <a:t>Ties into 1</a:t>
            </a:r>
            <a:r>
              <a:rPr lang="en-US" sz="1000" baseline="30000" dirty="0">
                <a:latin typeface="Arial" panose="020B0604020202020204" pitchFamily="34" charset="0"/>
                <a:cs typeface="Arial" panose="020B0604020202020204" pitchFamily="34" charset="0"/>
              </a:rPr>
              <a:t>st</a:t>
            </a:r>
            <a:r>
              <a:rPr lang="en-US" sz="1000" dirty="0">
                <a:latin typeface="Arial" panose="020B0604020202020204" pitchFamily="34" charset="0"/>
                <a:cs typeface="Arial" panose="020B0604020202020204" pitchFamily="34" charset="0"/>
              </a:rPr>
              <a:t> grade’s Life Cycle Unit of a Plant OR Frog.</a:t>
            </a:r>
          </a:p>
          <a:p>
            <a:pPr>
              <a:lnSpc>
                <a:spcPct val="150000"/>
              </a:lnSpc>
            </a:pPr>
            <a:endParaRPr lang="en-US" sz="1000" dirty="0">
              <a:latin typeface="Arial" panose="020B0604020202020204" pitchFamily="34" charset="0"/>
              <a:cs typeface="Arial" panose="020B0604020202020204" pitchFamily="34" charset="0"/>
            </a:endParaRPr>
          </a:p>
          <a:p>
            <a:pPr>
              <a:lnSpc>
                <a:spcPct val="150000"/>
              </a:lnSpc>
            </a:pPr>
            <a:r>
              <a:rPr lang="en-US" sz="1000" dirty="0">
                <a:latin typeface="Arial" panose="020B0604020202020204" pitchFamily="34" charset="0"/>
                <a:cs typeface="Arial" panose="020B0604020202020204" pitchFamily="34" charset="0"/>
              </a:rPr>
              <a:t>Students will draw their “IMPRESSIONS” of either the Lily Plant or Frog Life Cycle, to create a spinning paper plate that will provide a watercolor home for their Monet Frog.</a:t>
            </a:r>
          </a:p>
          <a:p>
            <a:pPr>
              <a:lnSpc>
                <a:spcPct val="150000"/>
              </a:lnSpc>
            </a:pPr>
            <a:endParaRPr lang="en-US" sz="1000" dirty="0">
              <a:latin typeface="Arial" panose="020B0604020202020204" pitchFamily="34" charset="0"/>
              <a:cs typeface="Arial" panose="020B0604020202020204" pitchFamily="34" charset="0"/>
            </a:endParaRPr>
          </a:p>
          <a:p>
            <a:pPr>
              <a:lnSpc>
                <a:spcPct val="150000"/>
              </a:lnSpc>
            </a:pPr>
            <a:r>
              <a:rPr lang="en-US" sz="1000" dirty="0">
                <a:latin typeface="Arial" panose="020B0604020202020204" pitchFamily="34" charset="0"/>
                <a:cs typeface="Arial" panose="020B0604020202020204" pitchFamily="34" charset="0"/>
              </a:rPr>
              <a:t>This Art Ambassador is a little differently arranged.  We have the kids do  (3) “drawing races” FIRST (coloring their coffee filters) then we do the Monet Introduction.  This buys us the time we need so that volunteers in the EXTRA ROOM can prep the TOP plate and return it to the classroom.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49338" y="4613514"/>
            <a:ext cx="2160909" cy="1620682"/>
          </a:xfrm>
          <a:prstGeom prst="rect">
            <a:avLst/>
          </a:prstGeom>
        </p:spPr>
      </p:pic>
      <p:sp>
        <p:nvSpPr>
          <p:cNvPr id="10" name="Rectangle 9"/>
          <p:cNvSpPr/>
          <p:nvPr/>
        </p:nvSpPr>
        <p:spPr>
          <a:xfrm>
            <a:off x="249235" y="228600"/>
            <a:ext cx="2646365" cy="523220"/>
          </a:xfrm>
          <a:prstGeom prst="rect">
            <a:avLst/>
          </a:prstGeom>
          <a:ln>
            <a:solidFill>
              <a:schemeClr val="tx1"/>
            </a:solidFill>
          </a:ln>
        </p:spPr>
        <p:txBody>
          <a:bodyPr wrap="square">
            <a:spAutoFit/>
          </a:bodyPr>
          <a:lstStyle/>
          <a:p>
            <a:r>
              <a:rPr lang="en-US" sz="1400" u="sng" dirty="0">
                <a:latin typeface="Arial" panose="020B0604020202020204" pitchFamily="34" charset="0"/>
                <a:cs typeface="Arial" panose="020B0604020202020204" pitchFamily="34" charset="0"/>
              </a:rPr>
              <a:t>1</a:t>
            </a:r>
            <a:r>
              <a:rPr lang="en-US" sz="1400" u="sng" baseline="30000" dirty="0">
                <a:latin typeface="Arial" panose="020B0604020202020204" pitchFamily="34" charset="0"/>
                <a:cs typeface="Arial" panose="020B0604020202020204" pitchFamily="34" charset="0"/>
              </a:rPr>
              <a:t>st</a:t>
            </a:r>
            <a:r>
              <a:rPr lang="en-US" sz="1400" u="sng" dirty="0">
                <a:latin typeface="Arial" panose="020B0604020202020204" pitchFamily="34" charset="0"/>
                <a:cs typeface="Arial" panose="020B0604020202020204" pitchFamily="34" charset="0"/>
              </a:rPr>
              <a:t> grade Art Ambassador</a:t>
            </a:r>
          </a:p>
          <a:p>
            <a:r>
              <a:rPr lang="en-US" sz="1400" dirty="0">
                <a:latin typeface="Arial" panose="020B0604020202020204" pitchFamily="34" charset="0"/>
                <a:cs typeface="Arial" panose="020B0604020202020204" pitchFamily="34" charset="0"/>
              </a:rPr>
              <a:t>Pittsford PTSA</a:t>
            </a:r>
          </a:p>
        </p:txBody>
      </p:sp>
    </p:spTree>
    <p:extLst>
      <p:ext uri="{BB962C8B-B14F-4D97-AF65-F5344CB8AC3E}">
        <p14:creationId xmlns:p14="http://schemas.microsoft.com/office/powerpoint/2010/main" val="256262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3607" y="147520"/>
            <a:ext cx="1238096" cy="461665"/>
          </a:xfrm>
          <a:prstGeom prst="rect">
            <a:avLst/>
          </a:prstGeom>
          <a:noFill/>
          <a:ln>
            <a:solidFill>
              <a:schemeClr val="tx1"/>
            </a:solidFill>
          </a:ln>
        </p:spPr>
        <p:txBody>
          <a:bodyPr wrap="none" rtlCol="0">
            <a:spAutoFit/>
          </a:bodyPr>
          <a:lstStyle/>
          <a:p>
            <a:pPr algn="ctr"/>
            <a:r>
              <a:rPr lang="en-US" sz="1200" u="sng" dirty="0"/>
              <a:t>PREP:  4 of 4</a:t>
            </a:r>
          </a:p>
          <a:p>
            <a:pPr algn="ctr"/>
            <a:r>
              <a:rPr lang="en-US" sz="1200" b="1" dirty="0">
                <a:solidFill>
                  <a:srgbClr val="00B050"/>
                </a:solidFill>
              </a:rPr>
              <a:t>DAY OF PROJECT</a:t>
            </a:r>
          </a:p>
        </p:txBody>
      </p:sp>
      <p:sp>
        <p:nvSpPr>
          <p:cNvPr id="3" name="TextBox 1"/>
          <p:cNvSpPr txBox="1">
            <a:spLocks noChangeArrowheads="1"/>
          </p:cNvSpPr>
          <p:nvPr/>
        </p:nvSpPr>
        <p:spPr bwMode="auto">
          <a:xfrm>
            <a:off x="187967" y="164421"/>
            <a:ext cx="26670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cxnSp>
        <p:nvCxnSpPr>
          <p:cNvPr id="5" name="Straight Connector 4"/>
          <p:cNvCxnSpPr/>
          <p:nvPr/>
        </p:nvCxnSpPr>
        <p:spPr>
          <a:xfrm>
            <a:off x="4572000" y="1656349"/>
            <a:ext cx="0" cy="504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6655" y="1091030"/>
            <a:ext cx="2309287" cy="369332"/>
          </a:xfrm>
          <a:prstGeom prst="rect">
            <a:avLst/>
          </a:prstGeom>
          <a:noFill/>
          <a:ln>
            <a:solidFill>
              <a:schemeClr val="tx1"/>
            </a:solidFill>
          </a:ln>
        </p:spPr>
        <p:txBody>
          <a:bodyPr wrap="none" rtlCol="0">
            <a:spAutoFit/>
          </a:bodyPr>
          <a:lstStyle/>
          <a:p>
            <a:r>
              <a:rPr lang="en-US" b="1" dirty="0">
                <a:solidFill>
                  <a:srgbClr val="FF0000"/>
                </a:solidFill>
              </a:rPr>
              <a:t>TAKE TO CLASSROOM:</a:t>
            </a:r>
          </a:p>
        </p:txBody>
      </p:sp>
      <p:sp>
        <p:nvSpPr>
          <p:cNvPr id="8" name="TextBox 7"/>
          <p:cNvSpPr txBox="1"/>
          <p:nvPr/>
        </p:nvSpPr>
        <p:spPr>
          <a:xfrm>
            <a:off x="6584531" y="1097651"/>
            <a:ext cx="2407069" cy="369332"/>
          </a:xfrm>
          <a:prstGeom prst="rect">
            <a:avLst/>
          </a:prstGeom>
          <a:noFill/>
          <a:ln>
            <a:solidFill>
              <a:schemeClr val="tx1"/>
            </a:solidFill>
          </a:ln>
        </p:spPr>
        <p:txBody>
          <a:bodyPr wrap="none" rtlCol="0">
            <a:spAutoFit/>
          </a:bodyPr>
          <a:lstStyle/>
          <a:p>
            <a:r>
              <a:rPr lang="en-US" b="1" dirty="0">
                <a:solidFill>
                  <a:srgbClr val="FF0000"/>
                </a:solidFill>
              </a:rPr>
              <a:t>TAKE TO EXTRA ROOM:</a:t>
            </a:r>
          </a:p>
        </p:txBody>
      </p:sp>
      <p:sp>
        <p:nvSpPr>
          <p:cNvPr id="9" name="Rectangle 8"/>
          <p:cNvSpPr/>
          <p:nvPr/>
        </p:nvSpPr>
        <p:spPr>
          <a:xfrm>
            <a:off x="3254709" y="629365"/>
            <a:ext cx="2786981" cy="830997"/>
          </a:xfrm>
          <a:prstGeom prst="rect">
            <a:avLst/>
          </a:prstGeom>
          <a:solidFill>
            <a:schemeClr val="accent3">
              <a:lumMod val="40000"/>
              <a:lumOff val="60000"/>
            </a:schemeClr>
          </a:solidFill>
          <a:ln w="12700">
            <a:solidFill>
              <a:schemeClr val="tx1"/>
            </a:solidFill>
            <a:prstDash val="solid"/>
          </a:ln>
        </p:spPr>
        <p:txBody>
          <a:bodyPr wrap="none">
            <a:spAutoFit/>
          </a:bodyPr>
          <a:lstStyle/>
          <a:p>
            <a:r>
              <a:rPr lang="en-US" sz="1200" b="1" u="sng" dirty="0"/>
              <a:t>This project uses  (3) PAPER PLATES:</a:t>
            </a:r>
          </a:p>
          <a:p>
            <a:r>
              <a:rPr lang="en-US" sz="1200" b="1" dirty="0"/>
              <a:t>(#1)  “Work Plate”</a:t>
            </a:r>
          </a:p>
          <a:p>
            <a:r>
              <a:rPr lang="en-US" sz="1200" b="1" dirty="0"/>
              <a:t>(#2)  5-cycle glued to a PLATE (bottom)</a:t>
            </a:r>
          </a:p>
          <a:p>
            <a:r>
              <a:rPr lang="en-US" sz="1200" b="1" dirty="0"/>
              <a:t>(#3)  Colored filter glued to a PLATE (top)</a:t>
            </a:r>
          </a:p>
        </p:txBody>
      </p:sp>
      <p:sp>
        <p:nvSpPr>
          <p:cNvPr id="11" name="Rectangle 10"/>
          <p:cNvSpPr/>
          <p:nvPr/>
        </p:nvSpPr>
        <p:spPr>
          <a:xfrm>
            <a:off x="4791584" y="5732966"/>
            <a:ext cx="4276216" cy="1015663"/>
          </a:xfrm>
          <a:prstGeom prst="rect">
            <a:avLst/>
          </a:prstGeom>
        </p:spPr>
        <p:txBody>
          <a:bodyPr wrap="square">
            <a:spAutoFit/>
          </a:bodyPr>
          <a:lstStyle/>
          <a:p>
            <a:pPr algn="ctr"/>
            <a:endParaRPr lang="en-US" sz="1000" b="1" u="sng" dirty="0">
              <a:latin typeface="Arial" panose="020B0604020202020204" pitchFamily="34" charset="0"/>
              <a:cs typeface="Arial" panose="020B0604020202020204" pitchFamily="34" charset="0"/>
            </a:endParaRPr>
          </a:p>
          <a:p>
            <a:pPr marL="228600" indent="-228600">
              <a:buAutoNum type="arabicPeriod"/>
            </a:pPr>
            <a:r>
              <a:rPr lang="en-US" sz="1000" dirty="0">
                <a:latin typeface="Arial" panose="020B0604020202020204" pitchFamily="34" charset="0"/>
                <a:cs typeface="Arial" panose="020B0604020202020204" pitchFamily="34" charset="0"/>
              </a:rPr>
              <a:t>Volunteers blow dry each colored filter</a:t>
            </a:r>
          </a:p>
          <a:p>
            <a:pPr marL="228600" indent="-228600">
              <a:buAutoNum type="arabicPeriod"/>
            </a:pPr>
            <a:r>
              <a:rPr lang="en-US" sz="1000" dirty="0">
                <a:latin typeface="Arial" panose="020B0604020202020204" pitchFamily="34" charset="0"/>
                <a:cs typeface="Arial" panose="020B0604020202020204" pitchFamily="34" charset="0"/>
              </a:rPr>
              <a:t>Glue each colored filter to a plane white paper plate</a:t>
            </a:r>
          </a:p>
          <a:p>
            <a:pPr marL="228600" indent="-228600">
              <a:buAutoNum type="arabicPeriod"/>
            </a:pPr>
            <a:r>
              <a:rPr lang="en-US" sz="1000" dirty="0">
                <a:latin typeface="Arial" panose="020B0604020202020204" pitchFamily="34" charset="0"/>
                <a:cs typeface="Arial" panose="020B0604020202020204" pitchFamily="34" charset="0"/>
              </a:rPr>
              <a:t>Place </a:t>
            </a:r>
            <a:r>
              <a:rPr lang="en-US" sz="1000" b="1" u="sng" dirty="0">
                <a:solidFill>
                  <a:srgbClr val="FF0000"/>
                </a:solidFill>
                <a:latin typeface="Arial" panose="020B0604020202020204" pitchFamily="34" charset="0"/>
                <a:cs typeface="Arial" panose="020B0604020202020204" pitchFamily="34" charset="0"/>
              </a:rPr>
              <a:t>TEMPLATE</a:t>
            </a:r>
            <a:r>
              <a:rPr lang="en-US" sz="1000" dirty="0">
                <a:latin typeface="Arial" panose="020B0604020202020204" pitchFamily="34" charset="0"/>
                <a:cs typeface="Arial" panose="020B0604020202020204" pitchFamily="34" charset="0"/>
              </a:rPr>
              <a:t> over newly created “Top Plate” and cut out the wedge.  Don’t cut off student’s name.</a:t>
            </a:r>
          </a:p>
          <a:p>
            <a:pPr marL="228600" indent="-228600">
              <a:buAutoNum type="arabicPeriod"/>
            </a:pPr>
            <a:r>
              <a:rPr lang="en-US" sz="1000" dirty="0">
                <a:latin typeface="Arial" panose="020B0604020202020204" pitchFamily="34" charset="0"/>
                <a:cs typeface="Arial" panose="020B0604020202020204" pitchFamily="34" charset="0"/>
              </a:rPr>
              <a:t>RETURN TO CLASS ROOM ASAP </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543" r="50083" b="19993"/>
          <a:stretch/>
        </p:blipFill>
        <p:spPr>
          <a:xfrm>
            <a:off x="5557997" y="5109044"/>
            <a:ext cx="615978" cy="578116"/>
          </a:xfrm>
          <a:prstGeom prst="rect">
            <a:avLst/>
          </a:prstGeom>
          <a:ln w="38100">
            <a:solidFill>
              <a:srgbClr val="FF0000"/>
            </a:solidFill>
          </a:ln>
        </p:spPr>
      </p:pic>
      <p:sp>
        <p:nvSpPr>
          <p:cNvPr id="17" name="Rectangle 16"/>
          <p:cNvSpPr/>
          <p:nvPr/>
        </p:nvSpPr>
        <p:spPr>
          <a:xfrm>
            <a:off x="275893" y="1656349"/>
            <a:ext cx="4167552" cy="345269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29684" y="1659959"/>
            <a:ext cx="4161916" cy="21334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8240" y="5512432"/>
            <a:ext cx="742511" cy="384721"/>
          </a:xfrm>
          <a:prstGeom prst="rect">
            <a:avLst/>
          </a:prstGeom>
          <a:noFill/>
        </p:spPr>
        <p:txBody>
          <a:bodyPr wrap="none" rtlCol="0">
            <a:spAutoFit/>
          </a:bodyPr>
          <a:lstStyle/>
          <a:p>
            <a:r>
              <a:rPr lang="en-US" sz="1000" b="1" u="sng" dirty="0">
                <a:latin typeface="Arial" panose="020B0604020202020204" pitchFamily="34" charset="0"/>
                <a:cs typeface="Arial" panose="020B0604020202020204" pitchFamily="34" charset="0"/>
              </a:rPr>
              <a:t>Part 1A</a:t>
            </a:r>
          </a:p>
          <a:p>
            <a:r>
              <a:rPr lang="en-US" sz="900" b="1" dirty="0">
                <a:latin typeface="Arial" panose="020B0604020202020204" pitchFamily="34" charset="0"/>
                <a:cs typeface="Arial" panose="020B0604020202020204" pitchFamily="34" charset="0"/>
              </a:rPr>
              <a:t>see above</a:t>
            </a:r>
          </a:p>
        </p:txBody>
      </p:sp>
      <p:pic>
        <p:nvPicPr>
          <p:cNvPr id="22" name="Picture 2" descr="http://www.raisinglemons.com/wp-content/uploads/2012/03/4-squrit-bott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816" y="5897153"/>
            <a:ext cx="841380" cy="5398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20145" y="1720569"/>
            <a:ext cx="4041621" cy="3293209"/>
          </a:xfrm>
          <a:prstGeom prst="rect">
            <a:avLst/>
          </a:prstGeom>
        </p:spPr>
        <p:txBody>
          <a:bodyPr wrap="square">
            <a:spAutoFit/>
          </a:bodyPr>
          <a:lstStyle/>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(25) Trays</a:t>
            </a:r>
          </a:p>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(25) plates that are labeled “Work Plates”</a:t>
            </a:r>
          </a:p>
          <a:p>
            <a:pPr lvl="1"/>
            <a:r>
              <a:rPr lang="en-US" sz="900" b="1" dirty="0">
                <a:latin typeface="Arial" panose="020B0604020202020204" pitchFamily="34" charset="0"/>
                <a:cs typeface="Arial" panose="020B0604020202020204" pitchFamily="34" charset="0"/>
              </a:rPr>
              <a:t>     ---  should be in 1</a:t>
            </a:r>
            <a:r>
              <a:rPr lang="en-US" sz="900" b="1" baseline="30000" dirty="0">
                <a:latin typeface="Arial" panose="020B0604020202020204" pitchFamily="34" charset="0"/>
                <a:cs typeface="Arial" panose="020B0604020202020204" pitchFamily="34" charset="0"/>
              </a:rPr>
              <a:t>st</a:t>
            </a:r>
            <a:r>
              <a:rPr lang="en-US" sz="900" b="1" dirty="0">
                <a:latin typeface="Arial" panose="020B0604020202020204" pitchFamily="34" charset="0"/>
                <a:cs typeface="Arial" panose="020B0604020202020204" pitchFamily="34" charset="0"/>
              </a:rPr>
              <a:t> grade AA storage bin</a:t>
            </a:r>
          </a:p>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Box of Markers</a:t>
            </a:r>
          </a:p>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Black Sharpie markers; 1 per student</a:t>
            </a:r>
          </a:p>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Coffee filters with black squiggle in center; 1 per student</a:t>
            </a:r>
          </a:p>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LONG POSTER that shows the 3-races</a:t>
            </a:r>
          </a:p>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(4) spray bottles filled with water</a:t>
            </a:r>
          </a:p>
          <a:p>
            <a:endParaRPr lang="en-US" sz="900" b="1" dirty="0">
              <a:latin typeface="Arial" panose="020B0604020202020204" pitchFamily="34" charset="0"/>
              <a:cs typeface="Arial" panose="020B0604020202020204" pitchFamily="34" charset="0"/>
            </a:endParaRP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AFTER “Monet Introduction PowerPoint” hand out</a:t>
            </a:r>
            <a:endParaRPr lang="en-US" sz="8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en-US" sz="9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900" b="1" dirty="0">
                <a:latin typeface="Arial" panose="020B0604020202020204" pitchFamily="34" charset="0"/>
                <a:cs typeface="Arial" panose="020B0604020202020204" pitchFamily="34" charset="0"/>
              </a:rPr>
              <a:t>FROG KITS; 1 per student</a:t>
            </a:r>
          </a:p>
          <a:p>
            <a:pPr marL="228600" indent="-228600">
              <a:buFont typeface="Arial" panose="020B0604020202020204" pitchFamily="34" charset="0"/>
              <a:buChar char="•"/>
            </a:pPr>
            <a:r>
              <a:rPr lang="en-US" sz="900" b="1" dirty="0">
                <a:latin typeface="Arial" panose="020B0604020202020204" pitchFamily="34" charset="0"/>
                <a:cs typeface="Arial" panose="020B0604020202020204" pitchFamily="34" charset="0"/>
              </a:rPr>
              <a:t>Black ink pens; 1 per student</a:t>
            </a:r>
          </a:p>
          <a:p>
            <a:pPr marL="228600" indent="-228600">
              <a:buFont typeface="Arial" panose="020B0604020202020204" pitchFamily="34" charset="0"/>
              <a:buChar char="•"/>
            </a:pPr>
            <a:r>
              <a:rPr lang="en-US" sz="900" b="1" dirty="0">
                <a:latin typeface="Arial" panose="020B0604020202020204" pitchFamily="34" charset="0"/>
                <a:cs typeface="Arial" panose="020B0604020202020204" pitchFamily="34" charset="0"/>
              </a:rPr>
              <a:t>Life Cycle Plate with glued (Frog or Lily Life Cycle); 1 per student</a:t>
            </a:r>
          </a:p>
          <a:p>
            <a:pPr marL="685800" lvl="1" indent="-228600">
              <a:buFont typeface="+mj-lt"/>
              <a:buAutoNum type="arabicPeriod"/>
            </a:pPr>
            <a:endParaRPr lang="en-US" sz="900" b="1"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SAMPLE of PROJECT  to show </a:t>
            </a:r>
            <a:r>
              <a:rPr lang="en-US" sz="900" b="1" u="sng" dirty="0">
                <a:solidFill>
                  <a:srgbClr val="FF0000"/>
                </a:solidFill>
                <a:latin typeface="Arial" panose="020B0604020202020204" pitchFamily="34" charset="0"/>
                <a:cs typeface="Arial" panose="020B0604020202020204" pitchFamily="34" charset="0"/>
              </a:rPr>
              <a:t>AFTER</a:t>
            </a:r>
            <a:r>
              <a:rPr lang="en-US" sz="900" b="1" dirty="0">
                <a:latin typeface="Arial" panose="020B0604020202020204" pitchFamily="34" charset="0"/>
                <a:cs typeface="Arial" panose="020B0604020202020204" pitchFamily="34" charset="0"/>
              </a:rPr>
              <a:t> the “Monet Introduction” PP</a:t>
            </a:r>
          </a:p>
          <a:p>
            <a:endParaRPr lang="en-US" sz="900" b="1" dirty="0">
              <a:latin typeface="Arial" panose="020B0604020202020204" pitchFamily="34" charset="0"/>
              <a:cs typeface="Arial" panose="020B0604020202020204" pitchFamily="34" charset="0"/>
            </a:endParaRPr>
          </a:p>
          <a:p>
            <a:endParaRPr lang="en-US" sz="900" b="1" u="sng" dirty="0">
              <a:latin typeface="Arial" panose="020B0604020202020204" pitchFamily="34" charset="0"/>
              <a:cs typeface="Arial" panose="020B0604020202020204" pitchFamily="34" charset="0"/>
            </a:endParaRPr>
          </a:p>
          <a:p>
            <a:r>
              <a:rPr lang="en-US" sz="1000" b="1" u="sng" dirty="0">
                <a:solidFill>
                  <a:srgbClr val="FF0000"/>
                </a:solidFill>
                <a:latin typeface="Arial" panose="020B0604020202020204" pitchFamily="34" charset="0"/>
                <a:cs typeface="Arial" panose="020B0604020202020204" pitchFamily="34" charset="0"/>
              </a:rPr>
              <a:t>PACKAGE which should INCLUDE:</a:t>
            </a:r>
          </a:p>
          <a:p>
            <a:r>
              <a:rPr lang="en-US" sz="900" b="1" dirty="0">
                <a:solidFill>
                  <a:srgbClr val="FF0000"/>
                </a:solidFill>
                <a:latin typeface="Arial" panose="020B0604020202020204" pitchFamily="34" charset="0"/>
                <a:cs typeface="Arial" panose="020B0604020202020204" pitchFamily="34" charset="0"/>
              </a:rPr>
              <a:t>(3-4) nails/hole punch  </a:t>
            </a:r>
            <a:r>
              <a:rPr lang="en-US" sz="900" b="1" dirty="0">
                <a:latin typeface="Arial" panose="020B0604020202020204" pitchFamily="34" charset="0"/>
                <a:cs typeface="Arial" panose="020B0604020202020204" pitchFamily="34" charset="0"/>
              </a:rPr>
              <a:t>-to poke holes through both plates</a:t>
            </a:r>
          </a:p>
          <a:p>
            <a:r>
              <a:rPr lang="en-US" sz="900" b="1" dirty="0">
                <a:solidFill>
                  <a:srgbClr val="FF0000"/>
                </a:solidFill>
                <a:latin typeface="Arial" panose="020B0604020202020204" pitchFamily="34" charset="0"/>
                <a:cs typeface="Arial" panose="020B0604020202020204" pitchFamily="34" charset="0"/>
              </a:rPr>
              <a:t>BRASS PINS; 1 per student </a:t>
            </a:r>
            <a:r>
              <a:rPr lang="en-US" sz="900" b="1" dirty="0">
                <a:latin typeface="Arial" panose="020B0604020202020204" pitchFamily="34" charset="0"/>
                <a:cs typeface="Arial" panose="020B0604020202020204" pitchFamily="34" charset="0"/>
              </a:rPr>
              <a:t>–to connect the two plates</a:t>
            </a:r>
          </a:p>
        </p:txBody>
      </p:sp>
      <p:sp>
        <p:nvSpPr>
          <p:cNvPr id="24" name="Rectangle 23"/>
          <p:cNvSpPr/>
          <p:nvPr/>
        </p:nvSpPr>
        <p:spPr>
          <a:xfrm>
            <a:off x="4926541" y="1720569"/>
            <a:ext cx="4065059" cy="2139047"/>
          </a:xfrm>
          <a:prstGeom prst="rect">
            <a:avLst/>
          </a:prstGeom>
        </p:spPr>
        <p:txBody>
          <a:bodyPr wrap="square">
            <a:spAutoFit/>
          </a:bodyPr>
          <a:lstStyle/>
          <a:p>
            <a:pPr marL="171450" indent="-171450">
              <a:buFont typeface="Arial" panose="020B0604020202020204" pitchFamily="34" charset="0"/>
              <a:buChar char="•"/>
            </a:pPr>
            <a:r>
              <a:rPr lang="en-US" sz="1000" b="1" u="sng" dirty="0">
                <a:solidFill>
                  <a:srgbClr val="FF0000"/>
                </a:solidFill>
                <a:latin typeface="Arial" panose="020B0604020202020204" pitchFamily="34" charset="0"/>
                <a:cs typeface="Arial" panose="020B0604020202020204" pitchFamily="34" charset="0"/>
              </a:rPr>
              <a:t>(25) REGULAR white paper plates; 1 for each student</a:t>
            </a:r>
          </a:p>
          <a:p>
            <a:pPr lvl="1"/>
            <a:r>
              <a:rPr lang="en-US" sz="900" b="1" dirty="0">
                <a:latin typeface="Arial" panose="020B0604020202020204" pitchFamily="34" charset="0"/>
                <a:cs typeface="Arial" panose="020B0604020202020204" pitchFamily="34" charset="0"/>
              </a:rPr>
              <a:t>Volunteers after drying student’s colored filter, will glue it to this plate.  This becomes the “Top Plate”.</a:t>
            </a:r>
          </a:p>
          <a:p>
            <a:pPr marL="171450" indent="-171450">
              <a:buFont typeface="Arial" panose="020B0604020202020204" pitchFamily="34" charset="0"/>
              <a:buChar char="•"/>
            </a:pPr>
            <a:endParaRPr lang="en-US" sz="900" b="1"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US" sz="1000" b="1" u="sng" dirty="0">
                <a:solidFill>
                  <a:srgbClr val="FF0000"/>
                </a:solidFill>
                <a:latin typeface="Arial" panose="020B0604020202020204" pitchFamily="34" charset="0"/>
                <a:cs typeface="Arial" panose="020B0604020202020204" pitchFamily="34" charset="0"/>
              </a:rPr>
              <a:t>“EXTRA ROOM BOX”</a:t>
            </a:r>
            <a:br>
              <a:rPr lang="en-US" sz="1000" b="1" dirty="0">
                <a:solidFill>
                  <a:srgbClr val="FF0000"/>
                </a:solidFill>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 (which should include the following items</a:t>
            </a:r>
            <a:r>
              <a:rPr lang="en-US" sz="900" b="1" dirty="0">
                <a:latin typeface="Arial" panose="020B0604020202020204" pitchFamily="34" charset="0"/>
                <a:cs typeface="Arial" panose="020B0604020202020204" pitchFamily="34" charset="0"/>
                <a:sym typeface="Wingdings" panose="05000000000000000000" pitchFamily="2" charset="2"/>
              </a:rPr>
              <a:t>)</a:t>
            </a:r>
            <a:endParaRPr lang="en-US" sz="900" b="1" dirty="0">
              <a:latin typeface="Arial" panose="020B0604020202020204" pitchFamily="34" charset="0"/>
              <a:cs typeface="Arial" panose="020B0604020202020204" pitchFamily="34" charset="0"/>
            </a:endParaRPr>
          </a:p>
          <a:p>
            <a:pPr marL="228600" indent="-228600">
              <a:lnSpc>
                <a:spcPct val="150000"/>
              </a:lnSpc>
              <a:buFont typeface="+mj-lt"/>
              <a:buAutoNum type="arabicPeriod"/>
            </a:pPr>
            <a:r>
              <a:rPr lang="en-US" sz="900" b="1" dirty="0">
                <a:latin typeface="Arial" panose="020B0604020202020204" pitchFamily="34" charset="0"/>
                <a:cs typeface="Arial" panose="020B0604020202020204" pitchFamily="34" charset="0"/>
              </a:rPr>
              <a:t>(2) blow dryers</a:t>
            </a:r>
          </a:p>
          <a:p>
            <a:pPr marL="228600" indent="-228600">
              <a:lnSpc>
                <a:spcPct val="150000"/>
              </a:lnSpc>
              <a:buFont typeface="+mj-lt"/>
              <a:buAutoNum type="arabicPeriod"/>
            </a:pPr>
            <a:r>
              <a:rPr lang="en-US" sz="900" b="1" dirty="0">
                <a:latin typeface="Arial" panose="020B0604020202020204" pitchFamily="34" charset="0"/>
                <a:cs typeface="Arial" panose="020B0604020202020204" pitchFamily="34" charset="0"/>
              </a:rPr>
              <a:t>(2) pairs of scissors</a:t>
            </a:r>
          </a:p>
          <a:p>
            <a:pPr marL="228600" indent="-228600">
              <a:lnSpc>
                <a:spcPct val="150000"/>
              </a:lnSpc>
              <a:buFont typeface="+mj-lt"/>
              <a:buAutoNum type="arabicPeriod"/>
            </a:pPr>
            <a:r>
              <a:rPr lang="en-US" sz="900" b="1" dirty="0">
                <a:latin typeface="Arial" panose="020B0604020202020204" pitchFamily="34" charset="0"/>
                <a:cs typeface="Arial" panose="020B0604020202020204" pitchFamily="34" charset="0"/>
              </a:rPr>
              <a:t>(3-4) JUMBO glue sticks</a:t>
            </a:r>
          </a:p>
          <a:p>
            <a:pPr marL="228600" indent="-228600">
              <a:lnSpc>
                <a:spcPct val="150000"/>
              </a:lnSpc>
              <a:buFont typeface="+mj-lt"/>
              <a:buAutoNum type="arabicPeriod"/>
            </a:pPr>
            <a:r>
              <a:rPr lang="en-US" sz="900" b="1" dirty="0">
                <a:latin typeface="Arial" panose="020B0604020202020204" pitchFamily="34" charset="0"/>
                <a:cs typeface="Arial" panose="020B0604020202020204" pitchFamily="34" charset="0"/>
              </a:rPr>
              <a:t>(2) TEMPLATES for cutting the TOP plate</a:t>
            </a:r>
          </a:p>
          <a:p>
            <a:pPr marL="685800" lvl="1" indent="-228600">
              <a:lnSpc>
                <a:spcPct val="150000"/>
              </a:lnSpc>
              <a:buFont typeface="+mj-lt"/>
              <a:buAutoNum type="arabicPeriod"/>
            </a:pPr>
            <a:endParaRPr lang="en-US" sz="900" b="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t="32548" b="25028"/>
          <a:stretch/>
        </p:blipFill>
        <p:spPr>
          <a:xfrm>
            <a:off x="266655" y="5897153"/>
            <a:ext cx="1676400" cy="533400"/>
          </a:xfrm>
          <a:prstGeom prst="rect">
            <a:avLst/>
          </a:prstGeom>
        </p:spPr>
      </p:pic>
      <p:sp>
        <p:nvSpPr>
          <p:cNvPr id="26" name="TextBox 25"/>
          <p:cNvSpPr txBox="1"/>
          <p:nvPr/>
        </p:nvSpPr>
        <p:spPr>
          <a:xfrm>
            <a:off x="4744413" y="4163305"/>
            <a:ext cx="723275" cy="661720"/>
          </a:xfrm>
          <a:prstGeom prst="rect">
            <a:avLst/>
          </a:prstGeom>
          <a:noFill/>
        </p:spPr>
        <p:txBody>
          <a:bodyPr wrap="none" rtlCol="0">
            <a:spAutoFit/>
          </a:bodyPr>
          <a:lstStyle/>
          <a:p>
            <a:r>
              <a:rPr lang="en-US" sz="1000" b="1" u="sng" dirty="0">
                <a:latin typeface="Arial" panose="020B0604020202020204" pitchFamily="34" charset="0"/>
                <a:cs typeface="Arial" panose="020B0604020202020204" pitchFamily="34" charset="0"/>
              </a:rPr>
              <a:t>Part 1B</a:t>
            </a:r>
          </a:p>
          <a:p>
            <a:r>
              <a:rPr lang="en-US" sz="900" b="1" dirty="0">
                <a:latin typeface="Arial" panose="020B0604020202020204" pitchFamily="34" charset="0"/>
                <a:cs typeface="Arial" panose="020B0604020202020204" pitchFamily="34" charset="0"/>
              </a:rPr>
              <a:t>see all of</a:t>
            </a:r>
          </a:p>
          <a:p>
            <a:r>
              <a:rPr lang="en-US" sz="900" b="1" dirty="0">
                <a:latin typeface="Arial" panose="020B0604020202020204" pitchFamily="34" charset="0"/>
                <a:cs typeface="Arial" panose="020B0604020202020204" pitchFamily="34" charset="0"/>
              </a:rPr>
              <a:t>the above</a:t>
            </a:r>
          </a:p>
          <a:p>
            <a:r>
              <a:rPr lang="en-US" sz="900" b="1" dirty="0">
                <a:latin typeface="Arial" panose="020B0604020202020204" pitchFamily="34" charset="0"/>
                <a:cs typeface="Arial" panose="020B0604020202020204" pitchFamily="34" charset="0"/>
              </a:rPr>
              <a:t>(15 min.)</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455334" y="4195785"/>
            <a:ext cx="821304" cy="615978"/>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2530" y="4090036"/>
            <a:ext cx="1099185" cy="824389"/>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8760" y="4090036"/>
            <a:ext cx="1099185" cy="824389"/>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5800" y="5109044"/>
            <a:ext cx="770821" cy="578116"/>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0425" y="5100912"/>
            <a:ext cx="770821" cy="586247"/>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8446" y="5100913"/>
            <a:ext cx="740154" cy="586247"/>
          </a:xfrm>
          <a:prstGeom prst="rect">
            <a:avLst/>
          </a:prstGeom>
        </p:spPr>
      </p:pic>
      <p:sp>
        <p:nvSpPr>
          <p:cNvPr id="35" name="Left Brace 34"/>
          <p:cNvSpPr/>
          <p:nvPr/>
        </p:nvSpPr>
        <p:spPr>
          <a:xfrm>
            <a:off x="560047" y="1828800"/>
            <a:ext cx="131717" cy="990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rot="16200000">
            <a:off x="124146" y="2297557"/>
            <a:ext cx="63190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Part 1A</a:t>
            </a:r>
          </a:p>
        </p:txBody>
      </p:sp>
      <p:pic>
        <p:nvPicPr>
          <p:cNvPr id="37" name="Picture 36"/>
          <p:cNvPicPr>
            <a:picLocks noChangeAspect="1"/>
          </p:cNvPicPr>
          <p:nvPr/>
        </p:nvPicPr>
        <p:blipFill rotWithShape="1">
          <a:blip r:embed="rId11" cstate="print">
            <a:extLst>
              <a:ext uri="{28A0092B-C50C-407E-A947-70E740481C1C}">
                <a14:useLocalDpi xmlns:a14="http://schemas.microsoft.com/office/drawing/2010/main" val="0"/>
              </a:ext>
            </a:extLst>
          </a:blip>
          <a:srcRect l="6895" r="7184"/>
          <a:stretch/>
        </p:blipFill>
        <p:spPr>
          <a:xfrm>
            <a:off x="2126420" y="5366540"/>
            <a:ext cx="1226380" cy="1070498"/>
          </a:xfrm>
          <a:prstGeom prst="rect">
            <a:avLst/>
          </a:prstGeom>
        </p:spPr>
      </p:pic>
      <p:pic>
        <p:nvPicPr>
          <p:cNvPr id="38" name="Picture 37"/>
          <p:cNvPicPr>
            <a:picLocks noChangeAspect="1"/>
          </p:cNvPicPr>
          <p:nvPr/>
        </p:nvPicPr>
        <p:blipFill rotWithShape="1">
          <a:blip r:embed="rId12" cstate="print">
            <a:extLst>
              <a:ext uri="{28A0092B-C50C-407E-A947-70E740481C1C}">
                <a14:useLocalDpi xmlns:a14="http://schemas.microsoft.com/office/drawing/2010/main" val="0"/>
              </a:ext>
            </a:extLst>
          </a:blip>
          <a:srcRect l="8255" t="5975" r="6840" b="5975"/>
          <a:stretch/>
        </p:blipFill>
        <p:spPr>
          <a:xfrm>
            <a:off x="3600147" y="4415448"/>
            <a:ext cx="761620" cy="592371"/>
          </a:xfrm>
          <a:prstGeom prst="rect">
            <a:avLst/>
          </a:prstGeom>
        </p:spPr>
      </p:pic>
      <p:pic>
        <p:nvPicPr>
          <p:cNvPr id="40" name="Picture 39"/>
          <p:cNvPicPr>
            <a:picLocks noChangeAspect="1"/>
          </p:cNvPicPr>
          <p:nvPr/>
        </p:nvPicPr>
        <p:blipFill rotWithShape="1">
          <a:blip r:embed="rId13" cstate="print">
            <a:extLst>
              <a:ext uri="{28A0092B-C50C-407E-A947-70E740481C1C}">
                <a14:useLocalDpi xmlns:a14="http://schemas.microsoft.com/office/drawing/2010/main" val="0"/>
              </a:ext>
            </a:extLst>
          </a:blip>
          <a:srcRect l="3334" t="7778" r="1665" b="7778"/>
          <a:stretch/>
        </p:blipFill>
        <p:spPr>
          <a:xfrm>
            <a:off x="7703038" y="2727267"/>
            <a:ext cx="1225593" cy="817062"/>
          </a:xfrm>
          <a:prstGeom prst="rect">
            <a:avLst/>
          </a:prstGeom>
        </p:spPr>
      </p:pic>
      <p:pic>
        <p:nvPicPr>
          <p:cNvPr id="33" name="Picture 32"/>
          <p:cNvPicPr>
            <a:picLocks noChangeAspect="1"/>
          </p:cNvPicPr>
          <p:nvPr/>
        </p:nvPicPr>
        <p:blipFill rotWithShape="1">
          <a:blip r:embed="rId14" cstate="print">
            <a:extLst>
              <a:ext uri="{28A0092B-C50C-407E-A947-70E740481C1C}">
                <a14:useLocalDpi xmlns:a14="http://schemas.microsoft.com/office/drawing/2010/main" val="0"/>
              </a:ext>
            </a:extLst>
          </a:blip>
          <a:srcRect l="1666" t="16667" r="4167" b="21111"/>
          <a:stretch/>
        </p:blipFill>
        <p:spPr>
          <a:xfrm>
            <a:off x="3352800" y="3040407"/>
            <a:ext cx="966839" cy="479141"/>
          </a:xfrm>
          <a:prstGeom prst="rect">
            <a:avLst/>
          </a:prstGeom>
        </p:spPr>
      </p:pic>
    </p:spTree>
    <p:extLst>
      <p:ext uri="{BB962C8B-B14F-4D97-AF65-F5344CB8AC3E}">
        <p14:creationId xmlns:p14="http://schemas.microsoft.com/office/powerpoint/2010/main" val="144333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915" y="233109"/>
            <a:ext cx="8305800" cy="6463308"/>
          </a:xfrm>
          <a:prstGeom prst="rect">
            <a:avLst/>
          </a:prstGeom>
          <a:noFill/>
        </p:spPr>
        <p:txBody>
          <a:bodyPr wrap="square" rtlCol="0">
            <a:spAutoFit/>
          </a:bodyPr>
          <a:lstStyle/>
          <a:p>
            <a:r>
              <a:rPr lang="en-US" b="1" u="sng" dirty="0"/>
              <a:t>MONET TRAINING:  Let volunteers know problem spots (YOU TOO)</a:t>
            </a:r>
          </a:p>
          <a:p>
            <a:r>
              <a:rPr lang="en-US" b="1" u="sng" dirty="0"/>
              <a:t>  </a:t>
            </a:r>
          </a:p>
          <a:p>
            <a:pPr marL="285750" indent="-285750">
              <a:buFont typeface="Wingdings" panose="05000000000000000000" pitchFamily="2" charset="2"/>
              <a:buChar char="ü"/>
            </a:pPr>
            <a:r>
              <a:rPr lang="en-US" sz="900" dirty="0">
                <a:latin typeface="Arial" panose="020B0604020202020204" pitchFamily="34" charset="0"/>
                <a:cs typeface="Arial" panose="020B0604020202020204" pitchFamily="34" charset="0"/>
              </a:rPr>
              <a:t>An “EXTRA ROOM” is used in this project so that the TOP plate can be prepped; tell them where the room is.</a:t>
            </a:r>
          </a:p>
          <a:p>
            <a:pPr marL="285750" indent="-285750">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900" dirty="0">
                <a:latin typeface="Arial" panose="020B0604020202020204" pitchFamily="34" charset="0"/>
                <a:cs typeface="Arial" panose="020B0604020202020204" pitchFamily="34" charset="0"/>
              </a:rPr>
              <a:t>Show example of actual project.  Monet style water garden showing the Lily Life Cycle or Frog Life Cycle with a  MONET FROG.</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Explain  THREE “Drawing Races” done at the very beginning  &amp; SHOW “DRAWING RACE POSTER” to help explain.  This is the same poster students will see………. VIP!!!!  THESE 3-DRAWING RACES are  DONE VERY FAST!  </a:t>
            </a:r>
          </a:p>
          <a:p>
            <a:pPr lvl="1"/>
            <a:r>
              <a:rPr lang="en-US" sz="900" dirty="0">
                <a:latin typeface="Arial" panose="020B0604020202020204" pitchFamily="34" charset="0"/>
                <a:cs typeface="Arial" panose="020B0604020202020204" pitchFamily="34" charset="0"/>
              </a:rPr>
              <a:t>1</a:t>
            </a:r>
            <a:r>
              <a:rPr lang="en-US" sz="900" baseline="30000"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 race:  1</a:t>
            </a:r>
            <a:r>
              <a:rPr lang="en-US" sz="900" baseline="30000"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 color around the black squiggle on the filter.  (“Did anyone see who won?  I didn’t, so let’s do another race!”)</a:t>
            </a:r>
          </a:p>
          <a:p>
            <a:pPr lvl="1"/>
            <a:r>
              <a:rPr lang="en-US" sz="900" dirty="0">
                <a:latin typeface="Arial" panose="020B0604020202020204" pitchFamily="34" charset="0"/>
                <a:cs typeface="Arial" panose="020B0604020202020204" pitchFamily="34" charset="0"/>
              </a:rPr>
              <a:t>2</a:t>
            </a:r>
            <a:r>
              <a:rPr lang="en-US" sz="900" baseline="30000" dirty="0">
                <a:latin typeface="Arial" panose="020B0604020202020204" pitchFamily="34" charset="0"/>
                <a:cs typeface="Arial" panose="020B0604020202020204" pitchFamily="34" charset="0"/>
              </a:rPr>
              <a:t>nd</a:t>
            </a:r>
            <a:r>
              <a:rPr lang="en-US" sz="900" dirty="0">
                <a:latin typeface="Arial" panose="020B0604020202020204" pitchFamily="34" charset="0"/>
                <a:cs typeface="Arial" panose="020B0604020202020204" pitchFamily="34" charset="0"/>
              </a:rPr>
              <a:t> race: 2</a:t>
            </a:r>
            <a:r>
              <a:rPr lang="en-US" sz="900" baseline="30000" dirty="0">
                <a:latin typeface="Arial" panose="020B0604020202020204" pitchFamily="34" charset="0"/>
                <a:cs typeface="Arial" panose="020B0604020202020204" pitchFamily="34" charset="0"/>
              </a:rPr>
              <a:t>nd</a:t>
            </a:r>
            <a:r>
              <a:rPr lang="en-US" sz="900" dirty="0">
                <a:latin typeface="Arial" panose="020B0604020202020204" pitchFamily="34" charset="0"/>
                <a:cs typeface="Arial" panose="020B0604020202020204" pitchFamily="34" charset="0"/>
              </a:rPr>
              <a:t> color around the first  (“Did anyone see the winner again?!  Oh man!  Me neither… let’s do another race!”)</a:t>
            </a:r>
          </a:p>
          <a:p>
            <a:pPr lvl="1"/>
            <a:r>
              <a:rPr lang="en-US" sz="900" dirty="0">
                <a:latin typeface="Arial" panose="020B0604020202020204" pitchFamily="34" charset="0"/>
                <a:cs typeface="Arial" panose="020B0604020202020204" pitchFamily="34" charset="0"/>
              </a:rPr>
              <a:t>3</a:t>
            </a:r>
            <a:r>
              <a:rPr lang="en-US" sz="900" baseline="30000" dirty="0">
                <a:latin typeface="Arial" panose="020B0604020202020204" pitchFamily="34" charset="0"/>
                <a:cs typeface="Arial" panose="020B0604020202020204" pitchFamily="34" charset="0"/>
              </a:rPr>
              <a:t>rd</a:t>
            </a:r>
            <a:r>
              <a:rPr lang="en-US" sz="900" dirty="0">
                <a:latin typeface="Arial" panose="020B0604020202020204" pitchFamily="34" charset="0"/>
                <a:cs typeface="Arial" panose="020B0604020202020204" pitchFamily="34" charset="0"/>
              </a:rPr>
              <a:t> race: 3</a:t>
            </a:r>
            <a:r>
              <a:rPr lang="en-US" sz="900" baseline="30000" dirty="0">
                <a:latin typeface="Arial" panose="020B0604020202020204" pitchFamily="34" charset="0"/>
                <a:cs typeface="Arial" panose="020B0604020202020204" pitchFamily="34" charset="0"/>
              </a:rPr>
              <a:t>rd</a:t>
            </a:r>
            <a:r>
              <a:rPr lang="en-US" sz="900" dirty="0">
                <a:latin typeface="Arial" panose="020B0604020202020204" pitchFamily="34" charset="0"/>
                <a:cs typeface="Arial" panose="020B0604020202020204" pitchFamily="34" charset="0"/>
              </a:rPr>
              <a:t> color around the last one  (“You guys are all SUPER fast, nice job…. Now put your filter on the colorful used plate and we’ll come around and squirt it with some water.”  </a:t>
            </a:r>
            <a:r>
              <a:rPr lang="en-US" sz="900" b="1" u="sng" dirty="0">
                <a:solidFill>
                  <a:srgbClr val="FF0000"/>
                </a:solidFill>
                <a:latin typeface="Arial" panose="020B0604020202020204" pitchFamily="34" charset="0"/>
                <a:cs typeface="Arial" panose="020B0604020202020204" pitchFamily="34" charset="0"/>
              </a:rPr>
              <a:t>ONLY MIST WITH WATER, about 4-5 squirts! </a:t>
            </a:r>
          </a:p>
          <a:p>
            <a:pPr marL="285750" indent="-285750">
              <a:buFont typeface="Wingdings" panose="05000000000000000000" pitchFamily="2" charset="2"/>
              <a:buChar char="ü"/>
            </a:pPr>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endParaRPr lang="en-US" sz="900" b="1" dirty="0">
              <a:solidFill>
                <a:srgbClr val="FF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900" u="sng" dirty="0">
                <a:latin typeface="Arial" panose="020B0604020202020204" pitchFamily="34" charset="0"/>
                <a:cs typeface="Arial" panose="020B0604020202020204" pitchFamily="34" charset="0"/>
              </a:rPr>
              <a:t>AFTER DRAWING RACE:</a:t>
            </a:r>
            <a:r>
              <a:rPr lang="en-US" sz="900" dirty="0">
                <a:latin typeface="Arial" panose="020B0604020202020204" pitchFamily="34" charset="0"/>
                <a:cs typeface="Arial" panose="020B0604020202020204" pitchFamily="34" charset="0"/>
              </a:rPr>
              <a:t>  (2) Volunteers go to the “Extra Room” to prep the colored filter while the other Volunteers stay in the room:</a:t>
            </a:r>
          </a:p>
          <a:p>
            <a:pPr marL="685800" lvl="1" indent="-228600">
              <a:buFont typeface="+mj-lt"/>
              <a:buAutoNum type="arabicPeriod"/>
            </a:pPr>
            <a:r>
              <a:rPr lang="en-US" sz="900" dirty="0">
                <a:latin typeface="Arial" panose="020B0604020202020204" pitchFamily="34" charset="0"/>
                <a:cs typeface="Arial" panose="020B0604020202020204" pitchFamily="34" charset="0"/>
              </a:rPr>
              <a:t> blow dry filter  (2-dryers in room; use different outlets, could BLOW the fuse in room!!!!)</a:t>
            </a:r>
          </a:p>
          <a:p>
            <a:pPr marL="685800" lvl="1" indent="-228600">
              <a:buFont typeface="+mj-lt"/>
              <a:buAutoNum type="arabicPeriod"/>
            </a:pPr>
            <a:r>
              <a:rPr lang="en-US" sz="900" dirty="0">
                <a:latin typeface="Arial" panose="020B0604020202020204" pitchFamily="34" charset="0"/>
                <a:cs typeface="Arial" panose="020B0604020202020204" pitchFamily="34" charset="0"/>
              </a:rPr>
              <a:t> glue to paper plate</a:t>
            </a:r>
          </a:p>
          <a:p>
            <a:pPr marL="685800" lvl="1" indent="-228600">
              <a:buFont typeface="+mj-lt"/>
              <a:buAutoNum type="arabicPeriod"/>
            </a:pPr>
            <a:r>
              <a:rPr lang="en-US" sz="900" dirty="0">
                <a:latin typeface="Arial" panose="020B0604020202020204" pitchFamily="34" charset="0"/>
                <a:cs typeface="Arial" panose="020B0604020202020204" pitchFamily="34" charset="0"/>
              </a:rPr>
              <a:t> use TEMPLATE to cut out a wedge (Don’t CUT STUDENTS NAME OFF!!)</a:t>
            </a:r>
          </a:p>
          <a:p>
            <a:pPr lvl="1"/>
            <a:endParaRPr lang="en-US" sz="900" u="sng" dirty="0">
              <a:latin typeface="Arial" panose="020B0604020202020204" pitchFamily="34" charset="0"/>
              <a:cs typeface="Arial" panose="020B0604020202020204" pitchFamily="34" charset="0"/>
            </a:endParaRPr>
          </a:p>
          <a:p>
            <a:pPr lvl="1"/>
            <a:r>
              <a:rPr lang="en-US" sz="900" u="sng" dirty="0">
                <a:latin typeface="Arial" panose="020B0604020202020204" pitchFamily="34" charset="0"/>
                <a:cs typeface="Arial" panose="020B0604020202020204" pitchFamily="34" charset="0"/>
              </a:rPr>
              <a:t>Return to CLASS with dried plates</a:t>
            </a:r>
          </a:p>
          <a:p>
            <a:pPr marL="685800" lvl="1" indent="-228600">
              <a:buFont typeface="+mj-lt"/>
              <a:buAutoNum type="arabicPeriod"/>
            </a:pPr>
            <a:r>
              <a:rPr lang="en-US" sz="900" dirty="0">
                <a:latin typeface="Arial" panose="020B0604020202020204" pitchFamily="34" charset="0"/>
                <a:cs typeface="Arial" panose="020B0604020202020204" pitchFamily="34" charset="0"/>
              </a:rPr>
              <a:t>match  up to student’s 5-CYCLE (BOTTOM PLATE) to the colored filter PLATE </a:t>
            </a:r>
          </a:p>
          <a:p>
            <a:pPr marL="685800" lvl="1" indent="-228600">
              <a:buFont typeface="+mj-lt"/>
              <a:buAutoNum type="arabicPeriod"/>
            </a:pPr>
            <a:r>
              <a:rPr lang="en-US" sz="900" dirty="0">
                <a:latin typeface="Arial" panose="020B0604020202020204" pitchFamily="34" charset="0"/>
                <a:cs typeface="Arial" panose="020B0604020202020204" pitchFamily="34" charset="0"/>
              </a:rPr>
              <a:t>push nail/hole punch through both plates</a:t>
            </a:r>
          </a:p>
          <a:p>
            <a:pPr marL="685800" lvl="1" indent="-228600">
              <a:buFont typeface="+mj-lt"/>
              <a:buAutoNum type="arabicPeriod"/>
            </a:pPr>
            <a:r>
              <a:rPr lang="en-US" sz="900" dirty="0">
                <a:latin typeface="Arial" panose="020B0604020202020204" pitchFamily="34" charset="0"/>
                <a:cs typeface="Arial" panose="020B0604020202020204" pitchFamily="34" charset="0"/>
              </a:rPr>
              <a:t>Push brass pin through hole so the plates now spin.  </a:t>
            </a:r>
          </a:p>
          <a:p>
            <a:pPr marL="285750" indent="-285750">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900" dirty="0">
                <a:latin typeface="Arial" panose="020B0604020202020204" pitchFamily="34" charset="0"/>
                <a:cs typeface="Arial" panose="020B0604020202020204" pitchFamily="34" charset="0"/>
              </a:rPr>
              <a:t>DURING “Introduction” to MONET, need to hand out “Frog Kits”  and  5-sectioned Life Cycle glued to paper plate; a drawing the students complete</a:t>
            </a:r>
          </a:p>
          <a:p>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900" dirty="0">
                <a:latin typeface="Arial" panose="020B0604020202020204" pitchFamily="34" charset="0"/>
                <a:cs typeface="Arial" panose="020B0604020202020204" pitchFamily="34" charset="0"/>
              </a:rPr>
              <a:t>Important that trays/paper bags on desks </a:t>
            </a:r>
            <a:r>
              <a:rPr lang="en-US" sz="900" b="1" u="sng" dirty="0">
                <a:latin typeface="Arial" panose="020B0604020202020204" pitchFamily="34" charset="0"/>
                <a:cs typeface="Arial" panose="020B0604020202020204" pitchFamily="34" charset="0"/>
              </a:rPr>
              <a:t>BEFORE</a:t>
            </a:r>
            <a:r>
              <a:rPr lang="en-US" sz="900" dirty="0">
                <a:latin typeface="Arial" panose="020B0604020202020204" pitchFamily="34" charset="0"/>
                <a:cs typeface="Arial" panose="020B0604020202020204" pitchFamily="34" charset="0"/>
              </a:rPr>
              <a:t> students come in, or do it in the hallway and bring in ASAP.  Each student will also get a </a:t>
            </a:r>
            <a:r>
              <a:rPr lang="en-US" sz="900" b="1" dirty="0">
                <a:latin typeface="Arial" panose="020B0604020202020204" pitchFamily="34" charset="0"/>
                <a:cs typeface="Arial" panose="020B0604020202020204" pitchFamily="34" charset="0"/>
              </a:rPr>
              <a:t>“WORK PLATE” </a:t>
            </a:r>
            <a:r>
              <a:rPr lang="en-US" sz="900" dirty="0">
                <a:latin typeface="Arial" panose="020B0604020202020204" pitchFamily="34" charset="0"/>
                <a:cs typeface="Arial" panose="020B0604020202020204" pitchFamily="34" charset="0"/>
              </a:rPr>
              <a:t>that needs to be placed off to their side.  Colored filter goes on and then squirt with water 5-7x</a:t>
            </a:r>
          </a:p>
          <a:p>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900" dirty="0">
                <a:latin typeface="Arial" panose="020B0604020202020204" pitchFamily="34" charset="0"/>
                <a:cs typeface="Arial" panose="020B0604020202020204" pitchFamily="34" charset="0"/>
              </a:rPr>
              <a:t>AA Lead doing the presentation may have to speed up or slow kids down in order to buy time for the filters to be returned to the classroom; add mustache, add hat, polka dots, racing stripes, etc.</a:t>
            </a:r>
          </a:p>
        </p:txBody>
      </p:sp>
      <p:sp>
        <p:nvSpPr>
          <p:cNvPr id="3" name="TextBox 2"/>
          <p:cNvSpPr txBox="1"/>
          <p:nvPr/>
        </p:nvSpPr>
        <p:spPr>
          <a:xfrm>
            <a:off x="8153400" y="152400"/>
            <a:ext cx="806631" cy="276999"/>
          </a:xfrm>
          <a:prstGeom prst="rect">
            <a:avLst/>
          </a:prstGeom>
          <a:noFill/>
          <a:ln>
            <a:solidFill>
              <a:schemeClr val="tx1"/>
            </a:solidFill>
          </a:ln>
        </p:spPr>
        <p:txBody>
          <a:bodyPr wrap="none" rtlCol="0">
            <a:spAutoFit/>
          </a:bodyPr>
          <a:lstStyle/>
          <a:p>
            <a:r>
              <a:rPr lang="en-US" sz="1200" dirty="0"/>
              <a:t>TRAINING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2617" y="2609225"/>
            <a:ext cx="1676400" cy="1257300"/>
          </a:xfrm>
          <a:prstGeom prst="rect">
            <a:avLst/>
          </a:prstGeom>
        </p:spPr>
      </p:pic>
      <p:sp>
        <p:nvSpPr>
          <p:cNvPr id="5" name="Rectangle 4"/>
          <p:cNvSpPr/>
          <p:nvPr/>
        </p:nvSpPr>
        <p:spPr>
          <a:xfrm>
            <a:off x="885827" y="2609225"/>
            <a:ext cx="4708617" cy="1169551"/>
          </a:xfrm>
          <a:prstGeom prst="rect">
            <a:avLst/>
          </a:prstGeom>
          <a:ln>
            <a:noFill/>
          </a:ln>
        </p:spPr>
        <p:txBody>
          <a:bodyPr wrap="square">
            <a:spAutoFit/>
          </a:bodyPr>
          <a:lstStyle/>
          <a:p>
            <a:pPr marL="171450"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A volunteer needs to show the “DRAWING RACE” poster sheet to the STUDENTS….. VIP!!!!!</a:t>
            </a:r>
          </a:p>
          <a:p>
            <a:pPr marL="171450" indent="-171450">
              <a:buFont typeface="Arial" panose="020B0604020202020204" pitchFamily="34" charset="0"/>
              <a:buChar char="•"/>
            </a:pPr>
            <a:endParaRPr lang="en-US" sz="1000" b="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Helps students get a sense for space and outcome</a:t>
            </a:r>
          </a:p>
          <a:p>
            <a:pPr marL="171450" indent="-1714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Also important that they color A LOT and not leave a lot of white between their coloring</a:t>
            </a:r>
          </a:p>
        </p:txBody>
      </p:sp>
      <p:sp>
        <p:nvSpPr>
          <p:cNvPr id="7" name="Rectangle 6"/>
          <p:cNvSpPr/>
          <p:nvPr/>
        </p:nvSpPr>
        <p:spPr>
          <a:xfrm>
            <a:off x="533400" y="2438400"/>
            <a:ext cx="7848600" cy="1600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61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6664" y="102808"/>
            <a:ext cx="2133600" cy="600164"/>
          </a:xfrm>
          <a:prstGeom prst="rect">
            <a:avLst/>
          </a:prstGeom>
          <a:noFill/>
          <a:ln>
            <a:solidFill>
              <a:schemeClr val="tx1"/>
            </a:solidFill>
          </a:ln>
        </p:spPr>
        <p:txBody>
          <a:bodyPr wrap="square" rtlCol="0">
            <a:spAutoFit/>
          </a:bodyPr>
          <a:lstStyle/>
          <a:p>
            <a:pPr algn="ctr"/>
            <a:r>
              <a:rPr lang="en-US" sz="1100" b="1" u="sng" dirty="0"/>
              <a:t>PROJECT OUTLINE:</a:t>
            </a:r>
          </a:p>
          <a:p>
            <a:pPr algn="ctr"/>
            <a:r>
              <a:rPr lang="en-US" sz="1100" b="1" dirty="0"/>
              <a:t> Lead AA Person ONLY</a:t>
            </a:r>
          </a:p>
          <a:p>
            <a:pPr algn="ctr"/>
            <a:r>
              <a:rPr lang="en-US" sz="1100" b="1" dirty="0"/>
              <a:t> 1 of 2</a:t>
            </a:r>
          </a:p>
        </p:txBody>
      </p:sp>
      <p:sp>
        <p:nvSpPr>
          <p:cNvPr id="4" name="TextBox 3"/>
          <p:cNvSpPr txBox="1"/>
          <p:nvPr/>
        </p:nvSpPr>
        <p:spPr>
          <a:xfrm>
            <a:off x="321418" y="1215948"/>
            <a:ext cx="8653564" cy="5724644"/>
          </a:xfrm>
          <a:prstGeom prst="rect">
            <a:avLst/>
          </a:prstGeom>
          <a:noFill/>
        </p:spPr>
        <p:txBody>
          <a:bodyPr wrap="square" rtlCol="0">
            <a:spAutoFit/>
          </a:bodyPr>
          <a:lstStyle/>
          <a:p>
            <a:r>
              <a:rPr lang="en-US" sz="900" b="1" u="sng" dirty="0">
                <a:latin typeface="Arial" panose="020B0604020202020204" pitchFamily="34" charset="0"/>
                <a:cs typeface="Arial" panose="020B0604020202020204" pitchFamily="34" charset="0"/>
              </a:rPr>
              <a:t>SET-UP:</a:t>
            </a:r>
          </a:p>
          <a:p>
            <a:pPr marL="6286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ARRIVE 30-minutes BEFORE scheduled time of project to TRAIN volunteers and set-up. Ask VOL to arrive 20-minutes ahead.</a:t>
            </a:r>
          </a:p>
          <a:p>
            <a:pPr marL="628650" lvl="1" indent="-171450">
              <a:buFont typeface="Arial" panose="020B0604020202020204" pitchFamily="34" charset="0"/>
              <a:buChar char="•"/>
            </a:pPr>
            <a:r>
              <a:rPr lang="en-US" sz="900" b="1" u="sng" dirty="0">
                <a:solidFill>
                  <a:srgbClr val="FF0000"/>
                </a:solidFill>
                <a:latin typeface="Arial" panose="020B0604020202020204" pitchFamily="34" charset="0"/>
                <a:cs typeface="Arial" panose="020B0604020202020204" pitchFamily="34" charset="0"/>
              </a:rPr>
              <a:t>ASAP, each student gets on their desk:  ask volunteers to do the following</a:t>
            </a:r>
          </a:p>
          <a:p>
            <a:pPr lvl="4"/>
            <a:endParaRPr lang="en-US" sz="800" b="1" dirty="0">
              <a:solidFill>
                <a:srgbClr val="FF0000"/>
              </a:solidFill>
              <a:latin typeface="Arial" panose="020B0604020202020204" pitchFamily="34" charset="0"/>
              <a:cs typeface="Arial" panose="020B0604020202020204" pitchFamily="34" charset="0"/>
            </a:endParaRPr>
          </a:p>
          <a:p>
            <a:pPr lvl="4"/>
            <a:r>
              <a:rPr lang="en-US" sz="800" b="1" u="sng" dirty="0">
                <a:latin typeface="Arial" panose="020B0604020202020204" pitchFamily="34" charset="0"/>
                <a:cs typeface="Arial" panose="020B0604020202020204" pitchFamily="34" charset="0"/>
              </a:rPr>
              <a:t>ONE TRAY:  with the following items: each students gets ONE</a:t>
            </a:r>
            <a:endParaRPr lang="en-US" sz="900" b="1" u="sng" dirty="0">
              <a:latin typeface="Arial" panose="020B0604020202020204" pitchFamily="34" charset="0"/>
              <a:cs typeface="Arial" panose="020B0604020202020204" pitchFamily="34" charset="0"/>
            </a:endParaRPr>
          </a:p>
          <a:p>
            <a:pPr marL="2057400" lvl="4" indent="-228600">
              <a:buFont typeface="+mj-lt"/>
              <a:buAutoNum type="arabicPeriod"/>
            </a:pPr>
            <a:r>
              <a:rPr lang="en-US" sz="900" b="1" dirty="0">
                <a:latin typeface="Arial" panose="020B0604020202020204" pitchFamily="34" charset="0"/>
                <a:cs typeface="Arial" panose="020B0604020202020204" pitchFamily="34" charset="0"/>
              </a:rPr>
              <a:t>(1) coffee filter with black squiggle in middle</a:t>
            </a:r>
          </a:p>
          <a:p>
            <a:pPr marL="2057400" lvl="4" indent="-228600">
              <a:buFont typeface="+mj-lt"/>
              <a:buAutoNum type="arabicPeriod"/>
            </a:pPr>
            <a:r>
              <a:rPr lang="en-US" sz="900" b="1" dirty="0">
                <a:latin typeface="Arial" panose="020B0604020202020204" pitchFamily="34" charset="0"/>
                <a:cs typeface="Arial" panose="020B0604020202020204" pitchFamily="34" charset="0"/>
              </a:rPr>
              <a:t>(3) Crayola markers; make sure they are different colors</a:t>
            </a:r>
          </a:p>
          <a:p>
            <a:pPr marL="2057400" lvl="4" indent="-228600">
              <a:buFont typeface="+mj-lt"/>
              <a:buAutoNum type="arabicPeriod"/>
            </a:pPr>
            <a:r>
              <a:rPr lang="en-US" sz="900" b="1" dirty="0">
                <a:latin typeface="Arial" panose="020B0604020202020204" pitchFamily="34" charset="0"/>
                <a:cs typeface="Arial" panose="020B0604020202020204" pitchFamily="34" charset="0"/>
              </a:rPr>
              <a:t>(1) black sharpie</a:t>
            </a:r>
          </a:p>
          <a:p>
            <a:pPr marL="2057400" lvl="4" indent="-228600">
              <a:buFont typeface="+mj-lt"/>
              <a:buAutoNum type="arabicPeriod"/>
            </a:pPr>
            <a:r>
              <a:rPr lang="en-US" sz="900" b="1" dirty="0">
                <a:latin typeface="Arial" panose="020B0604020202020204" pitchFamily="34" charset="0"/>
                <a:cs typeface="Arial" panose="020B0604020202020204" pitchFamily="34" charset="0"/>
              </a:rPr>
              <a:t>(1) “WORK PLATE”</a:t>
            </a:r>
          </a:p>
          <a:p>
            <a:pPr lvl="1"/>
            <a:endParaRPr lang="en-US" sz="900" dirty="0">
              <a:latin typeface="Arial" panose="020B0604020202020204" pitchFamily="34" charset="0"/>
              <a:cs typeface="Arial" panose="020B0604020202020204" pitchFamily="34" charset="0"/>
            </a:endParaRPr>
          </a:p>
          <a:p>
            <a:pPr lvl="1"/>
            <a:endParaRPr lang="en-US" sz="900" b="1" dirty="0">
              <a:solidFill>
                <a:srgbClr val="FF0000"/>
              </a:solidFill>
              <a:latin typeface="Arial" panose="020B0604020202020204" pitchFamily="34" charset="0"/>
              <a:cs typeface="Arial" panose="020B0604020202020204" pitchFamily="34" charset="0"/>
            </a:endParaRPr>
          </a:p>
          <a:p>
            <a:pPr lvl="1"/>
            <a:r>
              <a:rPr lang="en-US" sz="900" b="1" dirty="0">
                <a:solidFill>
                  <a:srgbClr val="FF0000"/>
                </a:solidFill>
                <a:latin typeface="Arial" panose="020B0604020202020204" pitchFamily="34" charset="0"/>
                <a:cs typeface="Arial" panose="020B0604020202020204" pitchFamily="34" charset="0"/>
              </a:rPr>
              <a:t>              MAKE SURE YOU HAVE THE “EXTRA ROOM BOX”  …. and…. TAKE IT TO THE EXTRA ROOM!!!!  </a:t>
            </a:r>
          </a:p>
          <a:p>
            <a:pPr lvl="1"/>
            <a:r>
              <a:rPr lang="en-US" sz="900" b="1" dirty="0">
                <a:solidFill>
                  <a:srgbClr val="FF0000"/>
                </a:solidFill>
                <a:latin typeface="Arial" panose="020B0604020202020204" pitchFamily="34" charset="0"/>
                <a:cs typeface="Arial" panose="020B0604020202020204" pitchFamily="34" charset="0"/>
              </a:rPr>
              <a:t>	Inside should be:    (2) Blow dryers,   (2) pairs of scissors,   (2) top plate templates,  (4) Jumbo glue sticks,  + (25) PAPER PLATES!</a:t>
            </a:r>
          </a:p>
          <a:p>
            <a:pPr marL="628650" lvl="1"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Set up your TECH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Bring glue sticks:  Teacher’s forget and student’s always run out; 1 per student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Figure out which volunteers are going to do the “Extra Room” duties; works best with (2-3) Volunteers in Extra Room</a:t>
            </a:r>
          </a:p>
          <a:p>
            <a:pPr marL="628650" lvl="1" indent="-171450">
              <a:buFont typeface="Arial" panose="020B0604020202020204" pitchFamily="34" charset="0"/>
              <a:buChar char="•"/>
            </a:pPr>
            <a:r>
              <a:rPr lang="en-US" sz="900" b="1" dirty="0">
                <a:solidFill>
                  <a:srgbClr val="FF0000"/>
                </a:solidFill>
                <a:latin typeface="Arial" panose="020B0604020202020204" pitchFamily="34" charset="0"/>
                <a:cs typeface="Arial" panose="020B0604020202020204" pitchFamily="34" charset="0"/>
              </a:rPr>
              <a:t>Need to also bring:  circular 5-cycle sheet (“Frog” of “Lily Plant” Life Cycle), package of nails </a:t>
            </a:r>
            <a:r>
              <a:rPr lang="en-US" sz="900" b="1" u="sng" dirty="0">
                <a:latin typeface="Arial" panose="020B0604020202020204" pitchFamily="34" charset="0"/>
                <a:cs typeface="Arial" panose="020B0604020202020204" pitchFamily="34" charset="0"/>
              </a:rPr>
              <a:t>AND</a:t>
            </a:r>
            <a:r>
              <a:rPr lang="en-US" sz="900" b="1" dirty="0">
                <a:solidFill>
                  <a:srgbClr val="FF0000"/>
                </a:solidFill>
                <a:latin typeface="Arial" panose="020B0604020202020204" pitchFamily="34" charset="0"/>
                <a:cs typeface="Arial" panose="020B0604020202020204" pitchFamily="34" charset="0"/>
              </a:rPr>
              <a:t> BRASS PINS (1 per student)</a:t>
            </a:r>
          </a:p>
          <a:p>
            <a:endParaRPr lang="en-US" sz="900" b="1" u="sng"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p>
          <a:p>
            <a:r>
              <a:rPr lang="en-US" sz="900" dirty="0">
                <a:latin typeface="Arial" panose="020B0604020202020204" pitchFamily="34" charset="0"/>
                <a:cs typeface="Arial" panose="020B0604020202020204" pitchFamily="34" charset="0"/>
              </a:rPr>
              <a:t>                                                          </a:t>
            </a:r>
            <a:r>
              <a:rPr lang="en-US" sz="900" b="1" u="sng" dirty="0">
                <a:latin typeface="Arial" panose="020B0604020202020204" pitchFamily="34" charset="0"/>
                <a:cs typeface="Arial" panose="020B0604020202020204" pitchFamily="34" charset="0"/>
              </a:rPr>
              <a:t>(3) DRAWING RACES (step 1)</a:t>
            </a:r>
            <a:r>
              <a:rPr lang="en-US" sz="900" dirty="0">
                <a:latin typeface="Arial" panose="020B0604020202020204" pitchFamily="34" charset="0"/>
                <a:cs typeface="Arial" panose="020B0604020202020204" pitchFamily="34" charset="0"/>
              </a:rPr>
              <a:t>: </a:t>
            </a:r>
            <a:r>
              <a:rPr lang="en-US" sz="900" b="1" dirty="0">
                <a:solidFill>
                  <a:srgbClr val="000000"/>
                </a:solidFill>
                <a:latin typeface="Arial" panose="020B0604020202020204" pitchFamily="34" charset="0"/>
                <a:cs typeface="Arial" panose="020B0604020202020204" pitchFamily="34" charset="0"/>
              </a:rPr>
              <a:t> </a:t>
            </a:r>
            <a:r>
              <a:rPr lang="en-US" sz="900" b="1" u="sng" dirty="0">
                <a:solidFill>
                  <a:srgbClr val="FF0000"/>
                </a:solidFill>
                <a:latin typeface="Arial" panose="020B0604020202020204" pitchFamily="34" charset="0"/>
                <a:cs typeface="Arial" panose="020B0604020202020204" pitchFamily="34" charset="0"/>
              </a:rPr>
              <a:t>DO  VERY QUICKLY BEFORE  MONET  INTRODUCTION </a:t>
            </a:r>
            <a:r>
              <a:rPr lang="en-US" sz="900" b="1" dirty="0">
                <a:solidFill>
                  <a:srgbClr val="FF0000"/>
                </a:solidFill>
                <a:latin typeface="Arial" panose="020B0604020202020204" pitchFamily="34" charset="0"/>
                <a:cs typeface="Arial" panose="020B0604020202020204" pitchFamily="34" charset="0"/>
              </a:rPr>
              <a:t>!!  10-15 minutes</a:t>
            </a:r>
            <a:endParaRPr lang="en-US" sz="900" dirty="0">
              <a:solidFill>
                <a:srgbClr val="000000"/>
              </a:solidFill>
              <a:latin typeface="Arial" panose="020B0604020202020204" pitchFamily="34" charset="0"/>
              <a:cs typeface="Arial" panose="020B0604020202020204" pitchFamily="34" charset="0"/>
            </a:endParaRPr>
          </a:p>
          <a:p>
            <a:pPr marL="2171700" lvl="4" indent="-342900">
              <a:buFont typeface="Arial" panose="020B0604020202020204" pitchFamily="34" charset="0"/>
              <a:buChar char="•"/>
              <a:defRPr/>
            </a:pPr>
            <a:endParaRPr lang="en-US" sz="800" b="1" i="1" dirty="0">
              <a:solidFill>
                <a:srgbClr val="000000"/>
              </a:solidFill>
              <a:latin typeface="Arial" panose="020B0604020202020204" pitchFamily="34" charset="0"/>
              <a:cs typeface="Arial" panose="020B0604020202020204" pitchFamily="34" charset="0"/>
            </a:endParaRPr>
          </a:p>
          <a:p>
            <a:pPr marL="2171700" lvl="4" indent="-342900">
              <a:buFont typeface="Arial" panose="020B0604020202020204" pitchFamily="34" charset="0"/>
              <a:buChar char="•"/>
              <a:defRPr/>
            </a:pPr>
            <a:r>
              <a:rPr lang="en-US" sz="900" b="1" i="1" dirty="0">
                <a:solidFill>
                  <a:srgbClr val="000000"/>
                </a:solidFill>
                <a:latin typeface="Arial" panose="020B0604020202020204" pitchFamily="34" charset="0"/>
                <a:cs typeface="Arial" panose="020B0604020202020204" pitchFamily="34" charset="0"/>
              </a:rPr>
              <a:t>CAREFUL!  </a:t>
            </a:r>
            <a:r>
              <a:rPr lang="en-US" sz="900" dirty="0">
                <a:solidFill>
                  <a:srgbClr val="000000"/>
                </a:solidFill>
                <a:latin typeface="Arial" panose="020B0604020202020204" pitchFamily="34" charset="0"/>
                <a:cs typeface="Arial" panose="020B0604020202020204" pitchFamily="34" charset="0"/>
              </a:rPr>
              <a:t>Students must color  on trays  or markers will bleed onto their desks.</a:t>
            </a:r>
          </a:p>
          <a:p>
            <a:pPr marL="2171700" lvl="4" indent="-342900">
              <a:buFont typeface="Arial" panose="020B0604020202020204" pitchFamily="34" charset="0"/>
              <a:buChar char="•"/>
              <a:defRPr/>
            </a:pPr>
            <a:r>
              <a:rPr lang="en-US" sz="900" b="1" dirty="0">
                <a:solidFill>
                  <a:srgbClr val="0070C0"/>
                </a:solidFill>
                <a:latin typeface="Arial" panose="020B0604020202020204" pitchFamily="34" charset="0"/>
                <a:cs typeface="Arial" panose="020B0604020202020204" pitchFamily="34" charset="0"/>
              </a:rPr>
              <a:t>Ask Students put their name close to the edge of their coffee filter, using their BLACK SHARPIE marker.</a:t>
            </a:r>
          </a:p>
          <a:p>
            <a:pPr marL="2171700" lvl="4" indent="-342900">
              <a:buFont typeface="Arial" panose="020B0604020202020204" pitchFamily="34" charset="0"/>
              <a:buChar char="•"/>
              <a:defRPr/>
            </a:pPr>
            <a:r>
              <a:rPr lang="en-US" sz="900" b="1" dirty="0">
                <a:solidFill>
                  <a:srgbClr val="FF0000"/>
                </a:solidFill>
                <a:latin typeface="Arial" panose="020B0604020202020204" pitchFamily="34" charset="0"/>
                <a:cs typeface="Arial" panose="020B0604020202020204" pitchFamily="34" charset="0"/>
              </a:rPr>
              <a:t>Ask Volunteers to COLLECT SHARPIE markers.</a:t>
            </a:r>
          </a:p>
          <a:p>
            <a:pPr marL="2171700" lvl="4" indent="-342900">
              <a:buFont typeface="Arial" panose="020B0604020202020204" pitchFamily="34" charset="0"/>
              <a:buChar char="•"/>
              <a:defRPr/>
            </a:pPr>
            <a:r>
              <a:rPr lang="en-US" sz="900" b="1" dirty="0">
                <a:solidFill>
                  <a:srgbClr val="FF0000"/>
                </a:solidFill>
                <a:latin typeface="Arial" panose="020B0604020202020204" pitchFamily="34" charset="0"/>
                <a:cs typeface="Arial" panose="020B0604020202020204" pitchFamily="34" charset="0"/>
              </a:rPr>
              <a:t>SHOW STUDENTS long poster with COLORED filters so they get idea of the “Drawing Races” </a:t>
            </a:r>
          </a:p>
          <a:p>
            <a:pPr lvl="4">
              <a:defRPr/>
            </a:pPr>
            <a:r>
              <a:rPr lang="en-US" sz="900" b="1" i="1" dirty="0">
                <a:solidFill>
                  <a:srgbClr val="000000"/>
                </a:solidFill>
                <a:latin typeface="Arial" panose="020B0604020202020204" pitchFamily="34" charset="0"/>
                <a:cs typeface="Arial" panose="020B0604020202020204" pitchFamily="34" charset="0"/>
              </a:rPr>
              <a:t>     </a:t>
            </a:r>
            <a:endParaRPr lang="en-US" sz="900" b="1" dirty="0">
              <a:solidFill>
                <a:srgbClr val="FF0000"/>
              </a:solidFill>
              <a:latin typeface="Arial" panose="020B0604020202020204" pitchFamily="34" charset="0"/>
              <a:cs typeface="Arial" panose="020B0604020202020204" pitchFamily="34" charset="0"/>
            </a:endParaRPr>
          </a:p>
          <a:p>
            <a:pPr marL="2057400" lvl="4" indent="-228600">
              <a:buFont typeface="+mj-lt"/>
              <a:buAutoNum type="arabicPeriod"/>
              <a:defRPr/>
            </a:pPr>
            <a:r>
              <a:rPr lang="en-US" sz="900" dirty="0">
                <a:solidFill>
                  <a:srgbClr val="000000"/>
                </a:solidFill>
                <a:latin typeface="Arial" panose="020B0604020202020204" pitchFamily="34" charset="0"/>
                <a:cs typeface="Arial" panose="020B0604020202020204" pitchFamily="34" charset="0"/>
              </a:rPr>
              <a:t>RACE #1:  Pick 1</a:t>
            </a:r>
            <a:r>
              <a:rPr lang="en-US" sz="900" baseline="30000" dirty="0">
                <a:solidFill>
                  <a:srgbClr val="000000"/>
                </a:solidFill>
                <a:latin typeface="Arial" panose="020B0604020202020204" pitchFamily="34" charset="0"/>
                <a:cs typeface="Arial" panose="020B0604020202020204" pitchFamily="34" charset="0"/>
              </a:rPr>
              <a:t>st</a:t>
            </a:r>
            <a:r>
              <a:rPr lang="en-US" sz="900" dirty="0">
                <a:solidFill>
                  <a:srgbClr val="000000"/>
                </a:solidFill>
                <a:latin typeface="Arial" panose="020B0604020202020204" pitchFamily="34" charset="0"/>
                <a:cs typeface="Arial" panose="020B0604020202020204" pitchFamily="34" charset="0"/>
              </a:rPr>
              <a:t> color, scribble around BLACK squiggle</a:t>
            </a:r>
          </a:p>
          <a:p>
            <a:pPr marL="2057400" lvl="4" indent="-228600">
              <a:buFont typeface="+mj-lt"/>
              <a:buAutoNum type="arabicPeriod"/>
              <a:defRPr/>
            </a:pPr>
            <a:r>
              <a:rPr lang="en-US" sz="900" dirty="0">
                <a:solidFill>
                  <a:srgbClr val="000000"/>
                </a:solidFill>
                <a:latin typeface="Arial" panose="020B0604020202020204" pitchFamily="34" charset="0"/>
                <a:cs typeface="Arial" panose="020B0604020202020204" pitchFamily="34" charset="0"/>
              </a:rPr>
              <a:t>RACE #2:  Pick 2</a:t>
            </a:r>
            <a:r>
              <a:rPr lang="en-US" sz="900" baseline="30000" dirty="0">
                <a:solidFill>
                  <a:srgbClr val="000000"/>
                </a:solidFill>
                <a:latin typeface="Arial" panose="020B0604020202020204" pitchFamily="34" charset="0"/>
                <a:cs typeface="Arial" panose="020B0604020202020204" pitchFamily="34" charset="0"/>
              </a:rPr>
              <a:t>nd</a:t>
            </a:r>
            <a:r>
              <a:rPr lang="en-US" sz="900" dirty="0">
                <a:solidFill>
                  <a:srgbClr val="000000"/>
                </a:solidFill>
                <a:latin typeface="Arial" panose="020B0604020202020204" pitchFamily="34" charset="0"/>
                <a:cs typeface="Arial" panose="020B0604020202020204" pitchFamily="34" charset="0"/>
              </a:rPr>
              <a:t> color (should be different than 1</a:t>
            </a:r>
            <a:r>
              <a:rPr lang="en-US" sz="900" baseline="30000" dirty="0">
                <a:solidFill>
                  <a:srgbClr val="000000"/>
                </a:solidFill>
                <a:latin typeface="Arial" panose="020B0604020202020204" pitchFamily="34" charset="0"/>
                <a:cs typeface="Arial" panose="020B0604020202020204" pitchFamily="34" charset="0"/>
              </a:rPr>
              <a:t>st</a:t>
            </a:r>
            <a:r>
              <a:rPr lang="en-US" sz="900" dirty="0">
                <a:solidFill>
                  <a:srgbClr val="000000"/>
                </a:solidFill>
                <a:latin typeface="Arial" panose="020B0604020202020204" pitchFamily="34" charset="0"/>
                <a:cs typeface="Arial" panose="020B0604020202020204" pitchFamily="34" charset="0"/>
              </a:rPr>
              <a:t>) and scribble around color they just did.</a:t>
            </a:r>
          </a:p>
          <a:p>
            <a:pPr marL="2057400" lvl="4" indent="-228600">
              <a:buFont typeface="+mj-lt"/>
              <a:buAutoNum type="arabicPeriod"/>
              <a:defRPr/>
            </a:pPr>
            <a:r>
              <a:rPr lang="en-US" sz="900" dirty="0">
                <a:solidFill>
                  <a:srgbClr val="000000"/>
                </a:solidFill>
                <a:latin typeface="Arial" panose="020B0604020202020204" pitchFamily="34" charset="0"/>
                <a:cs typeface="Arial" panose="020B0604020202020204" pitchFamily="34" charset="0"/>
              </a:rPr>
              <a:t>RACE #3:  Pick 3</a:t>
            </a:r>
            <a:r>
              <a:rPr lang="en-US" sz="900" baseline="30000" dirty="0">
                <a:solidFill>
                  <a:srgbClr val="000000"/>
                </a:solidFill>
                <a:latin typeface="Arial" panose="020B0604020202020204" pitchFamily="34" charset="0"/>
                <a:cs typeface="Arial" panose="020B0604020202020204" pitchFamily="34" charset="0"/>
              </a:rPr>
              <a:t>rd</a:t>
            </a:r>
            <a:r>
              <a:rPr lang="en-US" sz="900" dirty="0">
                <a:solidFill>
                  <a:srgbClr val="000000"/>
                </a:solidFill>
                <a:latin typeface="Arial" panose="020B0604020202020204" pitchFamily="34" charset="0"/>
                <a:cs typeface="Arial" panose="020B0604020202020204" pitchFamily="34" charset="0"/>
              </a:rPr>
              <a:t> color, scribble around and go to the edge of the filter.</a:t>
            </a:r>
          </a:p>
          <a:p>
            <a:pPr marL="2057400" lvl="4" indent="-228600">
              <a:buFont typeface="+mj-lt"/>
              <a:buAutoNum type="arabicPeriod"/>
              <a:defRPr/>
            </a:pPr>
            <a:endParaRPr lang="en-US" sz="900" dirty="0">
              <a:solidFill>
                <a:srgbClr val="000000"/>
              </a:solidFill>
              <a:latin typeface="Arial" panose="020B0604020202020204" pitchFamily="34" charset="0"/>
              <a:cs typeface="Arial" panose="020B0604020202020204" pitchFamily="34" charset="0"/>
            </a:endParaRPr>
          </a:p>
          <a:p>
            <a:pPr marL="2057400" lvl="4" indent="-228600">
              <a:buFont typeface="+mj-lt"/>
              <a:buAutoNum type="arabicPeriod"/>
              <a:defRPr/>
            </a:pPr>
            <a:r>
              <a:rPr lang="en-US" sz="900" b="1" dirty="0">
                <a:solidFill>
                  <a:schemeClr val="tx2"/>
                </a:solidFill>
                <a:latin typeface="Arial" panose="020B0604020202020204" pitchFamily="34" charset="0"/>
                <a:cs typeface="Arial" panose="020B0604020202020204" pitchFamily="34" charset="0"/>
              </a:rPr>
              <a:t>Tell Students to put their colored filter onto their WORK PLATE &amp; raise their hand so a </a:t>
            </a:r>
            <a:r>
              <a:rPr lang="en-US" sz="900" b="1" dirty="0" err="1">
                <a:solidFill>
                  <a:schemeClr val="tx2"/>
                </a:solidFill>
                <a:latin typeface="Arial" panose="020B0604020202020204" pitchFamily="34" charset="0"/>
                <a:cs typeface="Arial" panose="020B0604020202020204" pitchFamily="34" charset="0"/>
              </a:rPr>
              <a:t>vol</a:t>
            </a:r>
            <a:r>
              <a:rPr lang="en-US" sz="900" b="1" dirty="0">
                <a:solidFill>
                  <a:schemeClr val="tx2"/>
                </a:solidFill>
                <a:latin typeface="Arial" panose="020B0604020202020204" pitchFamily="34" charset="0"/>
                <a:cs typeface="Arial" panose="020B0604020202020204" pitchFamily="34" charset="0"/>
              </a:rPr>
              <a:t> can come over and squirt their plate a couple of times with water.   Ask students… “What happens??” </a:t>
            </a:r>
          </a:p>
          <a:p>
            <a:pPr marL="2057400" lvl="4" indent="-228600">
              <a:buFont typeface="+mj-lt"/>
              <a:buAutoNum type="arabicPeriod"/>
              <a:defRPr/>
            </a:pPr>
            <a:r>
              <a:rPr lang="en-US" sz="900" b="1" dirty="0">
                <a:solidFill>
                  <a:srgbClr val="FF0000"/>
                </a:solidFill>
                <a:latin typeface="Arial" panose="020B0604020202020204" pitchFamily="34" charset="0"/>
                <a:cs typeface="Arial" panose="020B0604020202020204" pitchFamily="34" charset="0"/>
              </a:rPr>
              <a:t>ASK PARENT VOLUNTEERS TO SQUIRT student’s filters with water (about 4-5 light squirts)</a:t>
            </a:r>
          </a:p>
          <a:p>
            <a:pPr marL="2057400" lvl="4" indent="-228600">
              <a:buFont typeface="+mj-lt"/>
              <a:buAutoNum type="arabicPeriod"/>
              <a:defRPr/>
            </a:pPr>
            <a:endParaRPr lang="en-US" sz="900" b="1" dirty="0">
              <a:solidFill>
                <a:srgbClr val="FF0000"/>
              </a:solidFill>
              <a:latin typeface="Arial" panose="020B0604020202020204" pitchFamily="34" charset="0"/>
              <a:cs typeface="Arial" panose="020B0604020202020204" pitchFamily="34" charset="0"/>
            </a:endParaRPr>
          </a:p>
          <a:p>
            <a:pPr marL="2057400" lvl="4" indent="-228600">
              <a:buFont typeface="+mj-lt"/>
              <a:buAutoNum type="arabicPeriod"/>
              <a:defRPr/>
            </a:pPr>
            <a:r>
              <a:rPr lang="en-US" sz="900" b="1" dirty="0">
                <a:latin typeface="Arial" panose="020B0604020202020204" pitchFamily="34" charset="0"/>
                <a:cs typeface="Arial" panose="020B0604020202020204" pitchFamily="34" charset="0"/>
              </a:rPr>
              <a:t>Let students see how the colors run.</a:t>
            </a:r>
          </a:p>
          <a:p>
            <a:pPr marL="2057400" lvl="4" indent="-228600">
              <a:buFont typeface="+mj-lt"/>
              <a:buAutoNum type="arabicPeriod"/>
              <a:defRPr/>
            </a:pPr>
            <a:endParaRPr lang="en-US" sz="900" dirty="0">
              <a:solidFill>
                <a:srgbClr val="000000"/>
              </a:solidFill>
              <a:latin typeface="Arial" panose="020B0604020202020204" pitchFamily="34" charset="0"/>
              <a:cs typeface="Arial" panose="020B0604020202020204" pitchFamily="34" charset="0"/>
            </a:endParaRPr>
          </a:p>
          <a:p>
            <a:pPr marL="2057400" lvl="4" indent="-228600">
              <a:buFont typeface="+mj-lt"/>
              <a:buAutoNum type="arabicPeriod"/>
              <a:defRPr/>
            </a:pPr>
            <a:r>
              <a:rPr lang="en-US" sz="900" dirty="0">
                <a:solidFill>
                  <a:srgbClr val="FF0000"/>
                </a:solidFill>
                <a:latin typeface="Arial" panose="020B0604020202020204" pitchFamily="34" charset="0"/>
                <a:cs typeface="Arial" panose="020B0604020202020204" pitchFamily="34" charset="0"/>
              </a:rPr>
              <a:t>Ask VOL to collect trays/paper bags PLUS FILTERS, by stacking and take all to the </a:t>
            </a:r>
            <a:r>
              <a:rPr lang="en-US" sz="900" u="sng" dirty="0">
                <a:solidFill>
                  <a:srgbClr val="FF0000"/>
                </a:solidFill>
                <a:latin typeface="Arial" panose="020B0604020202020204" pitchFamily="34" charset="0"/>
                <a:cs typeface="Arial" panose="020B0604020202020204" pitchFamily="34" charset="0"/>
              </a:rPr>
              <a:t>EXTRA ROOM  (15-MINUTES): </a:t>
            </a:r>
            <a:r>
              <a:rPr lang="en-US" sz="900" dirty="0">
                <a:solidFill>
                  <a:srgbClr val="FF0000"/>
                </a:solidFill>
                <a:latin typeface="Arial" panose="020B0604020202020204" pitchFamily="34" charset="0"/>
                <a:cs typeface="Arial" panose="020B0604020202020204" pitchFamily="34" charset="0"/>
              </a:rPr>
              <a:t>where they will blow dry &amp; glue filter to TOP plate, cut wedge using TEMPLATE, return to class &amp; match up plates plus brass pin.  </a:t>
            </a:r>
          </a:p>
          <a:p>
            <a:pPr>
              <a:defRPr/>
            </a:pPr>
            <a:endParaRPr lang="en-US" sz="900" b="1" u="sng" dirty="0">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228600" y="214545"/>
            <a:ext cx="26670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430" y="4800600"/>
            <a:ext cx="1422400" cy="1066800"/>
          </a:xfrm>
          <a:prstGeom prst="rect">
            <a:avLst/>
          </a:prstGeom>
        </p:spPr>
      </p:pic>
      <p:sp>
        <p:nvSpPr>
          <p:cNvPr id="7" name="Rectangle 6"/>
          <p:cNvSpPr/>
          <p:nvPr/>
        </p:nvSpPr>
        <p:spPr>
          <a:xfrm>
            <a:off x="230927" y="757760"/>
            <a:ext cx="8534400" cy="400110"/>
          </a:xfrm>
          <a:prstGeom prst="rect">
            <a:avLst/>
          </a:prstGeom>
        </p:spPr>
        <p:txBody>
          <a:bodyPr wrap="square">
            <a:spAutoFit/>
          </a:bodyPr>
          <a:lstStyle/>
          <a:p>
            <a:pPr marL="171450" indent="-171450">
              <a:buFont typeface="Wingdings" panose="05000000000000000000" pitchFamily="2" charset="2"/>
              <a:buChar char="Ø"/>
            </a:pPr>
            <a:r>
              <a:rPr lang="en-US" sz="1000" b="1" u="sng" dirty="0">
                <a:solidFill>
                  <a:srgbClr val="FF0000"/>
                </a:solidFill>
                <a:latin typeface="Arial" panose="020B0604020202020204" pitchFamily="34" charset="0"/>
                <a:cs typeface="Arial" panose="020B0604020202020204" pitchFamily="34" charset="0"/>
              </a:rPr>
              <a:t>BRING PROJECT SAMPLE to all classes + DRAWING RACE example (LONG poster with colored filters on it)</a:t>
            </a:r>
          </a:p>
          <a:p>
            <a:pPr marL="171450" indent="-171450">
              <a:buFont typeface="Wingdings" panose="05000000000000000000" pitchFamily="2" charset="2"/>
              <a:buChar char="Ø"/>
            </a:pPr>
            <a:r>
              <a:rPr lang="en-US" sz="1000" b="1" dirty="0">
                <a:solidFill>
                  <a:srgbClr val="FF0000"/>
                </a:solidFill>
                <a:latin typeface="Arial" panose="020B0604020202020204" pitchFamily="34" charset="0"/>
                <a:cs typeface="Arial" panose="020B0604020202020204" pitchFamily="34" charset="0"/>
              </a:rPr>
              <a:t>MAKE SURE water bottles have water in them and they are at MIST!!!</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895" r="7184"/>
          <a:stretch/>
        </p:blipFill>
        <p:spPr>
          <a:xfrm>
            <a:off x="1119369" y="1772897"/>
            <a:ext cx="885461" cy="772913"/>
          </a:xfrm>
          <a:prstGeom prst="rect">
            <a:avLst/>
          </a:prstGeom>
        </p:spPr>
      </p:pic>
      <p:sp>
        <p:nvSpPr>
          <p:cNvPr id="3" name="Rectangle 2"/>
          <p:cNvSpPr/>
          <p:nvPr/>
        </p:nvSpPr>
        <p:spPr>
          <a:xfrm>
            <a:off x="1119369" y="2603888"/>
            <a:ext cx="7338831" cy="533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1418" y="4032104"/>
            <a:ext cx="620683" cy="230832"/>
          </a:xfrm>
          <a:prstGeom prst="rect">
            <a:avLst/>
          </a:prstGeom>
        </p:spPr>
        <p:txBody>
          <a:bodyPr wrap="none">
            <a:spAutoFit/>
          </a:bodyPr>
          <a:lstStyle/>
          <a:p>
            <a:r>
              <a:rPr lang="en-US" sz="900" b="1" u="sng" dirty="0">
                <a:latin typeface="Arial" panose="020B0604020202020204" pitchFamily="34" charset="0"/>
                <a:cs typeface="Arial" panose="020B0604020202020204" pitchFamily="34" charset="0"/>
              </a:rPr>
              <a:t>STEP 1:</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334" t="7778" r="1665" b="7778"/>
          <a:stretch/>
        </p:blipFill>
        <p:spPr>
          <a:xfrm>
            <a:off x="7162800" y="1941327"/>
            <a:ext cx="1225593" cy="817062"/>
          </a:xfrm>
          <a:prstGeom prst="rect">
            <a:avLst/>
          </a:prstGeom>
        </p:spPr>
      </p:pic>
    </p:spTree>
    <p:extLst>
      <p:ext uri="{BB962C8B-B14F-4D97-AF65-F5344CB8AC3E}">
        <p14:creationId xmlns:p14="http://schemas.microsoft.com/office/powerpoint/2010/main" val="396478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27782"/>
            <a:ext cx="8691664" cy="5901616"/>
          </a:xfrm>
          <a:prstGeom prst="rect">
            <a:avLst/>
          </a:prstGeom>
        </p:spPr>
        <p:txBody>
          <a:bodyPr wrap="square">
            <a:spAutoFit/>
          </a:bodyPr>
          <a:lstStyle/>
          <a:p>
            <a:pPr>
              <a:defRPr/>
            </a:pPr>
            <a:r>
              <a:rPr lang="en-US" sz="800" b="1" u="sng" dirty="0">
                <a:latin typeface="Arial" panose="020B0604020202020204" pitchFamily="34" charset="0"/>
                <a:cs typeface="Arial" panose="020B0604020202020204" pitchFamily="34" charset="0"/>
              </a:rPr>
              <a:t>INTRODUCTION:</a:t>
            </a:r>
            <a:r>
              <a:rPr lang="en-US" sz="800" b="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Claude Monet Introduction PowerPoint  (10 minutes)</a:t>
            </a:r>
          </a:p>
          <a:p>
            <a:pPr>
              <a:defRPr/>
            </a:pPr>
            <a:r>
              <a:rPr lang="en-US" sz="800" dirty="0">
                <a:latin typeface="Arial" panose="020B0604020202020204" pitchFamily="34" charset="0"/>
                <a:cs typeface="Arial" panose="020B0604020202020204" pitchFamily="34" charset="0"/>
              </a:rPr>
              <a:t>	        </a:t>
            </a:r>
            <a:r>
              <a:rPr lang="en-US" sz="800" b="1" u="sng" dirty="0">
                <a:solidFill>
                  <a:srgbClr val="FF0000"/>
                </a:solidFill>
                <a:latin typeface="Arial" panose="020B0604020202020204" pitchFamily="34" charset="0"/>
                <a:cs typeface="Arial" panose="020B0604020202020204" pitchFamily="34" charset="0"/>
              </a:rPr>
              <a:t>Ask VOLUNTEERS to hand out ONE to each student:</a:t>
            </a:r>
          </a:p>
          <a:p>
            <a:pPr>
              <a:defRPr/>
            </a:pPr>
            <a:r>
              <a:rPr lang="en-US" sz="800" dirty="0">
                <a:solidFill>
                  <a:srgbClr val="FF0000"/>
                </a:solidFill>
                <a:latin typeface="Arial" panose="020B0604020202020204" pitchFamily="34" charset="0"/>
                <a:cs typeface="Arial" panose="020B0604020202020204" pitchFamily="34" charset="0"/>
              </a:rPr>
              <a:t>		</a:t>
            </a:r>
            <a:r>
              <a:rPr lang="en-US" sz="800" b="1" dirty="0">
                <a:solidFill>
                  <a:srgbClr val="FF0000"/>
                </a:solidFill>
                <a:latin typeface="Arial" panose="020B0604020202020204" pitchFamily="34" charset="0"/>
                <a:cs typeface="Arial" panose="020B0604020202020204" pitchFamily="34" charset="0"/>
              </a:rPr>
              <a:t>5-cycle PAPER PLATE with either the “Frog” or “Lily Plant” glued to it</a:t>
            </a:r>
          </a:p>
          <a:p>
            <a:pPr>
              <a:defRPr/>
            </a:pPr>
            <a:r>
              <a:rPr lang="en-US" sz="800" dirty="0">
                <a:solidFill>
                  <a:srgbClr val="FF0000"/>
                </a:solidFill>
                <a:latin typeface="Arial" panose="020B0604020202020204" pitchFamily="34" charset="0"/>
                <a:cs typeface="Arial" panose="020B0604020202020204" pitchFamily="34" charset="0"/>
              </a:rPr>
              <a:t>		</a:t>
            </a:r>
            <a:r>
              <a:rPr lang="en-US" sz="800" b="1" dirty="0">
                <a:solidFill>
                  <a:srgbClr val="FF0000"/>
                </a:solidFill>
                <a:latin typeface="Arial" panose="020B0604020202020204" pitchFamily="34" charset="0"/>
                <a:cs typeface="Arial" panose="020B0604020202020204" pitchFamily="34" charset="0"/>
              </a:rPr>
              <a:t>(1) FROG KIT</a:t>
            </a:r>
          </a:p>
          <a:p>
            <a:pPr>
              <a:defRPr/>
            </a:pPr>
            <a:r>
              <a:rPr lang="en-US" sz="800" b="1" dirty="0">
                <a:solidFill>
                  <a:srgbClr val="FF0000"/>
                </a:solidFill>
                <a:latin typeface="Arial" panose="020B0604020202020204" pitchFamily="34" charset="0"/>
                <a:cs typeface="Arial" panose="020B0604020202020204" pitchFamily="34" charset="0"/>
              </a:rPr>
              <a:t>		(1) BLACK INK PEN</a:t>
            </a:r>
            <a:endParaRPr lang="en-US" sz="800" b="1" dirty="0">
              <a:solidFill>
                <a:srgbClr val="000000"/>
              </a:solidFill>
              <a:latin typeface="Arial" panose="020B0604020202020204" pitchFamily="34" charset="0"/>
              <a:cs typeface="Arial" panose="020B0604020202020204" pitchFamily="34" charset="0"/>
            </a:endParaRPr>
          </a:p>
          <a:p>
            <a:pPr>
              <a:defRPr/>
            </a:pPr>
            <a:endParaRPr lang="en-US" sz="800" b="1"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PROJECT:</a:t>
            </a:r>
            <a:r>
              <a:rPr lang="en-US" sz="800" dirty="0">
                <a:solidFill>
                  <a:srgbClr val="000000"/>
                </a:solidFill>
                <a:latin typeface="Arial" panose="020B0604020202020204" pitchFamily="34" charset="0"/>
                <a:cs typeface="Arial" panose="020B0604020202020204" pitchFamily="34" charset="0"/>
              </a:rPr>
              <a:t>	</a:t>
            </a:r>
            <a:r>
              <a:rPr lang="en-US" sz="800" b="1" dirty="0">
                <a:solidFill>
                  <a:srgbClr val="000000"/>
                </a:solidFill>
                <a:latin typeface="Arial" panose="020B0604020202020204" pitchFamily="34" charset="0"/>
                <a:cs typeface="Arial" panose="020B0604020202020204" pitchFamily="34" charset="0"/>
              </a:rPr>
              <a:t>        </a:t>
            </a:r>
            <a:r>
              <a:rPr lang="en-US" sz="800" b="1" dirty="0">
                <a:solidFill>
                  <a:srgbClr val="FF0000"/>
                </a:solidFill>
                <a:latin typeface="Arial" panose="020B0604020202020204" pitchFamily="34" charset="0"/>
                <a:cs typeface="Arial" panose="020B0604020202020204" pitchFamily="34" charset="0"/>
              </a:rPr>
              <a:t>SHOW STUDENTS SAMPLE OF THE PROJECT and tell them they already did STEP #1 !  Coloring “FAST” just like Monet did!</a:t>
            </a:r>
          </a:p>
          <a:p>
            <a:pPr lvl="2">
              <a:defRPr/>
            </a:pPr>
            <a:endParaRPr lang="en-US" sz="800" b="1" dirty="0">
              <a:solidFill>
                <a:srgbClr val="000000"/>
              </a:solidFill>
              <a:latin typeface="Arial" panose="020B0604020202020204" pitchFamily="34" charset="0"/>
              <a:cs typeface="Arial" panose="020B0604020202020204" pitchFamily="34" charset="0"/>
            </a:endParaRPr>
          </a:p>
          <a:p>
            <a:pPr>
              <a:defRPr/>
            </a:pPr>
            <a:endParaRPr lang="en-US" sz="800" b="1" u="sng"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STEP 2</a:t>
            </a:r>
            <a:r>
              <a:rPr lang="en-US" sz="800" b="1" dirty="0">
                <a:solidFill>
                  <a:srgbClr val="000000"/>
                </a:solidFill>
                <a:latin typeface="Arial" panose="020B0604020202020204" pitchFamily="34" charset="0"/>
                <a:cs typeface="Arial" panose="020B0604020202020204" pitchFamily="34" charset="0"/>
              </a:rPr>
              <a:t>:   	         </a:t>
            </a:r>
            <a:r>
              <a:rPr lang="en-US" sz="800" b="1" u="sng" dirty="0">
                <a:solidFill>
                  <a:srgbClr val="000000"/>
                </a:solidFill>
                <a:latin typeface="Arial" panose="020B0604020202020204" pitchFamily="34" charset="0"/>
                <a:cs typeface="Arial" panose="020B0604020202020204" pitchFamily="34" charset="0"/>
              </a:rPr>
              <a:t>Lily Life Cycle  or  Frog  Life Cycle + MONET FROG + PADS</a:t>
            </a:r>
            <a:r>
              <a:rPr lang="en-US" sz="800" b="1" dirty="0">
                <a:solidFill>
                  <a:srgbClr val="000000"/>
                </a:solidFill>
                <a:latin typeface="Arial" panose="020B0604020202020204" pitchFamily="34" charset="0"/>
                <a:cs typeface="Arial" panose="020B0604020202020204" pitchFamily="34" charset="0"/>
              </a:rPr>
              <a:t>:  20 minutes</a:t>
            </a:r>
          </a:p>
          <a:p>
            <a:pPr lvl="2">
              <a:defRPr/>
            </a:pPr>
            <a:r>
              <a:rPr lang="en-US" sz="800" dirty="0">
                <a:solidFill>
                  <a:srgbClr val="000000"/>
                </a:solidFill>
                <a:latin typeface="Arial" panose="020B0604020202020204" pitchFamily="34" charset="0"/>
                <a:cs typeface="Arial" panose="020B0604020202020204" pitchFamily="34" charset="0"/>
              </a:rPr>
              <a:t>         </a:t>
            </a:r>
          </a:p>
          <a:p>
            <a:pPr lvl="3">
              <a:defRPr/>
            </a:pPr>
            <a:r>
              <a:rPr lang="en-US" sz="800" dirty="0">
                <a:solidFill>
                  <a:srgbClr val="000000"/>
                </a:solidFill>
                <a:latin typeface="Arial" panose="020B0604020202020204" pitchFamily="34" charset="0"/>
                <a:cs typeface="Arial" panose="020B0604020202020204" pitchFamily="34" charset="0"/>
              </a:rPr>
              <a:t>Point out the real pictures on the screen, and then show them the SAMPLE of the project again so they can get some ideas of how to finish the drawings. Ask students to complete the drawing on their plate.  They will use their “IMPRESSION” of the 5-CYCLES (Lily Plant or Frog Life), There’s NO getting this wrong, it’s their impression of what they see in the real photos. </a:t>
            </a:r>
          </a:p>
          <a:p>
            <a:pPr lvl="3">
              <a:defRPr/>
            </a:pPr>
            <a:endParaRPr lang="en-US" sz="800" dirty="0">
              <a:solidFill>
                <a:srgbClr val="000000"/>
              </a:solidFill>
              <a:latin typeface="Arial" panose="020B0604020202020204" pitchFamily="34" charset="0"/>
              <a:cs typeface="Arial" panose="020B0604020202020204" pitchFamily="34" charset="0"/>
            </a:endParaRPr>
          </a:p>
          <a:p>
            <a:pPr lvl="3" algn="ctr">
              <a:lnSpc>
                <a:spcPct val="150000"/>
              </a:lnSpc>
              <a:defRPr/>
            </a:pPr>
            <a:endParaRPr lang="en-US" sz="900" dirty="0">
              <a:solidFill>
                <a:srgbClr val="FF0000"/>
              </a:solidFill>
              <a:latin typeface="Arial" panose="020B0604020202020204" pitchFamily="34" charset="0"/>
              <a:cs typeface="Arial" panose="020B0604020202020204" pitchFamily="34" charset="0"/>
            </a:endParaRPr>
          </a:p>
          <a:p>
            <a:pPr marL="1600200" lvl="3" indent="-228600">
              <a:lnSpc>
                <a:spcPct val="150000"/>
              </a:lnSpc>
              <a:buFont typeface="+mj-lt"/>
              <a:buAutoNum type="arabicPeriod"/>
              <a:defRPr/>
            </a:pPr>
            <a:endParaRPr lang="en-US" sz="800" dirty="0">
              <a:solidFill>
                <a:srgbClr val="000000"/>
              </a:solidFill>
              <a:latin typeface="Arial" panose="020B0604020202020204" pitchFamily="34" charset="0"/>
              <a:cs typeface="Arial" panose="020B0604020202020204" pitchFamily="34" charset="0"/>
            </a:endParaRPr>
          </a:p>
          <a:p>
            <a:pPr lvl="3">
              <a:defRPr/>
            </a:pPr>
            <a:endParaRPr lang="en-US" sz="800" dirty="0">
              <a:solidFill>
                <a:srgbClr val="FF0000"/>
              </a:solidFill>
              <a:latin typeface="Arial" panose="020B0604020202020204" pitchFamily="34" charset="0"/>
              <a:cs typeface="Arial" panose="020B0604020202020204" pitchFamily="34" charset="0"/>
            </a:endParaRPr>
          </a:p>
          <a:p>
            <a:pPr lvl="3">
              <a:defRPr/>
            </a:pPr>
            <a:endParaRPr lang="en-US" sz="800" b="1" u="sng" dirty="0">
              <a:solidFill>
                <a:srgbClr val="000000"/>
              </a:solidFill>
              <a:latin typeface="Arial" panose="020B0604020202020204" pitchFamily="34" charset="0"/>
              <a:cs typeface="Arial" panose="020B0604020202020204" pitchFamily="34" charset="0"/>
            </a:endParaRPr>
          </a:p>
          <a:p>
            <a:pPr lvl="2">
              <a:defRPr/>
            </a:pPr>
            <a:endParaRPr lang="en-US" sz="800" b="1" u="sng" dirty="0">
              <a:solidFill>
                <a:srgbClr val="000000"/>
              </a:solidFill>
              <a:latin typeface="Arial" panose="020B0604020202020204" pitchFamily="34" charset="0"/>
              <a:cs typeface="Arial" panose="020B0604020202020204" pitchFamily="34" charset="0"/>
            </a:endParaRPr>
          </a:p>
          <a:p>
            <a:pPr lvl="2">
              <a:defRPr/>
            </a:pPr>
            <a:endParaRPr lang="en-US" sz="800" b="1" u="sng" dirty="0">
              <a:solidFill>
                <a:srgbClr val="000000"/>
              </a:solidFill>
              <a:latin typeface="Arial" panose="020B0604020202020204" pitchFamily="34" charset="0"/>
              <a:cs typeface="Arial" panose="020B0604020202020204" pitchFamily="34" charset="0"/>
            </a:endParaRPr>
          </a:p>
          <a:p>
            <a:pPr lvl="2">
              <a:defRPr/>
            </a:pPr>
            <a:endParaRPr lang="en-US" sz="800" b="1" u="sng" dirty="0">
              <a:solidFill>
                <a:srgbClr val="000000"/>
              </a:solidFill>
              <a:latin typeface="Arial" panose="020B0604020202020204" pitchFamily="34" charset="0"/>
              <a:cs typeface="Arial" panose="020B0604020202020204" pitchFamily="34" charset="0"/>
            </a:endParaRPr>
          </a:p>
          <a:p>
            <a:pPr lvl="2">
              <a:defRPr/>
            </a:pPr>
            <a:endParaRPr lang="en-US" sz="800" b="1" u="sng" dirty="0">
              <a:solidFill>
                <a:srgbClr val="000000"/>
              </a:solidFill>
              <a:latin typeface="Arial" panose="020B0604020202020204" pitchFamily="34" charset="0"/>
              <a:cs typeface="Arial" panose="020B0604020202020204" pitchFamily="34" charset="0"/>
            </a:endParaRPr>
          </a:p>
          <a:p>
            <a:pPr lvl="2">
              <a:defRPr/>
            </a:pPr>
            <a:endParaRPr lang="en-US" sz="800" b="1" u="sng" dirty="0">
              <a:solidFill>
                <a:srgbClr val="000000"/>
              </a:solidFill>
              <a:latin typeface="Arial" panose="020B0604020202020204" pitchFamily="34" charset="0"/>
              <a:cs typeface="Arial" panose="020B0604020202020204" pitchFamily="34" charset="0"/>
            </a:endParaRPr>
          </a:p>
          <a:p>
            <a:pPr lvl="2">
              <a:defRPr/>
            </a:pPr>
            <a:endParaRPr lang="en-US" sz="800" b="1" u="sng" dirty="0">
              <a:solidFill>
                <a:srgbClr val="000000"/>
              </a:solidFill>
              <a:latin typeface="Arial" panose="020B0604020202020204" pitchFamily="34" charset="0"/>
              <a:cs typeface="Arial" panose="020B0604020202020204" pitchFamily="34" charset="0"/>
            </a:endParaRPr>
          </a:p>
          <a:p>
            <a:pPr lvl="2">
              <a:defRPr/>
            </a:pPr>
            <a:endParaRPr lang="en-US" sz="800" b="1" u="sng" dirty="0">
              <a:solidFill>
                <a:srgbClr val="000000"/>
              </a:solidFill>
              <a:latin typeface="Arial" panose="020B0604020202020204" pitchFamily="34" charset="0"/>
              <a:cs typeface="Arial" panose="020B0604020202020204" pitchFamily="34" charset="0"/>
            </a:endParaRPr>
          </a:p>
          <a:p>
            <a:pPr>
              <a:defRPr/>
            </a:pPr>
            <a:endParaRPr lang="en-US" sz="800" b="1" u="sng" dirty="0">
              <a:solidFill>
                <a:srgbClr val="000000"/>
              </a:solidFill>
              <a:latin typeface="Arial" panose="020B0604020202020204" pitchFamily="34" charset="0"/>
              <a:cs typeface="Arial" panose="020B0604020202020204" pitchFamily="34" charset="0"/>
            </a:endParaRPr>
          </a:p>
          <a:p>
            <a:pPr>
              <a:defRPr/>
            </a:pPr>
            <a:endParaRPr lang="en-US" sz="800" b="1" u="sng"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STEP 3</a:t>
            </a:r>
            <a:r>
              <a:rPr lang="en-US" sz="800" dirty="0">
                <a:solidFill>
                  <a:srgbClr val="000000"/>
                </a:solidFill>
                <a:latin typeface="Arial" panose="020B0604020202020204" pitchFamily="34" charset="0"/>
                <a:cs typeface="Arial" panose="020B0604020202020204" pitchFamily="34" charset="0"/>
              </a:rPr>
              <a:t>:  	               </a:t>
            </a:r>
            <a:r>
              <a:rPr lang="en-US" sz="800" b="1" u="sng" dirty="0">
                <a:solidFill>
                  <a:srgbClr val="000000"/>
                </a:solidFill>
                <a:latin typeface="Arial" panose="020B0604020202020204" pitchFamily="34" charset="0"/>
                <a:cs typeface="Arial" panose="020B0604020202020204" pitchFamily="34" charset="0"/>
              </a:rPr>
              <a:t>CREATE “Monet” FROG:  10-15+ minutes </a:t>
            </a:r>
            <a:endParaRPr lang="en-US" sz="800" u="sng" dirty="0">
              <a:solidFill>
                <a:srgbClr val="FF0000"/>
              </a:solidFill>
              <a:latin typeface="Arial" panose="020B0604020202020204" pitchFamily="34" charset="0"/>
              <a:cs typeface="Arial" panose="020B0604020202020204" pitchFamily="34" charset="0"/>
            </a:endParaRPr>
          </a:p>
          <a:p>
            <a:pPr lvl="3">
              <a:defRPr/>
            </a:pPr>
            <a:r>
              <a:rPr lang="en-US" sz="800" b="1" dirty="0">
                <a:solidFill>
                  <a:srgbClr val="FF0000"/>
                </a:solidFill>
                <a:latin typeface="Arial" panose="020B0604020202020204" pitchFamily="34" charset="0"/>
                <a:cs typeface="Arial" panose="020B0604020202020204" pitchFamily="34" charset="0"/>
              </a:rPr>
              <a:t>TELL STUDENTS TO GET OUT GLUE STICK and a PENCIL</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OVAL:  draw eyes, ridges, bumps, glasses, warts, dots, spots, on their frogs</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FOLD up (2) GREEN strips like a fan, then rip them in half, so we have 4-legs  (SHOW STUDENTS HOW TO DO)</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CURL pink paper around a pencil to make the tongue (SHOW STUDENTS HOW TO DO)</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NOW GLUE:  legs and mouth to BOTTOM side of frog</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NOW put a lot of glue onto the clothespin and stick their frog on top (make sure his mouth is at the mouth opening of the clothespin)</a:t>
            </a:r>
          </a:p>
          <a:p>
            <a:pPr lvl="3">
              <a:defRPr/>
            </a:pPr>
            <a:endParaRPr lang="en-US" sz="800" dirty="0">
              <a:solidFill>
                <a:srgbClr val="000000"/>
              </a:solidFill>
              <a:latin typeface="Arial" panose="020B0604020202020204" pitchFamily="34" charset="0"/>
              <a:cs typeface="Arial" panose="020B0604020202020204" pitchFamily="34" charset="0"/>
            </a:endParaRPr>
          </a:p>
          <a:p>
            <a:pPr marL="1543050" lvl="3" indent="-171450">
              <a:buFont typeface="Arial" panose="020B0604020202020204" pitchFamily="34" charset="0"/>
              <a:buChar char="•"/>
              <a:defRPr/>
            </a:pPr>
            <a:r>
              <a:rPr lang="en-US" sz="800" b="1" dirty="0">
                <a:solidFill>
                  <a:srgbClr val="FF0000"/>
                </a:solidFill>
                <a:latin typeface="Arial" panose="020B0604020202020204" pitchFamily="34" charset="0"/>
                <a:cs typeface="Arial" panose="020B0604020202020204" pitchFamily="34" charset="0"/>
              </a:rPr>
              <a:t>VIP:  Might need to  extend time if plates aren’t back.</a:t>
            </a:r>
          </a:p>
          <a:p>
            <a:pPr marL="1543050" lvl="3" indent="-171450">
              <a:buFont typeface="Arial" panose="020B0604020202020204" pitchFamily="34" charset="0"/>
              <a:buChar char="•"/>
              <a:defRPr/>
            </a:pPr>
            <a:r>
              <a:rPr lang="en-US" sz="800" b="1" dirty="0">
                <a:solidFill>
                  <a:srgbClr val="FF0000"/>
                </a:solidFill>
                <a:latin typeface="Arial" panose="020B0604020202020204" pitchFamily="34" charset="0"/>
                <a:cs typeface="Arial" panose="020B0604020202020204" pitchFamily="34" charset="0"/>
              </a:rPr>
              <a:t>VOLUNTEERS will RETURN with TOP PLATES, match to student’s 5-cycle &amp; punch hole thru both with nail &amp; add brass pin.</a:t>
            </a:r>
          </a:p>
          <a:p>
            <a:pPr lvl="3">
              <a:defRPr/>
            </a:pPr>
            <a:endParaRPr lang="en-US" sz="800" dirty="0">
              <a:solidFill>
                <a:srgbClr val="000000"/>
              </a:solidFill>
              <a:latin typeface="Arial" panose="020B0604020202020204" pitchFamily="34" charset="0"/>
              <a:cs typeface="Arial" panose="020B0604020202020204" pitchFamily="34" charset="0"/>
            </a:endParaRPr>
          </a:p>
          <a:p>
            <a:pPr lvl="3">
              <a:defRPr/>
            </a:pPr>
            <a:r>
              <a:rPr lang="en-US" sz="800" dirty="0">
                <a:solidFill>
                  <a:srgbClr val="000000"/>
                </a:solidFill>
                <a:latin typeface="Arial" panose="020B0604020202020204" pitchFamily="34" charset="0"/>
                <a:cs typeface="Arial" panose="020B0604020202020204" pitchFamily="34" charset="0"/>
              </a:rPr>
              <a:t>6.   Student’s glue (3) LILY PADS to their TOP PLATECLIP frog to the TOP plate so it will spin properly.</a:t>
            </a:r>
            <a:endParaRPr lang="en-US" sz="800" b="1" u="sng" dirty="0">
              <a:solidFill>
                <a:srgbClr val="000000"/>
              </a:solidFill>
              <a:latin typeface="Arial" panose="020B0604020202020204" pitchFamily="34" charset="0"/>
              <a:cs typeface="Arial" panose="020B0604020202020204" pitchFamily="34" charset="0"/>
            </a:endParaRPr>
          </a:p>
          <a:p>
            <a:pPr>
              <a:defRPr/>
            </a:pPr>
            <a:endParaRPr lang="en-US" sz="800" b="1" u="sng"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FINAL STEP:</a:t>
            </a:r>
          </a:p>
          <a:p>
            <a:pPr marL="1085850" lvl="2" indent="-17145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STUDENTS should color in their Lily Plant or Frog Life Cycle with colored pencils (their bottom plate)</a:t>
            </a:r>
          </a:p>
          <a:p>
            <a:pPr marL="1085850" lvl="2" indent="-17145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THANK VOLUNTEERS and TEACHER	</a:t>
            </a:r>
          </a:p>
          <a:p>
            <a:pPr marL="1085850" lvl="2" indent="-171450">
              <a:buFont typeface="Arial" panose="020B0604020202020204" pitchFamily="34" charset="0"/>
              <a:buChar char="•"/>
              <a:defRPr/>
            </a:pPr>
            <a:r>
              <a:rPr lang="en-US" sz="800" b="1" u="sng" dirty="0">
                <a:solidFill>
                  <a:srgbClr val="FF0000"/>
                </a:solidFill>
                <a:latin typeface="Arial" panose="020B0604020202020204" pitchFamily="34" charset="0"/>
                <a:cs typeface="Arial" panose="020B0604020202020204" pitchFamily="34" charset="0"/>
              </a:rPr>
              <a:t>ASK STUDENTS:</a:t>
            </a:r>
            <a:r>
              <a:rPr lang="en-US" sz="800" b="1" dirty="0">
                <a:solidFill>
                  <a:srgbClr val="FF0000"/>
                </a:solidFill>
                <a:latin typeface="Arial" panose="020B0604020202020204" pitchFamily="34" charset="0"/>
                <a:cs typeface="Arial" panose="020B0604020202020204" pitchFamily="34" charset="0"/>
              </a:rPr>
              <a:t>   		What did they learn from Art Ambassador today?</a:t>
            </a:r>
          </a:p>
          <a:p>
            <a:pPr lvl="2">
              <a:defRPr/>
            </a:pPr>
            <a:r>
              <a:rPr lang="en-US" sz="800" b="1" dirty="0">
                <a:solidFill>
                  <a:srgbClr val="FF0000"/>
                </a:solidFill>
                <a:latin typeface="Arial" panose="020B0604020202020204" pitchFamily="34" charset="0"/>
                <a:cs typeface="Arial" panose="020B0604020202020204" pitchFamily="34" charset="0"/>
              </a:rPr>
              <a:t>			Tell me something you learned about Claude Monet?</a:t>
            </a:r>
            <a:endParaRPr lang="en-US" sz="800" dirty="0">
              <a:latin typeface="Arial" panose="020B0604020202020204" pitchFamily="34" charset="0"/>
              <a:cs typeface="Arial" panose="020B0604020202020204" pitchFamily="34" charset="0"/>
            </a:endParaRPr>
          </a:p>
        </p:txBody>
      </p:sp>
      <p:sp>
        <p:nvSpPr>
          <p:cNvPr id="3" name="TextBox 1"/>
          <p:cNvSpPr txBox="1">
            <a:spLocks noChangeArrowheads="1"/>
          </p:cNvSpPr>
          <p:nvPr/>
        </p:nvSpPr>
        <p:spPr bwMode="auto">
          <a:xfrm>
            <a:off x="228600" y="214545"/>
            <a:ext cx="26670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sp>
        <p:nvSpPr>
          <p:cNvPr id="5" name="TextBox 4"/>
          <p:cNvSpPr txBox="1"/>
          <p:nvPr/>
        </p:nvSpPr>
        <p:spPr>
          <a:xfrm>
            <a:off x="6786664" y="102808"/>
            <a:ext cx="2133600" cy="600164"/>
          </a:xfrm>
          <a:prstGeom prst="rect">
            <a:avLst/>
          </a:prstGeom>
          <a:noFill/>
          <a:ln>
            <a:solidFill>
              <a:schemeClr val="tx1"/>
            </a:solidFill>
          </a:ln>
        </p:spPr>
        <p:txBody>
          <a:bodyPr wrap="square" rtlCol="0">
            <a:spAutoFit/>
          </a:bodyPr>
          <a:lstStyle/>
          <a:p>
            <a:pPr algn="ctr"/>
            <a:r>
              <a:rPr lang="en-US" sz="1100" b="1" u="sng" dirty="0"/>
              <a:t>PROJECT OUTLINE:</a:t>
            </a:r>
          </a:p>
          <a:p>
            <a:pPr algn="ctr"/>
            <a:r>
              <a:rPr lang="en-US" sz="1100" b="1" dirty="0"/>
              <a:t> Lead AA Person ONLY</a:t>
            </a:r>
          </a:p>
          <a:p>
            <a:pPr algn="ctr"/>
            <a:r>
              <a:rPr lang="en-US" sz="1100" b="1" dirty="0"/>
              <a:t> 2 of 2</a:t>
            </a:r>
          </a:p>
        </p:txBody>
      </p:sp>
      <p:sp>
        <p:nvSpPr>
          <p:cNvPr id="7" name="Rectangle 6"/>
          <p:cNvSpPr/>
          <p:nvPr/>
        </p:nvSpPr>
        <p:spPr>
          <a:xfrm>
            <a:off x="4821389" y="2819399"/>
            <a:ext cx="4098875" cy="1200329"/>
          </a:xfrm>
          <a:prstGeom prst="rect">
            <a:avLst/>
          </a:prstGeom>
          <a:ln>
            <a:solidFill>
              <a:schemeClr val="tx1"/>
            </a:solidFill>
          </a:ln>
        </p:spPr>
        <p:txBody>
          <a:bodyPr wrap="square">
            <a:spAutoFit/>
          </a:bodyPr>
          <a:lstStyle/>
          <a:p>
            <a:pPr>
              <a:lnSpc>
                <a:spcPct val="150000"/>
              </a:lnSpc>
              <a:defRPr/>
            </a:pPr>
            <a:r>
              <a:rPr lang="en-US" sz="800" b="1" u="sng" dirty="0">
                <a:solidFill>
                  <a:srgbClr val="000000"/>
                </a:solidFill>
                <a:latin typeface="Arial Black" panose="020B0A04020102020204" pitchFamily="34" charset="0"/>
                <a:cs typeface="Arial" panose="020B0604020202020204" pitchFamily="34" charset="0"/>
              </a:rPr>
              <a:t>LILY PLANT LIFE CYCLE </a:t>
            </a:r>
            <a:r>
              <a:rPr lang="en-US" sz="800" b="1" u="sng" dirty="0">
                <a:solidFill>
                  <a:srgbClr val="FF0000"/>
                </a:solidFill>
                <a:latin typeface="Arial Black" panose="020B0A04020102020204" pitchFamily="34" charset="0"/>
                <a:cs typeface="Arial" panose="020B0604020202020204" pitchFamily="34" charset="0"/>
              </a:rPr>
              <a:t>(Instructions for Lead AA to tell students)</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Lily Plant seeds </a:t>
            </a:r>
            <a:r>
              <a:rPr lang="en-US" sz="800" b="1" dirty="0">
                <a:solidFill>
                  <a:srgbClr val="FF0000"/>
                </a:solidFill>
                <a:latin typeface="Arial" panose="020B0604020202020204" pitchFamily="34" charset="0"/>
                <a:cs typeface="Arial" panose="020B0604020202020204" pitchFamily="34" charset="0"/>
              </a:rPr>
              <a:t>(draw more seeds)</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Rain clouds </a:t>
            </a:r>
            <a:r>
              <a:rPr lang="en-US" sz="800" b="1" dirty="0">
                <a:solidFill>
                  <a:srgbClr val="FF0000"/>
                </a:solidFill>
                <a:latin typeface="Arial" panose="020B0604020202020204" pitchFamily="34" charset="0"/>
                <a:cs typeface="Arial" panose="020B0604020202020204" pitchFamily="34" charset="0"/>
              </a:rPr>
              <a:t>(add more clouds, add some rain &amp; lightning)</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Pond </a:t>
            </a:r>
            <a:r>
              <a:rPr lang="en-US" sz="800" b="1" dirty="0">
                <a:solidFill>
                  <a:srgbClr val="FF0000"/>
                </a:solidFill>
                <a:latin typeface="Arial" panose="020B0604020202020204" pitchFamily="34" charset="0"/>
                <a:cs typeface="Arial" panose="020B0604020202020204" pitchFamily="34" charset="0"/>
              </a:rPr>
              <a:t>(add ripples, add a fish swimming in it, give him some air bubbles)</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Sun </a:t>
            </a:r>
            <a:r>
              <a:rPr lang="en-US" sz="800" b="1" dirty="0">
                <a:solidFill>
                  <a:srgbClr val="FF0000"/>
                </a:solidFill>
                <a:latin typeface="Arial" panose="020B0604020202020204" pitchFamily="34" charset="0"/>
                <a:cs typeface="Arial" panose="020B0604020202020204" pitchFamily="34" charset="0"/>
              </a:rPr>
              <a:t>(add a smile, some sunglasses, and some fancy rays)</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Lily Pads </a:t>
            </a:r>
            <a:r>
              <a:rPr lang="en-US" sz="800" b="1" dirty="0">
                <a:solidFill>
                  <a:srgbClr val="FF0000"/>
                </a:solidFill>
                <a:latin typeface="Arial" panose="020B0604020202020204" pitchFamily="34" charset="0"/>
                <a:cs typeface="Arial" panose="020B0604020202020204" pitchFamily="34" charset="0"/>
              </a:rPr>
              <a:t>(add a couple more that look like “Pac Man”)</a:t>
            </a:r>
          </a:p>
        </p:txBody>
      </p:sp>
      <p:sp>
        <p:nvSpPr>
          <p:cNvPr id="8" name="Rectangle 7"/>
          <p:cNvSpPr/>
          <p:nvPr/>
        </p:nvSpPr>
        <p:spPr>
          <a:xfrm>
            <a:off x="464496" y="2819400"/>
            <a:ext cx="4109936" cy="1200329"/>
          </a:xfrm>
          <a:prstGeom prst="rect">
            <a:avLst/>
          </a:prstGeom>
          <a:ln>
            <a:solidFill>
              <a:schemeClr val="tx1"/>
            </a:solidFill>
          </a:ln>
        </p:spPr>
        <p:txBody>
          <a:bodyPr wrap="square">
            <a:spAutoFit/>
          </a:bodyPr>
          <a:lstStyle/>
          <a:p>
            <a:pPr>
              <a:lnSpc>
                <a:spcPct val="150000"/>
              </a:lnSpc>
              <a:defRPr/>
            </a:pPr>
            <a:r>
              <a:rPr lang="en-US" sz="800" b="1" u="sng" dirty="0">
                <a:latin typeface="Arial Black" panose="020B0A04020102020204" pitchFamily="34" charset="0"/>
                <a:cs typeface="Arial" panose="020B0604020202020204" pitchFamily="34" charset="0"/>
              </a:rPr>
              <a:t>FROG LIFE CYCLE </a:t>
            </a:r>
            <a:r>
              <a:rPr lang="en-US" sz="800" b="1" u="sng" dirty="0">
                <a:solidFill>
                  <a:srgbClr val="FF0000"/>
                </a:solidFill>
                <a:latin typeface="Arial Black" panose="020B0A04020102020204" pitchFamily="34" charset="0"/>
                <a:cs typeface="Arial" panose="020B0604020202020204" pitchFamily="34" charset="0"/>
              </a:rPr>
              <a:t>(Instructions for Lead AA to tell students)</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Frog eggs </a:t>
            </a:r>
            <a:r>
              <a:rPr lang="en-US" sz="800" b="1" dirty="0">
                <a:solidFill>
                  <a:srgbClr val="FF0000"/>
                </a:solidFill>
                <a:latin typeface="Arial" panose="020B0604020202020204" pitchFamily="34" charset="0"/>
                <a:cs typeface="Arial" panose="020B0604020202020204" pitchFamily="34" charset="0"/>
              </a:rPr>
              <a:t>(draw more circles with dots)</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Tadpoles </a:t>
            </a:r>
            <a:r>
              <a:rPr lang="en-US" sz="800" b="1" dirty="0">
                <a:solidFill>
                  <a:srgbClr val="FF0000"/>
                </a:solidFill>
                <a:latin typeface="Arial" panose="020B0604020202020204" pitchFamily="34" charset="0"/>
                <a:cs typeface="Arial" panose="020B0604020202020204" pitchFamily="34" charset="0"/>
              </a:rPr>
              <a:t>(oval with squiggles for a tail) </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Tadpole with back legs </a:t>
            </a:r>
            <a:r>
              <a:rPr lang="en-US" sz="800" b="1" dirty="0">
                <a:solidFill>
                  <a:srgbClr val="FF0000"/>
                </a:solidFill>
                <a:latin typeface="Arial" panose="020B0604020202020204" pitchFamily="34" charset="0"/>
                <a:cs typeface="Arial" panose="020B0604020202020204" pitchFamily="34" charset="0"/>
              </a:rPr>
              <a:t>(add long tail, add eyeball, add some bumps, a smile!) </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Froglet </a:t>
            </a:r>
            <a:r>
              <a:rPr lang="en-US" sz="800" b="1" dirty="0">
                <a:solidFill>
                  <a:srgbClr val="FF0000"/>
                </a:solidFill>
                <a:latin typeface="Arial" panose="020B0604020202020204" pitchFamily="34" charset="0"/>
                <a:cs typeface="Arial" panose="020B0604020202020204" pitchFamily="34" charset="0"/>
              </a:rPr>
              <a:t>(add smaller tail, add bumps, ridges, and eyes)  </a:t>
            </a:r>
          </a:p>
          <a:p>
            <a:pPr marL="228600" indent="-228600">
              <a:lnSpc>
                <a:spcPct val="150000"/>
              </a:lnSpc>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Frog </a:t>
            </a:r>
            <a:r>
              <a:rPr lang="en-US" sz="800" b="1" dirty="0">
                <a:solidFill>
                  <a:srgbClr val="FF0000"/>
                </a:solidFill>
                <a:latin typeface="Arial" panose="020B0604020202020204" pitchFamily="34" charset="0"/>
                <a:cs typeface="Arial" panose="020B0604020202020204" pitchFamily="34" charset="0"/>
              </a:rPr>
              <a:t>(add frog’s eyes, ridges, bumps, warts, and EATING something good) </a:t>
            </a:r>
          </a:p>
        </p:txBody>
      </p:sp>
    </p:spTree>
    <p:extLst>
      <p:ext uri="{BB962C8B-B14F-4D97-AF65-F5344CB8AC3E}">
        <p14:creationId xmlns:p14="http://schemas.microsoft.com/office/powerpoint/2010/main" val="358547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ChangeArrowheads="1"/>
          </p:cNvSpPr>
          <p:nvPr/>
        </p:nvSpPr>
        <p:spPr bwMode="auto">
          <a:xfrm>
            <a:off x="228600" y="137897"/>
            <a:ext cx="1537152"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dirty="0">
                <a:solidFill>
                  <a:srgbClr val="000000"/>
                </a:solidFill>
              </a:rPr>
              <a:t>1</a:t>
            </a:r>
            <a:r>
              <a:rPr lang="en-US" altLang="en-US" sz="1200" baseline="30000" dirty="0">
                <a:solidFill>
                  <a:srgbClr val="000000"/>
                </a:solidFill>
              </a:rPr>
              <a:t>st</a:t>
            </a:r>
            <a:r>
              <a:rPr lang="en-US" altLang="en-US" sz="1200" dirty="0">
                <a:solidFill>
                  <a:srgbClr val="000000"/>
                </a:solidFill>
              </a:rPr>
              <a:t> grade AA: Monet</a:t>
            </a: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6499" y="6016190"/>
            <a:ext cx="899209" cy="6744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517" y="6018670"/>
            <a:ext cx="870482" cy="65286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929" y="6003645"/>
            <a:ext cx="910550" cy="6829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98" y="6005708"/>
            <a:ext cx="921264" cy="6909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501" y="6028349"/>
            <a:ext cx="899209" cy="67440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1691" y="6010132"/>
            <a:ext cx="915366" cy="68652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04645" y="4485465"/>
            <a:ext cx="1046359" cy="78476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16205" y="5777103"/>
            <a:ext cx="1050918" cy="78818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1143" y="6034451"/>
            <a:ext cx="882940" cy="662205"/>
          </a:xfrm>
          <a:prstGeom prst="rect">
            <a:avLst/>
          </a:prstGeom>
        </p:spPr>
      </p:pic>
      <p:sp>
        <p:nvSpPr>
          <p:cNvPr id="23" name="TextBox 22"/>
          <p:cNvSpPr txBox="1"/>
          <p:nvPr/>
        </p:nvSpPr>
        <p:spPr>
          <a:xfrm>
            <a:off x="457200" y="3712555"/>
            <a:ext cx="8458200" cy="2154436"/>
          </a:xfrm>
          <a:prstGeom prst="rect">
            <a:avLst/>
          </a:prstGeom>
          <a:noFill/>
        </p:spPr>
        <p:txBody>
          <a:bodyPr wrap="square" rtlCol="0">
            <a:spAutoFit/>
          </a:bodyPr>
          <a:lstStyle/>
          <a:p>
            <a:pPr lvl="2"/>
            <a:r>
              <a:rPr lang="en-US" sz="1100" b="1" u="sng" dirty="0">
                <a:solidFill>
                  <a:srgbClr val="FF0000"/>
                </a:solidFill>
              </a:rPr>
              <a:t>In “EXTRA ROOM”  (2-volunteers are doing the following, while students see Monet Introduction:</a:t>
            </a:r>
          </a:p>
          <a:p>
            <a:pPr lvl="2"/>
            <a:r>
              <a:rPr lang="en-US" sz="1100" dirty="0">
                <a:latin typeface="+mj-lt"/>
              </a:rPr>
              <a:t>If the “Extra Room” is being used (for what ever reason) and you need a back-up plan…. Go to the PTSA storage room and be sure to bring the ELECTRICAL cord. </a:t>
            </a:r>
          </a:p>
          <a:p>
            <a:r>
              <a:rPr lang="en-US" sz="1100" dirty="0">
                <a:latin typeface="+mj-lt"/>
              </a:rPr>
              <a:t> </a:t>
            </a:r>
          </a:p>
          <a:p>
            <a:pPr marL="1257300" lvl="2" indent="-342900">
              <a:buFont typeface="+mj-lt"/>
              <a:buAutoNum type="arabicPeriod"/>
            </a:pPr>
            <a:r>
              <a:rPr lang="en-US" sz="900" b="1" dirty="0">
                <a:latin typeface="+mj-lt"/>
              </a:rPr>
              <a:t>Blow dry each colored FILTER</a:t>
            </a:r>
            <a:r>
              <a:rPr lang="en-US" sz="900" dirty="0">
                <a:latin typeface="+mj-lt"/>
              </a:rPr>
              <a:t>, approximately 35-55 seconds.  They dry faster if you hold them up in the air.  USE DIFFERENT ELECTRICAL PLUGS, or we could blow circuits… done it before.</a:t>
            </a:r>
          </a:p>
          <a:p>
            <a:pPr marL="1257300" lvl="2" indent="-342900">
              <a:buFont typeface="+mj-lt"/>
              <a:buAutoNum type="arabicPeriod"/>
            </a:pPr>
            <a:endParaRPr lang="en-US" sz="900" dirty="0">
              <a:latin typeface="+mj-lt"/>
            </a:endParaRPr>
          </a:p>
          <a:p>
            <a:pPr marL="1257300" lvl="2" indent="-342900">
              <a:buFont typeface="+mj-lt"/>
              <a:buAutoNum type="arabicPeriod"/>
            </a:pPr>
            <a:r>
              <a:rPr lang="en-US" sz="900" b="1" dirty="0">
                <a:latin typeface="+mj-lt"/>
              </a:rPr>
              <a:t>After it’s DRY…. Glue each colored filter to a  PLAIN WHITE PAPER PLATE</a:t>
            </a:r>
            <a:r>
              <a:rPr lang="en-US" sz="900" dirty="0">
                <a:latin typeface="+mj-lt"/>
              </a:rPr>
              <a:t>.  Be sure to glue along the first curve of the plate so the filter sticks really well.</a:t>
            </a:r>
          </a:p>
          <a:p>
            <a:pPr marL="1257300" lvl="2" indent="-342900">
              <a:buFont typeface="+mj-lt"/>
              <a:buAutoNum type="arabicPeriod"/>
            </a:pPr>
            <a:endParaRPr lang="en-US" sz="900" dirty="0">
              <a:latin typeface="+mj-lt"/>
            </a:endParaRPr>
          </a:p>
          <a:p>
            <a:pPr marL="1257300" lvl="2" indent="-342900">
              <a:buFont typeface="+mj-lt"/>
              <a:buAutoNum type="arabicPeriod"/>
            </a:pPr>
            <a:r>
              <a:rPr lang="en-US" sz="900" b="1" dirty="0">
                <a:latin typeface="+mj-lt"/>
              </a:rPr>
              <a:t>Place “TOP PLATE” TEMPLATE over the plate you just created  </a:t>
            </a:r>
            <a:r>
              <a:rPr lang="en-US" sz="900" dirty="0">
                <a:latin typeface="+mj-lt"/>
              </a:rPr>
              <a:t>(one with the student’s colored filter)  and follow the CUT OUT.   Be careful not to cut off the student’s name! </a:t>
            </a:r>
          </a:p>
          <a:p>
            <a:pPr marL="1257300" lvl="2" indent="-342900">
              <a:buFont typeface="+mj-lt"/>
              <a:buAutoNum type="arabicPeriod"/>
            </a:pPr>
            <a:endParaRPr lang="en-US" sz="900" dirty="0">
              <a:latin typeface="+mj-lt"/>
            </a:endParaRPr>
          </a:p>
          <a:p>
            <a:pPr marL="1257300" lvl="2" indent="-342900">
              <a:buFont typeface="+mj-lt"/>
              <a:buAutoNum type="arabicPeriod"/>
            </a:pPr>
            <a:r>
              <a:rPr lang="en-US" sz="900" dirty="0">
                <a:latin typeface="+mj-lt"/>
              </a:rPr>
              <a:t>Take plates back to the classroom (as soon as you have about half of them done.   THEN JUMP IN AND START HELPING STUDENTS with project</a:t>
            </a:r>
          </a:p>
        </p:txBody>
      </p:sp>
      <p:sp>
        <p:nvSpPr>
          <p:cNvPr id="25" name="TextBox 24"/>
          <p:cNvSpPr txBox="1"/>
          <p:nvPr/>
        </p:nvSpPr>
        <p:spPr>
          <a:xfrm>
            <a:off x="228599" y="1557864"/>
            <a:ext cx="931665" cy="1015663"/>
          </a:xfrm>
          <a:prstGeom prst="rect">
            <a:avLst/>
          </a:prstGeom>
          <a:noFill/>
        </p:spPr>
        <p:txBody>
          <a:bodyPr wrap="none" rtlCol="0">
            <a:spAutoFit/>
          </a:bodyPr>
          <a:lstStyle/>
          <a:p>
            <a:r>
              <a:rPr lang="en-US" sz="1000" u="sng" dirty="0"/>
              <a:t>ASAP:</a:t>
            </a:r>
          </a:p>
          <a:p>
            <a:r>
              <a:rPr lang="en-US" sz="1000" dirty="0"/>
              <a:t>ONE Tray</a:t>
            </a:r>
          </a:p>
          <a:p>
            <a:r>
              <a:rPr lang="en-US" sz="1000" dirty="0"/>
              <a:t>(3) markers</a:t>
            </a:r>
          </a:p>
          <a:p>
            <a:r>
              <a:rPr lang="en-US" sz="1000" dirty="0"/>
              <a:t>(1) Sharpie</a:t>
            </a:r>
          </a:p>
          <a:p>
            <a:r>
              <a:rPr lang="en-US" sz="1000" dirty="0"/>
              <a:t>(1) filter </a:t>
            </a:r>
          </a:p>
          <a:p>
            <a:r>
              <a:rPr lang="en-US" sz="1000" dirty="0"/>
              <a:t>(1) Work Plate</a:t>
            </a:r>
          </a:p>
        </p:txBody>
      </p:sp>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2255" t="28009" r="-2255" b="28370"/>
          <a:stretch/>
        </p:blipFill>
        <p:spPr>
          <a:xfrm>
            <a:off x="3165791" y="1827231"/>
            <a:ext cx="2401086" cy="785540"/>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6372662" y="1488829"/>
            <a:ext cx="1523360" cy="1142520"/>
          </a:xfrm>
          <a:prstGeom prst="rect">
            <a:avLst/>
          </a:prstGeom>
        </p:spPr>
      </p:pic>
      <p:sp>
        <p:nvSpPr>
          <p:cNvPr id="28" name="TextBox 27"/>
          <p:cNvSpPr txBox="1"/>
          <p:nvPr/>
        </p:nvSpPr>
        <p:spPr>
          <a:xfrm>
            <a:off x="7896022" y="1661853"/>
            <a:ext cx="1019378" cy="646331"/>
          </a:xfrm>
          <a:prstGeom prst="rect">
            <a:avLst/>
          </a:prstGeom>
          <a:noFill/>
        </p:spPr>
        <p:txBody>
          <a:bodyPr wrap="square" rtlCol="0">
            <a:spAutoFit/>
          </a:bodyPr>
          <a:lstStyle/>
          <a:p>
            <a:pPr algn="ctr"/>
            <a:r>
              <a:rPr lang="en-US" sz="1200" dirty="0"/>
              <a:t>Volunteers will do 4-5x squirts only!</a:t>
            </a:r>
          </a:p>
        </p:txBody>
      </p:sp>
      <p:sp>
        <p:nvSpPr>
          <p:cNvPr id="29" name="TextBox 28"/>
          <p:cNvSpPr txBox="1"/>
          <p:nvPr/>
        </p:nvSpPr>
        <p:spPr>
          <a:xfrm>
            <a:off x="2671592" y="1426372"/>
            <a:ext cx="3190929" cy="430887"/>
          </a:xfrm>
          <a:prstGeom prst="rect">
            <a:avLst/>
          </a:prstGeom>
          <a:noFill/>
        </p:spPr>
        <p:txBody>
          <a:bodyPr wrap="square" rtlCol="0">
            <a:spAutoFit/>
          </a:bodyPr>
          <a:lstStyle/>
          <a:p>
            <a:pPr algn="ctr"/>
            <a:r>
              <a:rPr lang="en-US" sz="1200" dirty="0"/>
              <a:t>Have (3) “Drawing Races” on one filter</a:t>
            </a:r>
          </a:p>
          <a:p>
            <a:pPr algn="ctr"/>
            <a:r>
              <a:rPr lang="en-US" sz="1000" dirty="0"/>
              <a:t>(show poster below, to students)</a:t>
            </a:r>
          </a:p>
        </p:txBody>
      </p:sp>
      <p:sp>
        <p:nvSpPr>
          <p:cNvPr id="30" name="TextBox 29"/>
          <p:cNvSpPr txBox="1"/>
          <p:nvPr/>
        </p:nvSpPr>
        <p:spPr>
          <a:xfrm>
            <a:off x="273540" y="3089140"/>
            <a:ext cx="8827777" cy="276999"/>
          </a:xfrm>
          <a:prstGeom prst="rect">
            <a:avLst/>
          </a:prstGeom>
          <a:noFill/>
        </p:spPr>
        <p:txBody>
          <a:bodyPr wrap="square" rtlCol="0">
            <a:spAutoFit/>
          </a:bodyPr>
          <a:lstStyle/>
          <a:p>
            <a:r>
              <a:rPr lang="en-US" sz="1200" u="sng" dirty="0">
                <a:latin typeface="Arial Black" panose="020B0A04020102020204" pitchFamily="34" charset="0"/>
              </a:rPr>
              <a:t>STEP 1:</a:t>
            </a:r>
            <a:r>
              <a:rPr lang="en-US" sz="1200" dirty="0">
                <a:latin typeface="Arial Black" panose="020B0A04020102020204" pitchFamily="34" charset="0"/>
              </a:rPr>
              <a:t>   </a:t>
            </a:r>
            <a:r>
              <a:rPr lang="en-US" sz="1200" b="1" dirty="0">
                <a:solidFill>
                  <a:srgbClr val="FF0000"/>
                </a:solidFill>
                <a:latin typeface="Arial Black" panose="020B0A04020102020204" pitchFamily="34" charset="0"/>
              </a:rPr>
              <a:t>Part B, in Extra Room</a:t>
            </a:r>
            <a:r>
              <a:rPr lang="en-US" sz="1100" b="1" dirty="0">
                <a:solidFill>
                  <a:srgbClr val="FF0000"/>
                </a:solidFill>
                <a:latin typeface="Arial Black" panose="020B0A04020102020204" pitchFamily="34" charset="0"/>
              </a:rPr>
              <a:t>       </a:t>
            </a:r>
            <a:r>
              <a:rPr lang="en-US" sz="900" b="1" dirty="0"/>
              <a:t>Volunteers are prepping  colored filters; drying, gluing to a plate, cutting a wedge, and returning them to classroom</a:t>
            </a:r>
          </a:p>
        </p:txBody>
      </p:sp>
      <p:sp>
        <p:nvSpPr>
          <p:cNvPr id="31" name="TextBox 30"/>
          <p:cNvSpPr txBox="1"/>
          <p:nvPr/>
        </p:nvSpPr>
        <p:spPr>
          <a:xfrm>
            <a:off x="273540" y="944173"/>
            <a:ext cx="2424846" cy="276999"/>
          </a:xfrm>
          <a:prstGeom prst="rect">
            <a:avLst/>
          </a:prstGeom>
          <a:noFill/>
        </p:spPr>
        <p:txBody>
          <a:bodyPr wrap="square" rtlCol="0">
            <a:spAutoFit/>
          </a:bodyPr>
          <a:lstStyle/>
          <a:p>
            <a:r>
              <a:rPr lang="en-US" sz="1200" u="sng" dirty="0">
                <a:latin typeface="Arial Black" panose="020B0A04020102020204" pitchFamily="34" charset="0"/>
              </a:rPr>
              <a:t>STEP 1:</a:t>
            </a:r>
            <a:r>
              <a:rPr lang="en-US" sz="1200" dirty="0">
                <a:latin typeface="Arial Black" panose="020B0A04020102020204" pitchFamily="34" charset="0"/>
              </a:rPr>
              <a:t>    </a:t>
            </a:r>
            <a:r>
              <a:rPr lang="en-US" sz="1200" b="1" dirty="0">
                <a:solidFill>
                  <a:srgbClr val="FF0000"/>
                </a:solidFill>
                <a:latin typeface="Arial Black" panose="020B0A04020102020204" pitchFamily="34" charset="0"/>
              </a:rPr>
              <a:t>Part A, in class</a:t>
            </a:r>
          </a:p>
        </p:txBody>
      </p:sp>
      <p:sp>
        <p:nvSpPr>
          <p:cNvPr id="32" name="TextBox 31"/>
          <p:cNvSpPr txBox="1"/>
          <p:nvPr/>
        </p:nvSpPr>
        <p:spPr>
          <a:xfrm>
            <a:off x="6327913" y="184063"/>
            <a:ext cx="2587487" cy="461665"/>
          </a:xfrm>
          <a:prstGeom prst="rect">
            <a:avLst/>
          </a:prstGeom>
          <a:noFill/>
          <a:ln>
            <a:solidFill>
              <a:schemeClr val="tx1"/>
            </a:solidFill>
          </a:ln>
        </p:spPr>
        <p:txBody>
          <a:bodyPr wrap="square" rtlCol="0">
            <a:spAutoFit/>
          </a:bodyPr>
          <a:lstStyle/>
          <a:p>
            <a:pPr algn="ctr"/>
            <a:r>
              <a:rPr lang="en-US" sz="1200" u="sng" dirty="0"/>
              <a:t>Lead AA &amp; Volunteers:</a:t>
            </a:r>
          </a:p>
          <a:p>
            <a:pPr algn="ctr"/>
            <a:r>
              <a:rPr lang="en-US" sz="1200" dirty="0"/>
              <a:t> “How To”: 1 of 2</a:t>
            </a:r>
          </a:p>
        </p:txBody>
      </p:sp>
      <p:sp>
        <p:nvSpPr>
          <p:cNvPr id="5" name="Rectangle 4"/>
          <p:cNvSpPr/>
          <p:nvPr/>
        </p:nvSpPr>
        <p:spPr>
          <a:xfrm>
            <a:off x="228599" y="838200"/>
            <a:ext cx="2825719"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7568" y="2992891"/>
            <a:ext cx="2806751"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rotWithShape="1">
          <a:blip r:embed="rId13" cstate="print">
            <a:extLst>
              <a:ext uri="{28A0092B-C50C-407E-A947-70E740481C1C}">
                <a14:useLocalDpi xmlns:a14="http://schemas.microsoft.com/office/drawing/2010/main" val="0"/>
              </a:ext>
            </a:extLst>
          </a:blip>
          <a:srcRect l="6895" r="7184"/>
          <a:stretch/>
        </p:blipFill>
        <p:spPr>
          <a:xfrm>
            <a:off x="1310140" y="1435269"/>
            <a:ext cx="1388246" cy="1211790"/>
          </a:xfrm>
          <a:prstGeom prst="rect">
            <a:avLst/>
          </a:prstGeom>
        </p:spPr>
      </p:pic>
    </p:spTree>
    <p:extLst>
      <p:ext uri="{BB962C8B-B14F-4D97-AF65-F5344CB8AC3E}">
        <p14:creationId xmlns:p14="http://schemas.microsoft.com/office/powerpoint/2010/main" val="386092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0" y="101707"/>
            <a:ext cx="2587487" cy="461665"/>
          </a:xfrm>
          <a:prstGeom prst="rect">
            <a:avLst/>
          </a:prstGeom>
          <a:noFill/>
          <a:ln>
            <a:solidFill>
              <a:schemeClr val="tx1"/>
            </a:solidFill>
          </a:ln>
        </p:spPr>
        <p:txBody>
          <a:bodyPr wrap="square" rtlCol="0">
            <a:spAutoFit/>
          </a:bodyPr>
          <a:lstStyle/>
          <a:p>
            <a:pPr algn="ctr"/>
            <a:r>
              <a:rPr lang="en-US" sz="1200" dirty="0"/>
              <a:t>Lead AA &amp; Volunteers:</a:t>
            </a:r>
          </a:p>
          <a:p>
            <a:pPr algn="ctr"/>
            <a:r>
              <a:rPr lang="en-US" sz="1200" dirty="0"/>
              <a:t> “How To”: 2 of 2</a:t>
            </a:r>
          </a:p>
        </p:txBody>
      </p:sp>
      <p:pic>
        <p:nvPicPr>
          <p:cNvPr id="9" name="Picture 19" descr="C:\Users\terita\Pictures\2014_04_21\IMG_76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11" y="2802840"/>
            <a:ext cx="1064519" cy="79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0" name="Picture 21" descr="C:\Users\terita\Pictures\2014_04_21\IMG_76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051" y="2779400"/>
            <a:ext cx="1094013" cy="80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C:\Users\terita\Pictures\2014_04_21\IMG_76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8764" y="2761581"/>
            <a:ext cx="1078678" cy="8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C:\Users\terita\Pictures\2014_04_21\IMG_76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2430" y="2764219"/>
            <a:ext cx="1082412" cy="80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C:\Users\terita\Pictures\2014_04_21\IMG_763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3671" y="2764396"/>
            <a:ext cx="1094142" cy="81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74265" y="2761581"/>
            <a:ext cx="1126270" cy="8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25" descr="C:\Users\terita\Pictures\2014_04_21\IMG_763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8764" y="3871175"/>
            <a:ext cx="1091317" cy="7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descr="C:\Users\terita\Pictures\2014_04_21\IMG_76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1887" y="3884431"/>
            <a:ext cx="1082955" cy="80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7" descr="C:\Users\terita\Pictures\2014_04_21\IMG_76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4265" y="3860211"/>
            <a:ext cx="1154376" cy="82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07975" y="822053"/>
            <a:ext cx="8756512" cy="538609"/>
          </a:xfrm>
          <a:prstGeom prst="rect">
            <a:avLst/>
          </a:prstGeom>
          <a:noFill/>
        </p:spPr>
        <p:txBody>
          <a:bodyPr wrap="square" rtlCol="0">
            <a:spAutoFit/>
          </a:bodyPr>
          <a:lstStyle/>
          <a:p>
            <a:r>
              <a:rPr lang="en-US" sz="1200" u="sng" dirty="0">
                <a:latin typeface="Arial Black" panose="020B0A04020102020204" pitchFamily="34" charset="0"/>
              </a:rPr>
              <a:t>Step 2</a:t>
            </a:r>
            <a:r>
              <a:rPr lang="en-US" dirty="0"/>
              <a:t>: </a:t>
            </a:r>
            <a:r>
              <a:rPr lang="en-US" sz="1100" b="1" dirty="0"/>
              <a:t>In class, students will complete drawing      THEIR IMPRESSION - of a Frog or Lily Plant Life Cycle, CUT IT OUT, and then glue it to a plate</a:t>
            </a:r>
          </a:p>
          <a:p>
            <a:r>
              <a:rPr lang="en-US" sz="1100" b="1" dirty="0"/>
              <a:t>			             </a:t>
            </a:r>
            <a:r>
              <a:rPr lang="en-US" sz="1100" b="1" dirty="0">
                <a:solidFill>
                  <a:srgbClr val="FF0000"/>
                </a:solidFill>
              </a:rPr>
              <a:t>Instructions for Lead, to tell students how to finish drawings is on Introduction PP, Monet.</a:t>
            </a:r>
          </a:p>
        </p:txBody>
      </p:sp>
      <p:sp>
        <p:nvSpPr>
          <p:cNvPr id="22" name="TextBox 21"/>
          <p:cNvSpPr txBox="1"/>
          <p:nvPr/>
        </p:nvSpPr>
        <p:spPr>
          <a:xfrm>
            <a:off x="253194" y="2276946"/>
            <a:ext cx="3191899" cy="276999"/>
          </a:xfrm>
          <a:prstGeom prst="rect">
            <a:avLst/>
          </a:prstGeom>
          <a:noFill/>
        </p:spPr>
        <p:txBody>
          <a:bodyPr wrap="none" rtlCol="0">
            <a:spAutoFit/>
          </a:bodyPr>
          <a:lstStyle/>
          <a:p>
            <a:r>
              <a:rPr lang="en-US" sz="1200" u="sng" dirty="0">
                <a:latin typeface="Arial Black" panose="020B0A04020102020204" pitchFamily="34" charset="0"/>
              </a:rPr>
              <a:t>Step 3</a:t>
            </a:r>
            <a:r>
              <a:rPr lang="en-US" sz="1200" b="1" dirty="0"/>
              <a:t>:  </a:t>
            </a:r>
            <a:r>
              <a:rPr lang="en-US" sz="1100" b="1" dirty="0"/>
              <a:t>In class, students will complete Frog Kit</a:t>
            </a:r>
          </a:p>
        </p:txBody>
      </p:sp>
      <p:sp>
        <p:nvSpPr>
          <p:cNvPr id="24" name="AutoShape 2" descr="Image result for squirt bottle spray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6431" y="1430224"/>
            <a:ext cx="649372" cy="487029"/>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1864" y="1415794"/>
            <a:ext cx="661775" cy="491972"/>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07617" y="1420491"/>
            <a:ext cx="655961" cy="491971"/>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60941" y="1421354"/>
            <a:ext cx="671235" cy="503426"/>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78777" y="1424561"/>
            <a:ext cx="666959" cy="5002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9100" y="1456713"/>
            <a:ext cx="658853" cy="494140"/>
          </a:xfrm>
          <a:prstGeom prst="rect">
            <a:avLst/>
          </a:prstGeom>
        </p:spPr>
      </p:pic>
      <p:pic>
        <p:nvPicPr>
          <p:cNvPr id="38" name="Picture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37189" y="1442121"/>
            <a:ext cx="666601" cy="499951"/>
          </a:xfrm>
          <a:prstGeom prst="rect">
            <a:avLst/>
          </a:prstGeom>
        </p:spPr>
      </p:pic>
      <p:pic>
        <p:nvPicPr>
          <p:cNvPr id="40" name="Pictur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21108" y="1426337"/>
            <a:ext cx="667336" cy="500502"/>
          </a:xfrm>
          <a:prstGeom prst="rect">
            <a:avLst/>
          </a:prstGeom>
        </p:spPr>
      </p:pic>
      <p:pic>
        <p:nvPicPr>
          <p:cNvPr id="41" name="Picture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86262" y="1444695"/>
            <a:ext cx="674877" cy="506158"/>
          </a:xfrm>
          <a:prstGeom prst="rect">
            <a:avLst/>
          </a:prstGeom>
        </p:spPr>
      </p:pic>
      <p:pic>
        <p:nvPicPr>
          <p:cNvPr id="42" name="Picture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70599" y="1444695"/>
            <a:ext cx="681554" cy="511166"/>
          </a:xfrm>
          <a:prstGeom prst="rect">
            <a:avLst/>
          </a:prstGeom>
        </p:spPr>
      </p:pic>
      <p:sp>
        <p:nvSpPr>
          <p:cNvPr id="43" name="TextBox 42"/>
          <p:cNvSpPr txBox="1"/>
          <p:nvPr/>
        </p:nvSpPr>
        <p:spPr>
          <a:xfrm>
            <a:off x="4531887" y="1515612"/>
            <a:ext cx="461986" cy="369332"/>
          </a:xfrm>
          <a:prstGeom prst="rect">
            <a:avLst/>
          </a:prstGeom>
          <a:noFill/>
        </p:spPr>
        <p:txBody>
          <a:bodyPr wrap="none" rtlCol="0">
            <a:spAutoFit/>
          </a:bodyPr>
          <a:lstStyle/>
          <a:p>
            <a:r>
              <a:rPr lang="en-US" u="sng" dirty="0"/>
              <a:t>OR</a:t>
            </a:r>
          </a:p>
        </p:txBody>
      </p:sp>
      <p:pic>
        <p:nvPicPr>
          <p:cNvPr id="45" name="Picture 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23672" y="3864274"/>
            <a:ext cx="1094142" cy="820607"/>
          </a:xfrm>
          <a:prstGeom prst="rect">
            <a:avLst/>
          </a:prstGeom>
        </p:spPr>
      </p:pic>
      <p:sp>
        <p:nvSpPr>
          <p:cNvPr id="39" name="TextBox 2"/>
          <p:cNvSpPr txBox="1">
            <a:spLocks noChangeArrowheads="1"/>
          </p:cNvSpPr>
          <p:nvPr/>
        </p:nvSpPr>
        <p:spPr bwMode="auto">
          <a:xfrm>
            <a:off x="220146" y="160338"/>
            <a:ext cx="1537152"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dirty="0">
                <a:solidFill>
                  <a:srgbClr val="000000"/>
                </a:solidFill>
              </a:rPr>
              <a:t>1</a:t>
            </a:r>
            <a:r>
              <a:rPr lang="en-US" altLang="en-US" sz="1200" baseline="30000" dirty="0">
                <a:solidFill>
                  <a:srgbClr val="000000"/>
                </a:solidFill>
              </a:rPr>
              <a:t>st</a:t>
            </a:r>
            <a:r>
              <a:rPr lang="en-US" altLang="en-US" sz="1200" dirty="0">
                <a:solidFill>
                  <a:srgbClr val="000000"/>
                </a:solidFill>
              </a:rPr>
              <a:t> grade AA: Monet</a:t>
            </a:r>
            <a:endParaRPr lang="en-US" sz="1200" dirty="0"/>
          </a:p>
        </p:txBody>
      </p:sp>
      <p:sp>
        <p:nvSpPr>
          <p:cNvPr id="44" name="Rectangle 43"/>
          <p:cNvSpPr/>
          <p:nvPr/>
        </p:nvSpPr>
        <p:spPr>
          <a:xfrm>
            <a:off x="228599" y="771047"/>
            <a:ext cx="3200401"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6430" y="3817053"/>
            <a:ext cx="2394633" cy="907347"/>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19982" y="2211401"/>
            <a:ext cx="3247118"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53194" y="5022095"/>
            <a:ext cx="3707123" cy="457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0800000">
            <a:off x="624766" y="5733595"/>
            <a:ext cx="1218775" cy="914082"/>
          </a:xfrm>
          <a:prstGeom prst="rect">
            <a:avLst/>
          </a:prstGeom>
        </p:spPr>
      </p:pic>
      <p:pic>
        <p:nvPicPr>
          <p:cNvPr id="53" name="Picture 5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0800000">
            <a:off x="2137420" y="5732246"/>
            <a:ext cx="1252808" cy="939607"/>
          </a:xfrm>
          <a:prstGeom prst="rect">
            <a:avLst/>
          </a:prstGeom>
        </p:spPr>
      </p:pic>
      <p:pic>
        <p:nvPicPr>
          <p:cNvPr id="54" name="Picture 53"/>
          <p:cNvPicPr>
            <a:picLocks noChangeAspect="1"/>
          </p:cNvPicPr>
          <p:nvPr/>
        </p:nvPicPr>
        <p:blipFill rotWithShape="1">
          <a:blip r:embed="rId24" cstate="print">
            <a:extLst>
              <a:ext uri="{28A0092B-C50C-407E-A947-70E740481C1C}">
                <a14:useLocalDpi xmlns:a14="http://schemas.microsoft.com/office/drawing/2010/main" val="0"/>
              </a:ext>
            </a:extLst>
          </a:blip>
          <a:srcRect l="14244" t="4644" b="1"/>
          <a:stretch/>
        </p:blipFill>
        <p:spPr>
          <a:xfrm>
            <a:off x="3632176" y="5732246"/>
            <a:ext cx="1130704" cy="942950"/>
          </a:xfrm>
          <a:prstGeom prst="rect">
            <a:avLst/>
          </a:prstGeom>
        </p:spPr>
      </p:pic>
      <p:pic>
        <p:nvPicPr>
          <p:cNvPr id="55" name="Picture 5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57455" y="6096000"/>
            <a:ext cx="660129" cy="495096"/>
          </a:xfrm>
          <a:prstGeom prst="rect">
            <a:avLst/>
          </a:prstGeom>
          <a:ln>
            <a:solidFill>
              <a:schemeClr val="tx1"/>
            </a:solidFill>
          </a:ln>
        </p:spPr>
      </p:pic>
      <p:pic>
        <p:nvPicPr>
          <p:cNvPr id="56" name="Picture 2" descr="http://i.ebayimg.com/00/s/MjcwWDMwMA==/z/ER4AAOSwnDZUBDG6/$_35.JPG?set_id=2"/>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0659" t="23097" r="9926" b="21754"/>
          <a:stretch/>
        </p:blipFill>
        <p:spPr bwMode="auto">
          <a:xfrm>
            <a:off x="5483408" y="5769777"/>
            <a:ext cx="1374162" cy="858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669" y="5140784"/>
            <a:ext cx="8098692" cy="276999"/>
          </a:xfrm>
          <a:prstGeom prst="rect">
            <a:avLst/>
          </a:prstGeom>
          <a:noFill/>
        </p:spPr>
        <p:txBody>
          <a:bodyPr wrap="none" rtlCol="0">
            <a:spAutoFit/>
          </a:bodyPr>
          <a:lstStyle/>
          <a:p>
            <a:r>
              <a:rPr lang="en-US" sz="1200" u="sng" dirty="0">
                <a:latin typeface="Arial Black" panose="020B0A04020102020204" pitchFamily="34" charset="0"/>
              </a:rPr>
              <a:t>Step 4:</a:t>
            </a:r>
            <a:r>
              <a:rPr lang="en-US" sz="1200" dirty="0">
                <a:latin typeface="Arial Black" panose="020B0A04020102020204" pitchFamily="34" charset="0"/>
              </a:rPr>
              <a:t>  </a:t>
            </a:r>
            <a:r>
              <a:rPr lang="en-US" sz="1100" b="1" dirty="0"/>
              <a:t>VOL from Extra Room now return to classroom          and do the following while students are still finishing their MONET frogs</a:t>
            </a:r>
          </a:p>
        </p:txBody>
      </p:sp>
      <p:sp>
        <p:nvSpPr>
          <p:cNvPr id="47" name="TextBox 46"/>
          <p:cNvSpPr txBox="1"/>
          <p:nvPr/>
        </p:nvSpPr>
        <p:spPr>
          <a:xfrm>
            <a:off x="639532" y="3840348"/>
            <a:ext cx="2305594" cy="923330"/>
          </a:xfrm>
          <a:prstGeom prst="rect">
            <a:avLst/>
          </a:prstGeom>
          <a:noFill/>
        </p:spPr>
        <p:txBody>
          <a:bodyPr wrap="square" rtlCol="0">
            <a:spAutoFit/>
          </a:bodyPr>
          <a:lstStyle/>
          <a:p>
            <a:r>
              <a:rPr lang="en-US" sz="900" b="1" u="sng" dirty="0"/>
              <a:t>Usually at this point, Volunteers return &amp; match the COLORED TOP PLATE to student’s</a:t>
            </a:r>
          </a:p>
          <a:p>
            <a:r>
              <a:rPr lang="en-US" sz="900" b="1" u="sng" dirty="0"/>
              <a:t>5-cycle plate (bottom plate that they drew). Volunteers now use a NAIL to punch a hole into both plates &amp;  insert a brass pin.</a:t>
            </a:r>
          </a:p>
          <a:p>
            <a:pPr algn="ctr"/>
            <a:r>
              <a:rPr lang="en-US" sz="900" b="1" dirty="0"/>
              <a:t>SEE PICS BELOW for Step 4</a:t>
            </a:r>
          </a:p>
        </p:txBody>
      </p:sp>
      <p:sp>
        <p:nvSpPr>
          <p:cNvPr id="4" name="TextBox 3"/>
          <p:cNvSpPr txBox="1"/>
          <p:nvPr/>
        </p:nvSpPr>
        <p:spPr>
          <a:xfrm>
            <a:off x="4448444" y="5371145"/>
            <a:ext cx="3275256" cy="230832"/>
          </a:xfrm>
          <a:prstGeom prst="rect">
            <a:avLst/>
          </a:prstGeom>
          <a:noFill/>
        </p:spPr>
        <p:txBody>
          <a:bodyPr wrap="none" rtlCol="0">
            <a:spAutoFit/>
          </a:bodyPr>
          <a:lstStyle/>
          <a:p>
            <a:r>
              <a:rPr lang="en-US" sz="900" b="1" dirty="0">
                <a:solidFill>
                  <a:srgbClr val="FF0000"/>
                </a:solidFill>
              </a:rPr>
              <a:t>ONLY ADULT VOLUNTEERS should be using NAIL and BRASS PINS</a:t>
            </a:r>
          </a:p>
        </p:txBody>
      </p:sp>
      <p:pic>
        <p:nvPicPr>
          <p:cNvPr id="5" name="Picture 4"/>
          <p:cNvPicPr>
            <a:picLocks noChangeAspect="1"/>
          </p:cNvPicPr>
          <p:nvPr/>
        </p:nvPicPr>
        <p:blipFill rotWithShape="1">
          <a:blip r:embed="rId27" cstate="print">
            <a:extLst>
              <a:ext uri="{28A0092B-C50C-407E-A947-70E740481C1C}">
                <a14:useLocalDpi xmlns:a14="http://schemas.microsoft.com/office/drawing/2010/main" val="0"/>
              </a:ext>
            </a:extLst>
          </a:blip>
          <a:srcRect l="17778" t="10001" r="20000" b="15925"/>
          <a:stretch/>
        </p:blipFill>
        <p:spPr>
          <a:xfrm>
            <a:off x="8170599" y="4405331"/>
            <a:ext cx="521820" cy="465911"/>
          </a:xfrm>
          <a:prstGeom prst="rect">
            <a:avLst/>
          </a:prstGeom>
          <a:ln>
            <a:solidFill>
              <a:schemeClr val="tx1"/>
            </a:solidFill>
          </a:ln>
        </p:spPr>
      </p:pic>
      <p:sp>
        <p:nvSpPr>
          <p:cNvPr id="6" name="TextBox 5"/>
          <p:cNvSpPr txBox="1"/>
          <p:nvPr/>
        </p:nvSpPr>
        <p:spPr>
          <a:xfrm>
            <a:off x="8249154" y="3846988"/>
            <a:ext cx="746674" cy="553998"/>
          </a:xfrm>
          <a:prstGeom prst="rect">
            <a:avLst/>
          </a:prstGeom>
          <a:noFill/>
        </p:spPr>
        <p:txBody>
          <a:bodyPr wrap="square" rtlCol="0">
            <a:spAutoFit/>
          </a:bodyPr>
          <a:lstStyle/>
          <a:p>
            <a:r>
              <a:rPr lang="en-US" sz="1000" b="1" dirty="0"/>
              <a:t>Color with colored pencils</a:t>
            </a:r>
          </a:p>
        </p:txBody>
      </p:sp>
    </p:spTree>
    <p:extLst>
      <p:ext uri="{BB962C8B-B14F-4D97-AF65-F5344CB8AC3E}">
        <p14:creationId xmlns:p14="http://schemas.microsoft.com/office/powerpoint/2010/main" val="119734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23" y="844800"/>
            <a:ext cx="8763000" cy="5770811"/>
          </a:xfrm>
          <a:prstGeom prst="rect">
            <a:avLst/>
          </a:prstGeom>
        </p:spPr>
        <p:txBody>
          <a:bodyPr wrap="square">
            <a:spAutoFit/>
          </a:bodyPr>
          <a:lstStyle/>
          <a:p>
            <a:pPr>
              <a:defRPr/>
            </a:pPr>
            <a:r>
              <a:rPr lang="en-US" sz="900" dirty="0">
                <a:solidFill>
                  <a:srgbClr val="000000"/>
                </a:solidFill>
                <a:latin typeface="Arial" panose="020B0604020202020204" pitchFamily="34" charset="0"/>
                <a:cs typeface="Arial" panose="020B0604020202020204" pitchFamily="34" charset="0"/>
              </a:rPr>
              <a:t>ARRIVE  20-MINUTES BEFORE scheduled start time of project for TRAINING and to help SET-UP</a:t>
            </a:r>
          </a:p>
          <a:p>
            <a:pPr>
              <a:defRPr/>
            </a:pPr>
            <a:endParaRPr lang="en-US" sz="800"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ASAP: </a:t>
            </a:r>
            <a:r>
              <a:rPr lang="en-US" sz="800" b="1" dirty="0">
                <a:solidFill>
                  <a:srgbClr val="000000"/>
                </a:solidFill>
                <a:latin typeface="Arial" panose="020B0604020202020204" pitchFamily="34" charset="0"/>
                <a:cs typeface="Arial" panose="020B0604020202020204" pitchFamily="34" charset="0"/>
              </a:rPr>
              <a:t>	</a:t>
            </a:r>
            <a:r>
              <a:rPr lang="en-US" sz="800" b="1" u="sng" dirty="0">
                <a:solidFill>
                  <a:srgbClr val="FF0000"/>
                </a:solidFill>
                <a:latin typeface="Arial" panose="020B0604020202020204" pitchFamily="34" charset="0"/>
                <a:cs typeface="Arial" panose="020B0604020202020204" pitchFamily="34" charset="0"/>
              </a:rPr>
              <a:t>(2) Volunteers:</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GET (25) TRAYS:  place one at each student’s desk</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Place (1) coffee filter on each tray</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Place (1) black sharpie marker on each filter (to write their name with)</a:t>
            </a:r>
          </a:p>
          <a:p>
            <a:pPr>
              <a:defRPr/>
            </a:pPr>
            <a:r>
              <a:rPr lang="en-US" sz="800" dirty="0">
                <a:solidFill>
                  <a:srgbClr val="000000"/>
                </a:solidFill>
                <a:latin typeface="Arial" panose="020B0604020202020204" pitchFamily="34" charset="0"/>
                <a:cs typeface="Arial" panose="020B0604020202020204" pitchFamily="34" charset="0"/>
              </a:rPr>
              <a:t>	</a:t>
            </a:r>
          </a:p>
          <a:p>
            <a:pPr>
              <a:defRPr/>
            </a:pPr>
            <a:r>
              <a:rPr lang="en-US" sz="800" dirty="0">
                <a:solidFill>
                  <a:srgbClr val="000000"/>
                </a:solidFill>
                <a:latin typeface="Arial" panose="020B0604020202020204" pitchFamily="34" charset="0"/>
                <a:cs typeface="Arial" panose="020B0604020202020204" pitchFamily="34" charset="0"/>
              </a:rPr>
              <a:t>	</a:t>
            </a:r>
            <a:r>
              <a:rPr lang="en-US" sz="800" b="1" u="sng" dirty="0">
                <a:solidFill>
                  <a:srgbClr val="FF0000"/>
                </a:solidFill>
                <a:latin typeface="Arial" panose="020B0604020202020204" pitchFamily="34" charset="0"/>
                <a:cs typeface="Arial" panose="020B0604020202020204" pitchFamily="34" charset="0"/>
              </a:rPr>
              <a:t>(2) Volunteers:</a:t>
            </a:r>
            <a:r>
              <a:rPr lang="en-US" sz="800" b="1" dirty="0">
                <a:solidFill>
                  <a:srgbClr val="FF0000"/>
                </a:solidFill>
                <a:latin typeface="Arial" panose="020B0604020202020204" pitchFamily="34" charset="0"/>
                <a:cs typeface="Arial" panose="020B0604020202020204" pitchFamily="34" charset="0"/>
              </a:rPr>
              <a:t>  (put on each tray)</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Give each student a “WORK PLATE”</a:t>
            </a:r>
          </a:p>
          <a:p>
            <a:pPr marL="1600200" lvl="3" indent="-2286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Place (3) Crayola Washable markers (different, contrasting colors)</a:t>
            </a: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(3) DRAWING RACES:</a:t>
            </a: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r>
              <a:rPr lang="en-US" sz="800" dirty="0">
                <a:solidFill>
                  <a:srgbClr val="000000"/>
                </a:solidFill>
                <a:latin typeface="Arial" panose="020B0604020202020204" pitchFamily="34" charset="0"/>
                <a:cs typeface="Arial" panose="020B0604020202020204" pitchFamily="34" charset="0"/>
              </a:rPr>
              <a:t>	</a:t>
            </a:r>
            <a:r>
              <a:rPr lang="en-US" sz="800" b="1" dirty="0">
                <a:solidFill>
                  <a:srgbClr val="000000"/>
                </a:solidFill>
                <a:latin typeface="Arial" panose="020B0604020202020204" pitchFamily="34" charset="0"/>
                <a:cs typeface="Arial" panose="020B0604020202020204" pitchFamily="34" charset="0"/>
              </a:rPr>
              <a:t>	        	</a:t>
            </a:r>
            <a:endParaRPr lang="en-US" sz="800" dirty="0">
              <a:solidFill>
                <a:srgbClr val="000000"/>
              </a:solidFill>
              <a:latin typeface="Arial" panose="020B0604020202020204" pitchFamily="34" charset="0"/>
              <a:cs typeface="Arial" panose="020B0604020202020204" pitchFamily="34" charset="0"/>
            </a:endParaRPr>
          </a:p>
          <a:p>
            <a:pPr>
              <a:defRPr/>
            </a:pPr>
            <a:endParaRPr lang="en-US" sz="800" b="1" dirty="0">
              <a:solidFill>
                <a:srgbClr val="000000"/>
              </a:solidFill>
              <a:latin typeface="Arial" panose="020B0604020202020204" pitchFamily="34" charset="0"/>
              <a:cs typeface="Arial" panose="020B0604020202020204" pitchFamily="34" charset="0"/>
            </a:endParaRPr>
          </a:p>
          <a:p>
            <a:pPr>
              <a:defRPr/>
            </a:pPr>
            <a:endParaRPr lang="en-US" sz="800" b="1" dirty="0">
              <a:solidFill>
                <a:srgbClr val="000000"/>
              </a:solidFill>
              <a:latin typeface="Arial" panose="020B0604020202020204" pitchFamily="34" charset="0"/>
              <a:cs typeface="Arial" panose="020B0604020202020204" pitchFamily="34" charset="0"/>
            </a:endParaRPr>
          </a:p>
          <a:p>
            <a:pPr>
              <a:defRPr/>
            </a:pPr>
            <a:endParaRPr lang="en-US" sz="800" b="1" dirty="0">
              <a:solidFill>
                <a:srgbClr val="000000"/>
              </a:solidFill>
              <a:latin typeface="Arial" panose="020B0604020202020204" pitchFamily="34" charset="0"/>
              <a:cs typeface="Arial" panose="020B0604020202020204" pitchFamily="34" charset="0"/>
            </a:endParaRPr>
          </a:p>
          <a:p>
            <a:pPr>
              <a:defRPr/>
            </a:pPr>
            <a:endParaRPr lang="en-US" sz="800" b="1" dirty="0">
              <a:solidFill>
                <a:srgbClr val="000000"/>
              </a:solidFill>
              <a:latin typeface="Arial" panose="020B0604020202020204" pitchFamily="34" charset="0"/>
              <a:cs typeface="Arial" panose="020B0604020202020204" pitchFamily="34" charset="0"/>
            </a:endParaRPr>
          </a:p>
          <a:p>
            <a:pPr>
              <a:defRPr/>
            </a:pPr>
            <a:endParaRPr lang="en-US" sz="800" b="1" dirty="0">
              <a:solidFill>
                <a:srgbClr val="000000"/>
              </a:solidFill>
              <a:latin typeface="Arial" panose="020B0604020202020204" pitchFamily="34" charset="0"/>
              <a:cs typeface="Arial" panose="020B0604020202020204" pitchFamily="34" charset="0"/>
            </a:endParaRPr>
          </a:p>
          <a:p>
            <a:pPr>
              <a:defRPr/>
            </a:pPr>
            <a:endParaRPr lang="en-US" sz="800" b="1"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STUDENTS will see a 10-minute Introduction on Claude Monet</a:t>
            </a:r>
          </a:p>
          <a:p>
            <a:pPr>
              <a:defRPr/>
            </a:pPr>
            <a:endParaRPr lang="en-US" sz="800" b="1" u="sng"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DURING Introduction: </a:t>
            </a:r>
            <a:r>
              <a:rPr lang="en-US" sz="800" dirty="0">
                <a:solidFill>
                  <a:srgbClr val="000000"/>
                </a:solidFill>
                <a:latin typeface="Arial" panose="020B0604020202020204" pitchFamily="34" charset="0"/>
                <a:cs typeface="Arial" panose="020B0604020202020204" pitchFamily="34" charset="0"/>
              </a:rPr>
              <a:t>	</a:t>
            </a:r>
            <a:r>
              <a:rPr lang="en-US" sz="800" b="1" u="sng" dirty="0">
                <a:solidFill>
                  <a:srgbClr val="FF0000"/>
                </a:solidFill>
                <a:latin typeface="Arial" panose="020B0604020202020204" pitchFamily="34" charset="0"/>
                <a:cs typeface="Arial" panose="020B0604020202020204" pitchFamily="34" charset="0"/>
              </a:rPr>
              <a:t>(1-2) Volunteers should hand out ONE to each student:</a:t>
            </a:r>
          </a:p>
          <a:p>
            <a:pPr marL="2171700" lvl="4"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 (1) “FROG KIT”</a:t>
            </a:r>
          </a:p>
          <a:p>
            <a:pPr marL="2171700" lvl="4"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 (1) 5-sectioned Life Cycle BOTTOM PAPER PLATE</a:t>
            </a:r>
          </a:p>
          <a:p>
            <a:pPr marL="2171700" lvl="4"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 (1) BLACK INK PEN.</a:t>
            </a:r>
          </a:p>
          <a:p>
            <a:pPr>
              <a:defRPr/>
            </a:pPr>
            <a:endParaRPr lang="en-US" sz="800" u="sng" dirty="0">
              <a:solidFill>
                <a:srgbClr val="FF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PROJECT:  </a:t>
            </a:r>
            <a:r>
              <a:rPr lang="en-US" sz="800" dirty="0">
                <a:solidFill>
                  <a:srgbClr val="000000"/>
                </a:solidFill>
                <a:latin typeface="Arial" panose="020B0604020202020204" pitchFamily="34" charset="0"/>
                <a:cs typeface="Arial" panose="020B0604020202020204" pitchFamily="34" charset="0"/>
              </a:rPr>
              <a:t>	</a:t>
            </a:r>
            <a:r>
              <a:rPr lang="en-US" sz="800" b="1" u="sng" dirty="0">
                <a:solidFill>
                  <a:srgbClr val="FF0000"/>
                </a:solidFill>
                <a:latin typeface="Arial" panose="020B0604020202020204" pitchFamily="34" charset="0"/>
                <a:cs typeface="Arial" panose="020B0604020202020204" pitchFamily="34" charset="0"/>
              </a:rPr>
              <a:t>ALL  VOLUNTEERS:</a:t>
            </a:r>
          </a:p>
          <a:p>
            <a:pPr marL="1257300" lvl="2" indent="-3429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Encourage students how to complete drawing of their 5-cycle BOTTOM PLATE and throw away their scrap paper after they cut</a:t>
            </a:r>
          </a:p>
          <a:p>
            <a:pPr marL="1257300" lvl="2" indent="-342900">
              <a:buFont typeface="+mj-lt"/>
              <a:buAutoNum type="arabicPeriod"/>
              <a:defRPr/>
            </a:pPr>
            <a:r>
              <a:rPr lang="en-US" sz="800" dirty="0">
                <a:solidFill>
                  <a:srgbClr val="000000"/>
                </a:solidFill>
                <a:latin typeface="Arial" panose="020B0604020202020204" pitchFamily="34" charset="0"/>
                <a:cs typeface="Arial" panose="020B0604020202020204" pitchFamily="34" charset="0"/>
              </a:rPr>
              <a:t>HELP students when they CREATE MONET FROG: </a:t>
            </a:r>
          </a:p>
          <a:p>
            <a:pPr marL="1714500" lvl="3"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Suggest  to students to draw  glasses, warts, dots, spots, mustaches, beauty marks, racing signs, etc.</a:t>
            </a:r>
          </a:p>
          <a:p>
            <a:pPr marL="1714500" lvl="3"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Might need to help and/or show students how to bend the legs of the frog like they’re making a fan.</a:t>
            </a:r>
          </a:p>
          <a:p>
            <a:pPr marL="1714500" lvl="3"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Make sure they use A LOT OF GLUE on clothespin, then stick frog to it.</a:t>
            </a:r>
          </a:p>
          <a:p>
            <a:pPr marL="1714500" lvl="3"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THE MOUTH of the clothespin should also be the nose of the frog</a:t>
            </a:r>
          </a:p>
          <a:p>
            <a:pPr marL="1714500" lvl="3"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Might have to show some students how to curl the tongue around a pencil; TONGUE is also glued underside of frog</a:t>
            </a:r>
          </a:p>
          <a:p>
            <a:pPr marL="1714500" lvl="3" indent="-342900">
              <a:buFont typeface="Arial" panose="020B0604020202020204" pitchFamily="34" charset="0"/>
              <a:buChar char="•"/>
              <a:defRPr/>
            </a:pPr>
            <a:r>
              <a:rPr lang="en-US" sz="800" dirty="0">
                <a:solidFill>
                  <a:srgbClr val="000000"/>
                </a:solidFill>
                <a:latin typeface="Arial" panose="020B0604020202020204" pitchFamily="34" charset="0"/>
                <a:cs typeface="Arial" panose="020B0604020202020204" pitchFamily="34" charset="0"/>
              </a:rPr>
              <a:t>Show students to CLIP frog to the TOP plate so it will spin properly.</a:t>
            </a:r>
          </a:p>
        </p:txBody>
      </p:sp>
      <p:sp>
        <p:nvSpPr>
          <p:cNvPr id="17411" name="TextBox 2"/>
          <p:cNvSpPr txBox="1">
            <a:spLocks noChangeArrowheads="1"/>
          </p:cNvSpPr>
          <p:nvPr/>
        </p:nvSpPr>
        <p:spPr bwMode="auto">
          <a:xfrm>
            <a:off x="174718" y="169240"/>
            <a:ext cx="1775551"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dirty="0">
                <a:solidFill>
                  <a:srgbClr val="000000"/>
                </a:solidFill>
              </a:rPr>
              <a:t>1</a:t>
            </a:r>
            <a:r>
              <a:rPr lang="en-US" altLang="en-US" sz="1200" baseline="30000" dirty="0">
                <a:solidFill>
                  <a:srgbClr val="000000"/>
                </a:solidFill>
              </a:rPr>
              <a:t>st</a:t>
            </a:r>
            <a:r>
              <a:rPr lang="en-US" altLang="en-US" sz="1200" dirty="0">
                <a:solidFill>
                  <a:srgbClr val="000000"/>
                </a:solidFill>
              </a:rPr>
              <a:t> grade AA:  MONET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8423" b="26100"/>
          <a:stretch/>
        </p:blipFill>
        <p:spPr>
          <a:xfrm>
            <a:off x="184243" y="2808954"/>
            <a:ext cx="1787273" cy="609600"/>
          </a:xfrm>
          <a:prstGeom prst="rect">
            <a:avLst/>
          </a:prstGeom>
          <a:ln w="12700">
            <a:solidFill>
              <a:schemeClr val="tx1"/>
            </a:solidFill>
          </a:ln>
        </p:spPr>
      </p:pic>
      <p:sp>
        <p:nvSpPr>
          <p:cNvPr id="10" name="TextBox 9"/>
          <p:cNvSpPr txBox="1"/>
          <p:nvPr/>
        </p:nvSpPr>
        <p:spPr>
          <a:xfrm>
            <a:off x="7165253" y="169958"/>
            <a:ext cx="1664302" cy="276999"/>
          </a:xfrm>
          <a:prstGeom prst="rect">
            <a:avLst/>
          </a:prstGeom>
          <a:noFill/>
          <a:ln>
            <a:solidFill>
              <a:schemeClr val="tx1"/>
            </a:solidFill>
          </a:ln>
        </p:spPr>
        <p:txBody>
          <a:bodyPr wrap="none" rtlCol="0">
            <a:spAutoFit/>
          </a:bodyPr>
          <a:lstStyle/>
          <a:p>
            <a:r>
              <a:rPr lang="en-US" sz="1200" dirty="0"/>
              <a:t>Volunteer Duties: 1 of 2</a:t>
            </a:r>
          </a:p>
        </p:txBody>
      </p:sp>
      <p:sp>
        <p:nvSpPr>
          <p:cNvPr id="4" name="Rectangle 3"/>
          <p:cNvSpPr/>
          <p:nvPr/>
        </p:nvSpPr>
        <p:spPr>
          <a:xfrm>
            <a:off x="2207480" y="2387503"/>
            <a:ext cx="6622075" cy="2062103"/>
          </a:xfrm>
          <a:prstGeom prst="rect">
            <a:avLst/>
          </a:prstGeom>
          <a:noFill/>
          <a:ln>
            <a:solidFill>
              <a:schemeClr val="tx1"/>
            </a:solidFill>
          </a:ln>
        </p:spPr>
        <p:txBody>
          <a:bodyPr wrap="square">
            <a:spAutoFit/>
          </a:bodyPr>
          <a:lstStyle/>
          <a:p>
            <a:pPr>
              <a:defRPr/>
            </a:pPr>
            <a:r>
              <a:rPr lang="en-US" sz="800" b="1" u="sng" dirty="0">
                <a:latin typeface="Arial" panose="020B0604020202020204" pitchFamily="34" charset="0"/>
                <a:cs typeface="Arial" panose="020B0604020202020204" pitchFamily="34" charset="0"/>
              </a:rPr>
              <a:t>AFTER  STUDENTS  WRITE  THEIR  NAME:</a:t>
            </a:r>
            <a:endParaRPr lang="en-US" sz="800" dirty="0">
              <a:solidFill>
                <a:srgbClr val="FF0000"/>
              </a:solidFill>
              <a:latin typeface="Arial" panose="020B0604020202020204" pitchFamily="34" charset="0"/>
              <a:cs typeface="Arial" panose="020B0604020202020204" pitchFamily="34" charset="0"/>
            </a:endParaRPr>
          </a:p>
          <a:p>
            <a:pPr>
              <a:defRPr/>
            </a:pPr>
            <a:r>
              <a:rPr lang="en-US" sz="800" b="1" dirty="0">
                <a:solidFill>
                  <a:srgbClr val="FF0000"/>
                </a:solidFill>
                <a:latin typeface="Arial" panose="020B0604020202020204" pitchFamily="34" charset="0"/>
                <a:cs typeface="Arial" panose="020B0604020202020204" pitchFamily="34" charset="0"/>
              </a:rPr>
              <a:t>(1-2) Volunteers:   collect black sharpie markers after students do their name</a:t>
            </a:r>
          </a:p>
          <a:p>
            <a:pPr>
              <a:defRPr/>
            </a:pPr>
            <a:r>
              <a:rPr lang="en-US" sz="800" b="1" dirty="0">
                <a:solidFill>
                  <a:srgbClr val="FF0000"/>
                </a:solidFill>
                <a:latin typeface="Arial" panose="020B0604020202020204" pitchFamily="34" charset="0"/>
                <a:cs typeface="Arial" panose="020B0604020202020204" pitchFamily="34" charset="0"/>
              </a:rPr>
              <a:t>(1) Volunteer:  show the LONG poster with the colored filters so they can get an idea of </a:t>
            </a:r>
            <a:r>
              <a:rPr lang="en-US" sz="800" b="1" dirty="0" err="1">
                <a:solidFill>
                  <a:srgbClr val="FF0000"/>
                </a:solidFill>
                <a:latin typeface="Arial" panose="020B0604020202020204" pitchFamily="34" charset="0"/>
                <a:cs typeface="Arial" panose="020B0604020202020204" pitchFamily="34" charset="0"/>
              </a:rPr>
              <a:t>of</a:t>
            </a:r>
            <a:r>
              <a:rPr lang="en-US" sz="800" b="1" dirty="0">
                <a:solidFill>
                  <a:srgbClr val="FF0000"/>
                </a:solidFill>
                <a:latin typeface="Arial" panose="020B0604020202020204" pitchFamily="34" charset="0"/>
                <a:cs typeface="Arial" panose="020B0604020202020204" pitchFamily="34" charset="0"/>
              </a:rPr>
              <a:t> the drawing races.  See PIC to left.</a:t>
            </a:r>
          </a:p>
          <a:p>
            <a:pPr>
              <a:defRPr/>
            </a:pPr>
            <a:endParaRPr lang="en-US" sz="800" u="sng"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THREE  DRAWING  RACES will be played by the AA Lead Person:</a:t>
            </a:r>
            <a:r>
              <a:rPr lang="en-US" sz="800" b="1" dirty="0">
                <a:solidFill>
                  <a:srgbClr val="000000"/>
                </a:solidFill>
                <a:latin typeface="Arial" panose="020B0604020202020204" pitchFamily="34" charset="0"/>
                <a:cs typeface="Arial" panose="020B0604020202020204" pitchFamily="34" charset="0"/>
              </a:rPr>
              <a:t> (10-15 min.)</a:t>
            </a:r>
          </a:p>
          <a:p>
            <a:pPr>
              <a:defRPr/>
            </a:pPr>
            <a:r>
              <a:rPr lang="en-US" sz="800" b="1" dirty="0">
                <a:solidFill>
                  <a:srgbClr val="FF0000"/>
                </a:solidFill>
                <a:latin typeface="Arial" panose="020B0604020202020204" pitchFamily="34" charset="0"/>
                <a:cs typeface="Arial" panose="020B0604020202020204" pitchFamily="34" charset="0"/>
              </a:rPr>
              <a:t>ALL VOL:</a:t>
            </a:r>
            <a:r>
              <a:rPr lang="en-US" sz="800" dirty="0">
                <a:solidFill>
                  <a:srgbClr val="000000"/>
                </a:solidFill>
                <a:latin typeface="Arial" panose="020B0604020202020204" pitchFamily="34" charset="0"/>
                <a:cs typeface="Arial" panose="020B0604020202020204" pitchFamily="34" charset="0"/>
              </a:rPr>
              <a:t> help with the DRAWING RACES by encouraging and watching to make sure students are doing a lot of coloring</a:t>
            </a:r>
          </a:p>
          <a:p>
            <a:pPr>
              <a:defRPr/>
            </a:pPr>
            <a:r>
              <a:rPr lang="en-US" sz="800" dirty="0">
                <a:solidFill>
                  <a:srgbClr val="000000"/>
                </a:solidFill>
                <a:latin typeface="Arial" panose="020B0604020202020204" pitchFamily="34" charset="0"/>
                <a:cs typeface="Arial" panose="020B0604020202020204" pitchFamily="34" charset="0"/>
              </a:rPr>
              <a:t>			 </a:t>
            </a:r>
          </a:p>
          <a:p>
            <a:pPr>
              <a:defRPr/>
            </a:pPr>
            <a:r>
              <a:rPr lang="en-US" sz="800" b="1" u="sng" dirty="0">
                <a:solidFill>
                  <a:srgbClr val="000000"/>
                </a:solidFill>
                <a:latin typeface="Arial" panose="020B0604020202020204" pitchFamily="34" charset="0"/>
                <a:cs typeface="Arial" panose="020B0604020202020204" pitchFamily="34" charset="0"/>
              </a:rPr>
              <a:t>AFTER the 3</a:t>
            </a:r>
            <a:r>
              <a:rPr lang="en-US" sz="800" b="1" u="sng" baseline="30000" dirty="0">
                <a:solidFill>
                  <a:srgbClr val="000000"/>
                </a:solidFill>
                <a:latin typeface="Arial" panose="020B0604020202020204" pitchFamily="34" charset="0"/>
                <a:cs typeface="Arial" panose="020B0604020202020204" pitchFamily="34" charset="0"/>
              </a:rPr>
              <a:t>rd</a:t>
            </a:r>
            <a:r>
              <a:rPr lang="en-US" sz="800" b="1" u="sng" dirty="0">
                <a:solidFill>
                  <a:srgbClr val="000000"/>
                </a:solidFill>
                <a:latin typeface="Arial" panose="020B0604020202020204" pitchFamily="34" charset="0"/>
                <a:cs typeface="Arial" panose="020B0604020202020204" pitchFamily="34" charset="0"/>
              </a:rPr>
              <a:t>  RACE (their 3</a:t>
            </a:r>
            <a:r>
              <a:rPr lang="en-US" sz="800" b="1" u="sng" baseline="30000" dirty="0">
                <a:solidFill>
                  <a:srgbClr val="000000"/>
                </a:solidFill>
                <a:latin typeface="Arial" panose="020B0604020202020204" pitchFamily="34" charset="0"/>
                <a:cs typeface="Arial" panose="020B0604020202020204" pitchFamily="34" charset="0"/>
              </a:rPr>
              <a:t>rd</a:t>
            </a:r>
            <a:r>
              <a:rPr lang="en-US" sz="800" b="1" u="sng" dirty="0">
                <a:solidFill>
                  <a:srgbClr val="000000"/>
                </a:solidFill>
                <a:latin typeface="Arial" panose="020B0604020202020204" pitchFamily="34" charset="0"/>
                <a:cs typeface="Arial" panose="020B0604020202020204" pitchFamily="34" charset="0"/>
              </a:rPr>
              <a:t> color and the filter will be all colored now)</a:t>
            </a:r>
          </a:p>
          <a:p>
            <a:pPr>
              <a:defRPr/>
            </a:pPr>
            <a:r>
              <a:rPr lang="en-US" sz="800" b="1" dirty="0">
                <a:solidFill>
                  <a:srgbClr val="FF0000"/>
                </a:solidFill>
                <a:latin typeface="Arial" panose="020B0604020202020204" pitchFamily="34" charset="0"/>
                <a:cs typeface="Arial" panose="020B0604020202020204" pitchFamily="34" charset="0"/>
              </a:rPr>
              <a:t>(2-4) Volunteers:   Make sure filter is on “work plate”…  then squirt 4-5x ONLY! Don’t saturate and let students see colors run &amp; mix</a:t>
            </a:r>
          </a:p>
          <a:p>
            <a:pPr>
              <a:defRPr/>
            </a:pPr>
            <a:endParaRPr lang="en-US" sz="800" dirty="0">
              <a:solidFill>
                <a:srgbClr val="000000"/>
              </a:solidFill>
              <a:latin typeface="Arial" panose="020B0604020202020204" pitchFamily="34" charset="0"/>
              <a:cs typeface="Arial" panose="020B0604020202020204" pitchFamily="34" charset="0"/>
            </a:endParaRPr>
          </a:p>
          <a:p>
            <a:pPr>
              <a:defRPr/>
            </a:pPr>
            <a:r>
              <a:rPr lang="en-US" sz="800" b="1" u="sng" dirty="0">
                <a:solidFill>
                  <a:srgbClr val="000000"/>
                </a:solidFill>
                <a:latin typeface="Arial" panose="020B0604020202020204" pitchFamily="34" charset="0"/>
                <a:cs typeface="Arial" panose="020B0604020202020204" pitchFamily="34" charset="0"/>
              </a:rPr>
              <a:t>AFTER STUDENT’S SEE HOW THE COLORS RUN and MIX:</a:t>
            </a:r>
          </a:p>
          <a:p>
            <a:pPr>
              <a:defRPr/>
            </a:pPr>
            <a:r>
              <a:rPr lang="en-US" sz="800" b="1" dirty="0">
                <a:solidFill>
                  <a:srgbClr val="FF0000"/>
                </a:solidFill>
                <a:latin typeface="Arial" panose="020B0604020202020204" pitchFamily="34" charset="0"/>
                <a:cs typeface="Arial" panose="020B0604020202020204" pitchFamily="34" charset="0"/>
              </a:rPr>
              <a:t>(1) Volunteers:  collect ALL THE colored markers and place back into their container AND NOW STAY with students.</a:t>
            </a:r>
          </a:p>
          <a:p>
            <a:pPr>
              <a:defRPr/>
            </a:pPr>
            <a:r>
              <a:rPr lang="en-US" sz="800" b="1" dirty="0">
                <a:solidFill>
                  <a:srgbClr val="FF0000"/>
                </a:solidFill>
                <a:latin typeface="Arial" panose="020B0604020202020204" pitchFamily="34" charset="0"/>
                <a:cs typeface="Arial" panose="020B0604020202020204" pitchFamily="34" charset="0"/>
              </a:rPr>
              <a:t>(2-3) Volunteers: </a:t>
            </a:r>
          </a:p>
          <a:p>
            <a:pPr marL="685800" lvl="1" indent="-228600">
              <a:buFont typeface="+mj-lt"/>
              <a:buAutoNum type="arabicPeriod"/>
              <a:defRPr/>
            </a:pPr>
            <a:r>
              <a:rPr lang="en-US" sz="800" b="1" dirty="0">
                <a:solidFill>
                  <a:srgbClr val="FF0000"/>
                </a:solidFill>
                <a:latin typeface="Arial" panose="020B0604020202020204" pitchFamily="34" charset="0"/>
                <a:cs typeface="Arial" panose="020B0604020202020204" pitchFamily="34" charset="0"/>
              </a:rPr>
              <a:t>collect the WORK PLATES… </a:t>
            </a:r>
            <a:r>
              <a:rPr lang="en-US" sz="800" b="1" u="sng" dirty="0">
                <a:solidFill>
                  <a:srgbClr val="FF0000"/>
                </a:solidFill>
                <a:latin typeface="Arial" panose="020B0604020202020204" pitchFamily="34" charset="0"/>
                <a:cs typeface="Arial" panose="020B0604020202020204" pitchFamily="34" charset="0"/>
              </a:rPr>
              <a:t>AND LEAVE student’s filter still on them, just stack them up gently</a:t>
            </a:r>
          </a:p>
          <a:p>
            <a:pPr marL="685800" lvl="1" indent="-228600">
              <a:buFont typeface="+mj-lt"/>
              <a:buAutoNum type="arabicPeriod"/>
              <a:defRPr/>
            </a:pPr>
            <a:r>
              <a:rPr lang="en-US" sz="800" b="1" dirty="0">
                <a:solidFill>
                  <a:srgbClr val="FF0000"/>
                </a:solidFill>
                <a:latin typeface="Arial" panose="020B0604020202020204" pitchFamily="34" charset="0"/>
                <a:cs typeface="Arial" panose="020B0604020202020204" pitchFamily="34" charset="0"/>
              </a:rPr>
              <a:t>take to the EXTRA ROOM</a:t>
            </a:r>
          </a:p>
          <a:p>
            <a:pPr marL="685800" lvl="1" indent="-228600">
              <a:buFont typeface="+mj-lt"/>
              <a:buAutoNum type="arabicPeriod"/>
              <a:defRPr/>
            </a:pPr>
            <a:r>
              <a:rPr lang="en-US" sz="800" b="1" dirty="0">
                <a:solidFill>
                  <a:srgbClr val="FF0000"/>
                </a:solidFill>
                <a:latin typeface="Arial" panose="020B0604020202020204" pitchFamily="34" charset="0"/>
                <a:cs typeface="Arial" panose="020B0604020202020204" pitchFamily="34" charset="0"/>
              </a:rPr>
              <a:t>do the EXTRA ROOM PREP (see next page)</a:t>
            </a:r>
            <a:r>
              <a:rPr lang="en-US" sz="800" dirty="0">
                <a:solidFill>
                  <a:srgbClr val="000000"/>
                </a:solidFill>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895" r="7184"/>
          <a:stretch/>
        </p:blipFill>
        <p:spPr>
          <a:xfrm>
            <a:off x="5807556" y="664876"/>
            <a:ext cx="1849042" cy="1614016"/>
          </a:xfrm>
          <a:prstGeom prst="rect">
            <a:avLst/>
          </a:prstGeom>
        </p:spPr>
      </p:pic>
      <p:sp>
        <p:nvSpPr>
          <p:cNvPr id="5" name="TextBox 4"/>
          <p:cNvSpPr txBox="1"/>
          <p:nvPr/>
        </p:nvSpPr>
        <p:spPr>
          <a:xfrm>
            <a:off x="7010400" y="882900"/>
            <a:ext cx="542071" cy="461665"/>
          </a:xfrm>
          <a:prstGeom prst="rect">
            <a:avLst/>
          </a:prstGeom>
          <a:noFill/>
        </p:spPr>
        <p:txBody>
          <a:bodyPr wrap="none" rtlCol="0">
            <a:spAutoFit/>
          </a:bodyPr>
          <a:lstStyle/>
          <a:p>
            <a:pPr algn="ctr"/>
            <a:r>
              <a:rPr lang="en-US" sz="1200" b="1" dirty="0"/>
              <a:t>Work</a:t>
            </a:r>
          </a:p>
          <a:p>
            <a:pPr algn="ctr"/>
            <a:r>
              <a:rPr lang="en-US" sz="1200" b="1" dirty="0"/>
              <a:t> Plate</a:t>
            </a:r>
          </a:p>
        </p:txBody>
      </p:sp>
      <p:sp>
        <p:nvSpPr>
          <p:cNvPr id="6" name="TextBox 5"/>
          <p:cNvSpPr txBox="1"/>
          <p:nvPr/>
        </p:nvSpPr>
        <p:spPr>
          <a:xfrm>
            <a:off x="446135" y="3447129"/>
            <a:ext cx="1263487" cy="261610"/>
          </a:xfrm>
          <a:prstGeom prst="rect">
            <a:avLst/>
          </a:prstGeom>
          <a:noFill/>
        </p:spPr>
        <p:txBody>
          <a:bodyPr wrap="none" rtlCol="0">
            <a:spAutoFit/>
          </a:bodyPr>
          <a:lstStyle/>
          <a:p>
            <a:r>
              <a:rPr lang="en-US" sz="1100" dirty="0"/>
              <a:t>Show LONG poster</a:t>
            </a:r>
          </a:p>
        </p:txBody>
      </p:sp>
    </p:spTree>
    <p:extLst>
      <p:ext uri="{BB962C8B-B14F-4D97-AF65-F5344CB8AC3E}">
        <p14:creationId xmlns:p14="http://schemas.microsoft.com/office/powerpoint/2010/main" val="33657242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770" y="713510"/>
            <a:ext cx="8458200" cy="2154436"/>
          </a:xfrm>
          <a:prstGeom prst="rect">
            <a:avLst/>
          </a:prstGeom>
          <a:noFill/>
        </p:spPr>
        <p:txBody>
          <a:bodyPr wrap="square" rtlCol="0">
            <a:spAutoFit/>
          </a:bodyPr>
          <a:lstStyle/>
          <a:p>
            <a:r>
              <a:rPr lang="en-US" sz="1400" b="1" u="sng" dirty="0">
                <a:solidFill>
                  <a:srgbClr val="FF0000"/>
                </a:solidFill>
              </a:rPr>
              <a:t>(2) Volunteers  in “EXTRA ROOM”  (about 15-minutes):</a:t>
            </a:r>
          </a:p>
          <a:p>
            <a:r>
              <a:rPr lang="en-US" sz="1000" dirty="0">
                <a:latin typeface="+mj-lt"/>
              </a:rPr>
              <a:t>If the “Extra Room” is being used (for what ever reason) and you need a back-up plan…. Go to the PTSA storage room and be sure to bring the ELECTRICAL cord. </a:t>
            </a:r>
          </a:p>
          <a:p>
            <a:r>
              <a:rPr lang="en-US" sz="1000" dirty="0">
                <a:latin typeface="+mj-lt"/>
              </a:rPr>
              <a:t> </a:t>
            </a:r>
          </a:p>
          <a:p>
            <a:pPr marL="1257300" lvl="2" indent="-342900">
              <a:buFont typeface="+mj-lt"/>
              <a:buAutoNum type="arabicPeriod"/>
            </a:pPr>
            <a:r>
              <a:rPr lang="en-US" sz="1000" b="1" dirty="0">
                <a:latin typeface="+mj-lt"/>
              </a:rPr>
              <a:t>Blow dry each colored FILTER</a:t>
            </a:r>
            <a:r>
              <a:rPr lang="en-US" sz="1000" dirty="0">
                <a:latin typeface="+mj-lt"/>
              </a:rPr>
              <a:t>, approximately 35-55 seconds.  They dry faster if you hold them up in the air.  USE DIFFERENT ELECTRICAL PLUGS, or we could blow circuits… done it before.</a:t>
            </a:r>
          </a:p>
          <a:p>
            <a:pPr marL="1257300" lvl="2" indent="-342900">
              <a:buFont typeface="+mj-lt"/>
              <a:buAutoNum type="arabicPeriod"/>
            </a:pPr>
            <a:endParaRPr lang="en-US" sz="1000" dirty="0">
              <a:latin typeface="+mj-lt"/>
            </a:endParaRPr>
          </a:p>
          <a:p>
            <a:pPr marL="1257300" lvl="2" indent="-342900">
              <a:buFont typeface="+mj-lt"/>
              <a:buAutoNum type="arabicPeriod"/>
            </a:pPr>
            <a:r>
              <a:rPr lang="en-US" sz="1000" b="1" dirty="0">
                <a:latin typeface="+mj-lt"/>
              </a:rPr>
              <a:t>After it’s DRY…. Glue each colored filter to a  PLAIN WHITE PAPER PLATE</a:t>
            </a:r>
            <a:r>
              <a:rPr lang="en-US" sz="1000" dirty="0">
                <a:latin typeface="+mj-lt"/>
              </a:rPr>
              <a:t>.  Be sure to glue along the first curve of the plate so the filter sticks really well.</a:t>
            </a:r>
          </a:p>
          <a:p>
            <a:pPr marL="1257300" lvl="2" indent="-342900">
              <a:buFont typeface="+mj-lt"/>
              <a:buAutoNum type="arabicPeriod"/>
            </a:pPr>
            <a:endParaRPr lang="en-US" sz="1000" dirty="0">
              <a:latin typeface="+mj-lt"/>
            </a:endParaRPr>
          </a:p>
          <a:p>
            <a:pPr marL="1257300" lvl="2" indent="-342900">
              <a:buFont typeface="+mj-lt"/>
              <a:buAutoNum type="arabicPeriod"/>
            </a:pPr>
            <a:r>
              <a:rPr lang="en-US" sz="1000" b="1" dirty="0">
                <a:latin typeface="+mj-lt"/>
              </a:rPr>
              <a:t>Place “TOP PLATE” TEMPLATE over the plate you just created  </a:t>
            </a:r>
            <a:r>
              <a:rPr lang="en-US" sz="1000" dirty="0">
                <a:latin typeface="+mj-lt"/>
              </a:rPr>
              <a:t>(one with the student’s colored filter)  and follow the CUT OUT.   Be careful not to cut off the student’s name! </a:t>
            </a:r>
          </a:p>
          <a:p>
            <a:pPr marL="1257300" lvl="2" indent="-342900">
              <a:buFont typeface="+mj-lt"/>
              <a:buAutoNum type="arabicPeriod"/>
            </a:pPr>
            <a:endParaRPr lang="en-US" sz="1000" dirty="0">
              <a:latin typeface="+mj-lt"/>
            </a:endParaRPr>
          </a:p>
          <a:p>
            <a:pPr marL="1257300" lvl="2" indent="-342900">
              <a:buFont typeface="+mj-lt"/>
              <a:buAutoNum type="arabicPeriod"/>
            </a:pPr>
            <a:r>
              <a:rPr lang="en-US" sz="1000" dirty="0">
                <a:latin typeface="+mj-lt"/>
              </a:rPr>
              <a:t>Take plates back to the classroom (as soon as you have about half of them done.</a:t>
            </a:r>
          </a:p>
        </p:txBody>
      </p:sp>
      <p:sp>
        <p:nvSpPr>
          <p:cNvPr id="3" name="TextBox 2"/>
          <p:cNvSpPr txBox="1"/>
          <p:nvPr/>
        </p:nvSpPr>
        <p:spPr>
          <a:xfrm>
            <a:off x="7239000" y="143102"/>
            <a:ext cx="1664302" cy="276999"/>
          </a:xfrm>
          <a:prstGeom prst="rect">
            <a:avLst/>
          </a:prstGeom>
          <a:noFill/>
          <a:ln>
            <a:solidFill>
              <a:schemeClr val="tx1"/>
            </a:solidFill>
          </a:ln>
        </p:spPr>
        <p:txBody>
          <a:bodyPr wrap="none" rtlCol="0">
            <a:spAutoFit/>
          </a:bodyPr>
          <a:lstStyle/>
          <a:p>
            <a:r>
              <a:rPr lang="en-US" sz="1200" dirty="0"/>
              <a:t>Volunteer Duties: 2 of 2</a:t>
            </a:r>
          </a:p>
        </p:txBody>
      </p:sp>
      <p:sp>
        <p:nvSpPr>
          <p:cNvPr id="6" name="TextBox 2"/>
          <p:cNvSpPr txBox="1">
            <a:spLocks noChangeArrowheads="1"/>
          </p:cNvSpPr>
          <p:nvPr/>
        </p:nvSpPr>
        <p:spPr bwMode="auto">
          <a:xfrm>
            <a:off x="228600" y="137897"/>
            <a:ext cx="1537152"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dirty="0">
                <a:solidFill>
                  <a:srgbClr val="000000"/>
                </a:solidFill>
              </a:rPr>
              <a:t>1</a:t>
            </a:r>
            <a:r>
              <a:rPr lang="en-US" altLang="en-US" sz="1200" baseline="30000" dirty="0">
                <a:solidFill>
                  <a:srgbClr val="000000"/>
                </a:solidFill>
              </a:rPr>
              <a:t>st</a:t>
            </a:r>
            <a:r>
              <a:rPr lang="en-US" altLang="en-US" sz="1200" dirty="0">
                <a:solidFill>
                  <a:srgbClr val="000000"/>
                </a:solidFill>
              </a:rPr>
              <a:t> grade AA: Monet</a:t>
            </a: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0018" y="2954695"/>
            <a:ext cx="899209" cy="6744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993" y="2959621"/>
            <a:ext cx="892642" cy="6694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028" y="2954695"/>
            <a:ext cx="910550" cy="6829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5436" y="2938154"/>
            <a:ext cx="921264" cy="6909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6008" y="2954696"/>
            <a:ext cx="899209" cy="67440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0072" y="2955773"/>
            <a:ext cx="915366" cy="68652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7805" y="1435593"/>
            <a:ext cx="1046359" cy="78476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88628" y="2709549"/>
            <a:ext cx="1050918" cy="78818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093" y="2967933"/>
            <a:ext cx="882940" cy="662205"/>
          </a:xfrm>
          <a:prstGeom prst="rect">
            <a:avLst/>
          </a:prstGeom>
        </p:spPr>
      </p:pic>
      <p:sp>
        <p:nvSpPr>
          <p:cNvPr id="17" name="Rectangle 16"/>
          <p:cNvSpPr/>
          <p:nvPr/>
        </p:nvSpPr>
        <p:spPr>
          <a:xfrm>
            <a:off x="317770" y="3851953"/>
            <a:ext cx="8328930" cy="1538883"/>
          </a:xfrm>
          <a:prstGeom prst="rect">
            <a:avLst/>
          </a:prstGeom>
        </p:spPr>
        <p:txBody>
          <a:bodyPr wrap="square">
            <a:spAutoFit/>
          </a:bodyPr>
          <a:lstStyle/>
          <a:p>
            <a:r>
              <a:rPr lang="en-US" sz="1400" b="1" u="sng" dirty="0">
                <a:solidFill>
                  <a:srgbClr val="FF0000"/>
                </a:solidFill>
              </a:rPr>
              <a:t>BACK IN CLASSROOM with FINISHED TOP PLATE:</a:t>
            </a:r>
          </a:p>
          <a:p>
            <a:endParaRPr lang="en-US" sz="1000" dirty="0"/>
          </a:p>
          <a:p>
            <a:pPr marL="1257300" lvl="2" indent="-342900">
              <a:buFont typeface="+mj-lt"/>
              <a:buAutoNum type="arabicPeriod"/>
            </a:pPr>
            <a:r>
              <a:rPr lang="en-US" sz="1000" dirty="0">
                <a:latin typeface="+mj-lt"/>
              </a:rPr>
              <a:t>Match your colorful TOP PLATE with the student’s 5-part Life Cycle BOTTOM PLATE </a:t>
            </a:r>
          </a:p>
          <a:p>
            <a:pPr marL="1257300" lvl="2" indent="-342900">
              <a:buFont typeface="+mj-lt"/>
              <a:buAutoNum type="arabicPeriod"/>
            </a:pPr>
            <a:r>
              <a:rPr lang="en-US" sz="1000" dirty="0">
                <a:latin typeface="+mj-lt"/>
              </a:rPr>
              <a:t>Place colorful PLATE  on TOP of the Life Cycle Plate</a:t>
            </a:r>
          </a:p>
          <a:p>
            <a:pPr marL="1257300" lvl="2" indent="-342900">
              <a:buFont typeface="+mj-lt"/>
              <a:buAutoNum type="arabicPeriod"/>
            </a:pPr>
            <a:r>
              <a:rPr lang="en-US" sz="1000" u="sng" dirty="0">
                <a:solidFill>
                  <a:srgbClr val="FF0000"/>
                </a:solidFill>
                <a:latin typeface="+mj-lt"/>
              </a:rPr>
              <a:t>CAREFULLY… hang plates over edge of desk </a:t>
            </a:r>
            <a:r>
              <a:rPr lang="en-US" sz="1000" dirty="0">
                <a:latin typeface="+mj-lt"/>
              </a:rPr>
              <a:t> and  use large NAIL/hole maker to push a hole through the center of both plates.  Plates are still a little damp, so this will take a little pressure.</a:t>
            </a:r>
          </a:p>
          <a:p>
            <a:pPr marL="1257300" lvl="2" indent="-342900">
              <a:buFont typeface="+mj-lt"/>
              <a:buAutoNum type="arabicPeriod"/>
            </a:pPr>
            <a:r>
              <a:rPr lang="en-US" sz="1000" dirty="0">
                <a:latin typeface="+mj-lt"/>
              </a:rPr>
              <a:t>Place the brass pin in the hole to secure the two plates together. </a:t>
            </a:r>
          </a:p>
          <a:p>
            <a:pPr marL="1257300" lvl="2" indent="-342900">
              <a:buFont typeface="+mj-lt"/>
              <a:buAutoNum type="arabicPeriod"/>
            </a:pPr>
            <a:r>
              <a:rPr lang="en-US" sz="1000" dirty="0">
                <a:latin typeface="+mj-lt"/>
              </a:rPr>
              <a:t>Leave on student’s desk.</a:t>
            </a:r>
          </a:p>
          <a:p>
            <a:pPr marL="1257300" lvl="2" indent="-342900">
              <a:buFont typeface="+mj-lt"/>
              <a:buAutoNum type="arabicPeriod"/>
            </a:pPr>
            <a:r>
              <a:rPr lang="en-US" sz="1000" b="1" dirty="0">
                <a:latin typeface="+mj-lt"/>
              </a:rPr>
              <a:t>NOW HELP STUDENTS with the remainder of the project AND HAVE FUN!</a:t>
            </a:r>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1905425" y="5615269"/>
            <a:ext cx="1558258" cy="1168694"/>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3821807" y="5600492"/>
            <a:ext cx="1566728" cy="1175047"/>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l="14244" t="4644" b="1"/>
          <a:stretch/>
        </p:blipFill>
        <p:spPr>
          <a:xfrm>
            <a:off x="5791199" y="5334000"/>
            <a:ext cx="1669473" cy="1392256"/>
          </a:xfrm>
          <a:prstGeom prst="rect">
            <a:avLst/>
          </a:prstGeom>
        </p:spPr>
      </p:pic>
      <p:pic>
        <p:nvPicPr>
          <p:cNvPr id="4098" name="Picture 2" descr="http://i.ebayimg.com/00/s/MjcwWDMwMA==/z/ER4AAOSwnDZUBDG6/$_35.JPG?set_id=2"/>
          <p:cNvPicPr>
            <a:picLocks noChangeAspect="1" noChangeArrowheads="1"/>
          </p:cNvPicPr>
          <p:nvPr/>
        </p:nvPicPr>
        <p:blipFill rotWithShape="1">
          <a:blip r:embed="rId14">
            <a:extLst>
              <a:ext uri="{28A0092B-C50C-407E-A947-70E740481C1C}">
                <a14:useLocalDpi xmlns:a14="http://schemas.microsoft.com/office/drawing/2010/main" val="0"/>
              </a:ext>
            </a:extLst>
          </a:blip>
          <a:srcRect l="10659" t="23097" r="9926" b="21754"/>
          <a:stretch/>
        </p:blipFill>
        <p:spPr bwMode="auto">
          <a:xfrm>
            <a:off x="7725436" y="5729960"/>
            <a:ext cx="1219201" cy="76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53713" y="4924368"/>
            <a:ext cx="761729" cy="571296"/>
          </a:xfrm>
          <a:prstGeom prst="rect">
            <a:avLst/>
          </a:prstGeom>
          <a:ln>
            <a:solidFill>
              <a:schemeClr val="tx1"/>
            </a:solidFill>
          </a:ln>
        </p:spPr>
      </p:pic>
    </p:spTree>
    <p:extLst>
      <p:ext uri="{BB962C8B-B14F-4D97-AF65-F5344CB8AC3E}">
        <p14:creationId xmlns:p14="http://schemas.microsoft.com/office/powerpoint/2010/main" val="426764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95519"/>
            <a:ext cx="4724400" cy="338554"/>
          </a:xfrm>
          <a:prstGeom prst="rect">
            <a:avLst/>
          </a:prstGeom>
          <a:solidFill>
            <a:schemeClr val="tx1"/>
          </a:solidFill>
          <a:ln>
            <a:solidFill>
              <a:schemeClr val="tx1"/>
            </a:solidFill>
          </a:ln>
        </p:spPr>
        <p:txBody>
          <a:bodyPr wrap="none" rtlCol="0">
            <a:noAutofit/>
          </a:bodyPr>
          <a:lstStyle/>
          <a:p>
            <a:pPr algn="ctr"/>
            <a:r>
              <a:rPr lang="en-US" sz="1600" b="1" dirty="0">
                <a:solidFill>
                  <a:schemeClr val="bg1"/>
                </a:solidFill>
              </a:rPr>
              <a:t>District Art Ambassador (AA), Pittsford PTSA</a:t>
            </a:r>
          </a:p>
        </p:txBody>
      </p:sp>
      <p:sp>
        <p:nvSpPr>
          <p:cNvPr id="6" name="TextBox 5"/>
          <p:cNvSpPr txBox="1"/>
          <p:nvPr/>
        </p:nvSpPr>
        <p:spPr>
          <a:xfrm>
            <a:off x="6934200" y="95051"/>
            <a:ext cx="1766331"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7" name="TextBox 6"/>
          <p:cNvSpPr txBox="1"/>
          <p:nvPr/>
        </p:nvSpPr>
        <p:spPr>
          <a:xfrm>
            <a:off x="460126" y="95051"/>
            <a:ext cx="1749674"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2" name="TextBox 1"/>
          <p:cNvSpPr txBox="1"/>
          <p:nvPr/>
        </p:nvSpPr>
        <p:spPr>
          <a:xfrm>
            <a:off x="8534400" y="6513984"/>
            <a:ext cx="518091" cy="230832"/>
          </a:xfrm>
          <a:prstGeom prst="rect">
            <a:avLst/>
          </a:prstGeom>
          <a:noFill/>
        </p:spPr>
        <p:txBody>
          <a:bodyPr wrap="none" rtlCol="0">
            <a:spAutoFit/>
          </a:bodyPr>
          <a:lstStyle/>
          <a:p>
            <a:r>
              <a:rPr lang="en-US" sz="900" dirty="0"/>
              <a:t>2/2016</a:t>
            </a:r>
          </a:p>
        </p:txBody>
      </p:sp>
      <p:sp>
        <p:nvSpPr>
          <p:cNvPr id="8" name="TextBox 7"/>
          <p:cNvSpPr txBox="1"/>
          <p:nvPr/>
        </p:nvSpPr>
        <p:spPr>
          <a:xfrm>
            <a:off x="381000" y="586215"/>
            <a:ext cx="8610600" cy="5791200"/>
          </a:xfrm>
          <a:prstGeom prst="rect">
            <a:avLst/>
          </a:prstGeom>
          <a:noFill/>
        </p:spPr>
        <p:txBody>
          <a:bodyPr wrap="square" rtlCol="0">
            <a:noAutofit/>
          </a:bodyPr>
          <a:lstStyle/>
          <a:p>
            <a:r>
              <a:rPr lang="en-US" sz="900" dirty="0">
                <a:latin typeface="Arial" panose="020B0604020202020204" pitchFamily="34" charset="0"/>
                <a:cs typeface="Arial" panose="020B0604020202020204" pitchFamily="34" charset="0"/>
              </a:rPr>
              <a:t>These PowerPoint presentations for “Prep” and “Introduction” were written and designed by Teri Allart.  A parent from Mendon Center Elementary who became Chair at MCE and was asked to become District Art Ambassador to bring her projects to the other Elementary schools of Pittsford.</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As you read through, please check with your PTSA Chairperson to see how your school does things especially as it relates to </a:t>
            </a:r>
            <a:r>
              <a:rPr lang="en-US" sz="900" b="1" u="sng" dirty="0">
                <a:latin typeface="Arial" panose="020B0604020202020204" pitchFamily="34" charset="0"/>
                <a:cs typeface="Arial" panose="020B0604020202020204" pitchFamily="34" charset="0"/>
              </a:rPr>
              <a:t>Recruiting &amp; Training.</a:t>
            </a:r>
          </a:p>
          <a:p>
            <a:endParaRPr lang="en-US" sz="900" b="1"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Recruiting for Parent Volunteers (possible options</a:t>
            </a:r>
            <a:r>
              <a:rPr lang="en-US" sz="900" b="1" dirty="0">
                <a:latin typeface="Arial" panose="020B0604020202020204" pitchFamily="34" charset="0"/>
                <a:cs typeface="Arial" panose="020B0604020202020204" pitchFamily="34" charset="0"/>
              </a:rPr>
              <a:t>):  You will need to figure this out…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Sign up sheets.  Typically done at the beginning of the year, listing email addresses.  PTSA Chairperson for your school hopefully has.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“Volunteer Coordinator” for your school.  Might handle all the recruiting for you.</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Might designate someone on your team to handle all matters with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Weekly PTSA e-mailer: can put a shout out to parents about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School Web Editor and/or Webmaster might be able to add in the school’s e-mailer that AA is looking for Parent Volunteers.  Hopefully, might be able to add a live link to allow parents to easily click to become a Volunteer.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Email Room Parents and request volunteers for the project.</a:t>
            </a:r>
          </a:p>
          <a:p>
            <a:pPr marL="285750" indent="-2857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Training:</a:t>
            </a:r>
          </a:p>
          <a:p>
            <a:r>
              <a:rPr lang="en-US" sz="900" b="1" dirty="0">
                <a:solidFill>
                  <a:srgbClr val="FF0000"/>
                </a:solidFill>
                <a:latin typeface="Arial" panose="020B0604020202020204" pitchFamily="34" charset="0"/>
                <a:cs typeface="Arial" panose="020B0604020202020204" pitchFamily="34" charset="0"/>
              </a:rPr>
              <a:t>Go to:</a:t>
            </a:r>
            <a:r>
              <a:rPr lang="en-US" sz="900" dirty="0">
                <a:solidFill>
                  <a:srgbClr val="FF0000"/>
                </a:solidFill>
                <a:latin typeface="Arial" panose="020B0604020202020204" pitchFamily="34" charset="0"/>
                <a:cs typeface="Arial" panose="020B0604020202020204" pitchFamily="34" charset="0"/>
              </a:rPr>
              <a:t>	</a:t>
            </a:r>
            <a:r>
              <a:rPr lang="en-US" sz="1000" b="1" u="sng" dirty="0">
                <a:solidFill>
                  <a:srgbClr val="FF0000"/>
                </a:solidFill>
                <a:latin typeface="Arial" panose="020B0604020202020204" pitchFamily="34" charset="0"/>
                <a:cs typeface="Arial" panose="020B0604020202020204" pitchFamily="34" charset="0"/>
              </a:rPr>
              <a:t>Pittsford PTSA website / select your school / ART AMBASSADOR / click the grade and at the bottom will be the following:</a:t>
            </a:r>
            <a:endParaRPr lang="en-US" sz="800" b="1" dirty="0">
              <a:solidFill>
                <a:srgbClr val="FF0000"/>
              </a:solidFill>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Ø"/>
            </a:pPr>
            <a:r>
              <a:rPr lang="en-US" sz="900" b="1" dirty="0">
                <a:solidFill>
                  <a:srgbClr val="FF0000"/>
                </a:solidFill>
                <a:latin typeface="Arial" panose="020B0604020202020204" pitchFamily="34" charset="0"/>
                <a:cs typeface="Arial" panose="020B0604020202020204" pitchFamily="34" charset="0"/>
              </a:rPr>
              <a:t>(2) PowerPoints: (1)  “Prep”  for AA Chair/Lead AA and (1) is the “Introduction”</a:t>
            </a:r>
            <a:r>
              <a:rPr lang="en-US" sz="900" dirty="0">
                <a:solidFill>
                  <a:srgbClr val="FF0000"/>
                </a:solidFill>
                <a:latin typeface="Arial" panose="020B0604020202020204" pitchFamily="34" charset="0"/>
                <a:cs typeface="Arial" panose="020B0604020202020204" pitchFamily="34" charset="0"/>
              </a:rPr>
              <a:t>  (students see this PowerPoint in classroom).  </a:t>
            </a:r>
            <a:r>
              <a:rPr lang="en-US" sz="900" dirty="0">
                <a:latin typeface="Arial" panose="020B0604020202020204" pitchFamily="34" charset="0"/>
                <a:cs typeface="Arial" panose="020B0604020202020204" pitchFamily="34" charset="0"/>
              </a:rPr>
              <a:t>Backups of these are located on Google Drive or hard drive of the AA Chair. Need to download and be familiar with these in order to prepare for the project.</a:t>
            </a:r>
          </a:p>
          <a:p>
            <a:pPr marL="1085850" lvl="2" indent="-171450">
              <a:buFont typeface="Wingdings" panose="05000000000000000000" pitchFamily="2" charset="2"/>
              <a:buChar char="Ø"/>
            </a:pPr>
            <a:r>
              <a:rPr lang="en-US" sz="900" b="1" dirty="0">
                <a:solidFill>
                  <a:srgbClr val="FF0000"/>
                </a:solidFill>
                <a:latin typeface="Arial" panose="020B0604020202020204" pitchFamily="34" charset="0"/>
                <a:cs typeface="Arial" panose="020B0604020202020204" pitchFamily="34" charset="0"/>
              </a:rPr>
              <a:t>VIDEO: created by Amy Klinsky and Teri Allart  showing prep for the project and a demonstration of the project.</a:t>
            </a:r>
          </a:p>
          <a:p>
            <a:pPr marL="1085850" lvl="2" indent="-171450">
              <a:buFont typeface="Wingdings" panose="05000000000000000000" pitchFamily="2" charset="2"/>
              <a:buChar char="Ø"/>
            </a:pPr>
            <a:endParaRPr lang="en-US" sz="9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best way is to train Parent Volunteers is about 1-week before the actual projects.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“Prep” PowerPoint mentioned above is printed out and inside the “Master” Art Ambassador book.</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Send last few pages of the “Prep” PowerPoint to all Parent Volunteers, that are labeled “Volunteer Duties”</a:t>
            </a: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Tech:</a:t>
            </a:r>
            <a:r>
              <a:rPr lang="en-US" sz="900" dirty="0">
                <a:latin typeface="Arial" panose="020B0604020202020204" pitchFamily="34" charset="0"/>
                <a:cs typeface="Arial" panose="020B0604020202020204" pitchFamily="34" charset="0"/>
              </a:rPr>
              <a:t>        </a:t>
            </a:r>
          </a:p>
          <a:p>
            <a:pPr lvl="1"/>
            <a:r>
              <a:rPr lang="en-US" sz="900" b="1" u="sng" dirty="0">
                <a:latin typeface="Arial" panose="020B0604020202020204" pitchFamily="34" charset="0"/>
                <a:cs typeface="Arial" panose="020B0604020202020204" pitchFamily="34" charset="0"/>
              </a:rPr>
              <a:t>Each school has different tech, so be sure to figure out how  you  are going to show the “Introduction” PowerPoint to the class.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Smartboard with Elmo OR Portable Projection both need a PC.  If in the regular classroom usually we use the teacher’s PC, they will need to be able to access Pittsford PTSA website.  Anything outside of that will need your laptop or you might be able to borrow one from school.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Download the (2) PP’s or get access to your Art Ambassador’s Google Drive.  Need to have the “Prep” + “Introduction” PowerPoint (student’s see).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ALWAYS check Tech way before the project.  Might need a special cable, tech changes all the time.  Always check your tech!</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You might need an ELECTRICAL CORD so you can move Tech around the room.  Can ask Custodial Manager for one.</a:t>
            </a:r>
          </a:p>
          <a:p>
            <a:pPr marL="628650" lvl="1" indent="-171450">
              <a:buFont typeface="Arial" panose="020B0604020202020204" pitchFamily="34" charset="0"/>
              <a:buChar char="•"/>
            </a:pPr>
            <a:endParaRPr lang="en-US" sz="900" b="1"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Layouts:</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Any and all layouts shown are suggestions only. </a:t>
            </a:r>
            <a:endParaRPr lang="en-US" sz="900" b="1" u="sng" dirty="0">
              <a:latin typeface="Arial" panose="020B0604020202020204" pitchFamily="34" charset="0"/>
              <a:cs typeface="Arial" panose="020B0604020202020204" pitchFamily="34" charset="0"/>
            </a:endParaRP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Usage Form</a:t>
            </a:r>
            <a:r>
              <a:rPr lang="en-US" sz="900" b="1"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When doing projects outside of the Teacher’s classroom, check to be sure of the room’s availability with the Main Office first.  If  ok’d, complete “Room Usage Form” (i.e., Cafeteria, Staff Cafeteria, Training Rm,  etc.) and list all dates &amp; times of use.  You will also put any needed items; tables, portable tech, electrical cord, etc. for the Custodial department.</a:t>
            </a:r>
          </a:p>
          <a:p>
            <a:endParaRPr lang="en-US"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guidelines of this project are written for use by the Chair Art Ambassador and/or Lead AA.  Always check to see what your school has done in the past and follow, especially as it relates to the above items.  As times changes and with new PTSA people, details of the above will most likely change too.</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Presently, the District Art Ambassador is Teri Allart and the email to request PowerPoints is </a:t>
            </a:r>
            <a:r>
              <a:rPr lang="en-US" sz="900" dirty="0">
                <a:latin typeface="Arial" panose="020B0604020202020204" pitchFamily="34" charset="0"/>
                <a:cs typeface="Arial" panose="020B0604020202020204" pitchFamily="34" charset="0"/>
                <a:hlinkClick r:id="rId2"/>
              </a:rPr>
              <a:t>ptsa.artambassador@gmail.com</a:t>
            </a:r>
            <a:r>
              <a:rPr lang="en-US" sz="900" dirty="0">
                <a:latin typeface="Arial" panose="020B0604020202020204" pitchFamily="34" charset="0"/>
                <a:cs typeface="Arial" panose="020B0604020202020204" pitchFamily="34" charset="0"/>
              </a:rPr>
              <a:t>.  Other Pittsford Elementary AA’s are:   </a:t>
            </a:r>
            <a:r>
              <a:rPr lang="en-US" sz="900" dirty="0">
                <a:latin typeface="Arial" panose="020B0604020202020204" pitchFamily="34" charset="0"/>
                <a:cs typeface="Arial" panose="020B0604020202020204" pitchFamily="34" charset="0"/>
                <a:hlinkClick r:id="rId3"/>
              </a:rPr>
              <a:t>mceartambassador@gmail.com</a:t>
            </a:r>
            <a:r>
              <a:rPr lang="en-US" sz="900" dirty="0">
                <a:latin typeface="Arial" panose="020B0604020202020204" pitchFamily="34" charset="0"/>
                <a:cs typeface="Arial" panose="020B0604020202020204" pitchFamily="34" charset="0"/>
              </a:rPr>
              <a:t> ,  </a:t>
            </a:r>
            <a:r>
              <a:rPr lang="en-US" sz="900" dirty="0">
                <a:latin typeface="Arial" panose="020B0604020202020204" pitchFamily="34" charset="0"/>
                <a:cs typeface="Arial" panose="020B0604020202020204" pitchFamily="34" charset="0"/>
                <a:hlinkClick r:id="rId4"/>
              </a:rPr>
              <a:t>prartambassador@gmail.com</a:t>
            </a:r>
            <a:r>
              <a:rPr lang="en-US" sz="900" dirty="0">
                <a:latin typeface="Arial" panose="020B0604020202020204" pitchFamily="34" charset="0"/>
                <a:cs typeface="Arial" panose="020B0604020202020204" pitchFamily="34" charset="0"/>
              </a:rPr>
              <a:t> , </a:t>
            </a:r>
            <a:r>
              <a:rPr lang="en-US" sz="900" dirty="0">
                <a:latin typeface="Arial" panose="020B0604020202020204" pitchFamily="34" charset="0"/>
                <a:cs typeface="Arial" panose="020B0604020202020204" pitchFamily="34" charset="0"/>
                <a:hlinkClick r:id="rId5"/>
              </a:rPr>
              <a:t>aceartambassador@gmail.com</a:t>
            </a:r>
            <a:r>
              <a:rPr lang="en-US" sz="900" dirty="0">
                <a:latin typeface="Arial" panose="020B0604020202020204" pitchFamily="34" charset="0"/>
                <a:cs typeface="Arial" panose="020B0604020202020204" pitchFamily="34" charset="0"/>
              </a:rPr>
              <a:t> </a:t>
            </a:r>
            <a:r>
              <a:rPr lang="en-US" sz="900" dirty="0">
                <a:solidFill>
                  <a:srgbClr val="251BAB"/>
                </a:solidFill>
                <a:latin typeface="Arial" panose="020B0604020202020204" pitchFamily="34" charset="0"/>
                <a:cs typeface="Arial" panose="020B0604020202020204" pitchFamily="34" charset="0"/>
              </a:rPr>
              <a:t>, </a:t>
            </a:r>
            <a:r>
              <a:rPr lang="en-US" sz="900" u="sng" dirty="0">
                <a:solidFill>
                  <a:srgbClr val="251BAB"/>
                </a:solidFill>
                <a:latin typeface="Arial" panose="020B0604020202020204" pitchFamily="34" charset="0"/>
                <a:cs typeface="Arial" panose="020B0604020202020204" pitchFamily="34" charset="0"/>
              </a:rPr>
              <a:t>treartambassador@gmail.com</a:t>
            </a:r>
          </a:p>
          <a:p>
            <a:pPr marL="628650" lvl="1"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20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0" y="123362"/>
            <a:ext cx="1253868" cy="276999"/>
          </a:xfrm>
          <a:prstGeom prst="rect">
            <a:avLst/>
          </a:prstGeom>
          <a:noFill/>
          <a:ln>
            <a:solidFill>
              <a:schemeClr val="tx1"/>
            </a:solidFill>
          </a:ln>
        </p:spPr>
        <p:txBody>
          <a:bodyPr wrap="none" rtlCol="0">
            <a:spAutoFit/>
          </a:bodyPr>
          <a:lstStyle/>
          <a:p>
            <a:pPr algn="ctr"/>
            <a:r>
              <a:rPr lang="en-US" sz="1200" dirty="0">
                <a:latin typeface="Arial" panose="020B0604020202020204" pitchFamily="34" charset="0"/>
                <a:cs typeface="Arial" panose="020B0604020202020204" pitchFamily="34" charset="0"/>
              </a:rPr>
              <a:t>Most Important:</a:t>
            </a:r>
          </a:p>
        </p:txBody>
      </p:sp>
      <p:sp>
        <p:nvSpPr>
          <p:cNvPr id="3" name="TextBox 2"/>
          <p:cNvSpPr txBox="1"/>
          <p:nvPr/>
        </p:nvSpPr>
        <p:spPr>
          <a:xfrm>
            <a:off x="304800" y="838200"/>
            <a:ext cx="8233032" cy="5334000"/>
          </a:xfrm>
          <a:prstGeom prst="rect">
            <a:avLst/>
          </a:prstGeom>
          <a:noFill/>
        </p:spPr>
        <p:txBody>
          <a:bodyPr wrap="square" rtlCol="0">
            <a:noAutofit/>
          </a:bodyPr>
          <a:lstStyle/>
          <a:p>
            <a:r>
              <a:rPr lang="en-US" sz="1000" b="1" u="sng" dirty="0">
                <a:latin typeface="Arial" panose="020B0604020202020204" pitchFamily="34" charset="0"/>
                <a:cs typeface="Arial" panose="020B0604020202020204" pitchFamily="34" charset="0"/>
              </a:rPr>
              <a:t>Scheduling:</a:t>
            </a:r>
          </a:p>
          <a:p>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This project can be done within the Teacher’s classroom </a:t>
            </a:r>
            <a:r>
              <a:rPr lang="en-US" sz="1000" b="1" u="sng" dirty="0">
                <a:solidFill>
                  <a:srgbClr val="FF0000"/>
                </a:solidFill>
                <a:latin typeface="Arial" panose="020B0604020202020204" pitchFamily="34" charset="0"/>
                <a:cs typeface="Arial" panose="020B0604020202020204" pitchFamily="34" charset="0"/>
              </a:rPr>
              <a:t>+ AN EXTRA ROOM</a:t>
            </a:r>
            <a:r>
              <a:rPr lang="en-US" sz="1000" dirty="0">
                <a:solidFill>
                  <a:srgbClr val="FF0000"/>
                </a:solidFill>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(to blow dry colored filters)</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Classes can be scheduled back to back, with a 15-minute window needed for making up the trays for students</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JANUARY: Contact Lead Teacher to schedule at a time when hopefully the students are doing their </a:t>
            </a:r>
            <a:r>
              <a:rPr lang="en-US" sz="1000" b="1" u="sng" dirty="0">
                <a:solidFill>
                  <a:srgbClr val="FF0000"/>
                </a:solidFill>
                <a:latin typeface="Arial" panose="020B0604020202020204" pitchFamily="34" charset="0"/>
                <a:cs typeface="Arial" panose="020B0604020202020204" pitchFamily="34" charset="0"/>
              </a:rPr>
              <a:t>Frog or Plant Life Cycle.</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If doing projects outside of Teacher’s classroom, Main Office, Custodial Mgr. and/or Cafeteria Mgr. need to know the dates of the project &amp; times too.</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defRPr/>
            </a:pPr>
            <a:endParaRPr lang="en-US" sz="1000" b="1" u="sng" dirty="0">
              <a:latin typeface="Arial" panose="020B0604020202020204" pitchFamily="34" charset="0"/>
              <a:cs typeface="Arial" panose="020B0604020202020204" pitchFamily="34" charset="0"/>
            </a:endParaRPr>
          </a:p>
          <a:p>
            <a:pPr>
              <a:defRPr/>
            </a:pPr>
            <a:endParaRPr lang="en-US" sz="1000" b="1" u="sng" dirty="0">
              <a:latin typeface="Arial" panose="020B0604020202020204" pitchFamily="34" charset="0"/>
              <a:cs typeface="Arial" panose="020B0604020202020204" pitchFamily="34" charset="0"/>
            </a:endParaRPr>
          </a:p>
          <a:p>
            <a:pPr>
              <a:defRPr/>
            </a:pPr>
            <a:endParaRPr lang="en-US" sz="1000" b="1" u="sng" dirty="0">
              <a:latin typeface="Arial" panose="020B0604020202020204" pitchFamily="34" charset="0"/>
              <a:cs typeface="Arial" panose="020B0604020202020204" pitchFamily="34" charset="0"/>
            </a:endParaRPr>
          </a:p>
          <a:p>
            <a:pPr>
              <a:defRPr/>
            </a:pPr>
            <a:endParaRPr lang="en-US" sz="1000" b="1" u="sng" dirty="0">
              <a:latin typeface="Arial" panose="020B0604020202020204" pitchFamily="34" charset="0"/>
              <a:cs typeface="Arial" panose="020B0604020202020204" pitchFamily="34" charset="0"/>
            </a:endParaRPr>
          </a:p>
          <a:p>
            <a:pPr>
              <a:defRPr/>
            </a:pPr>
            <a:r>
              <a:rPr lang="en-US" sz="1000" b="1" u="sng" dirty="0">
                <a:latin typeface="Arial" panose="020B0604020202020204" pitchFamily="34" charset="0"/>
                <a:cs typeface="Arial" panose="020B0604020202020204" pitchFamily="34" charset="0"/>
              </a:rPr>
              <a:t>Logistics:</a:t>
            </a:r>
            <a:endParaRPr lang="en-US" sz="10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Works best with (4-5) Volunteers PER CLASS</a:t>
            </a:r>
          </a:p>
          <a:p>
            <a:pPr marL="628650" lvl="1" indent="-171450">
              <a:buFont typeface="Arial" panose="020B0604020202020204" pitchFamily="34" charset="0"/>
              <a:buChar char="•"/>
            </a:pPr>
            <a:r>
              <a:rPr lang="en-US" sz="1000" b="1" u="sng" dirty="0">
                <a:solidFill>
                  <a:srgbClr val="FF0000"/>
                </a:solidFill>
                <a:latin typeface="Arial" panose="020B0604020202020204" pitchFamily="34" charset="0"/>
                <a:cs typeface="Arial" panose="020B0604020202020204" pitchFamily="34" charset="0"/>
              </a:rPr>
              <a:t>BRING SAMPLE of PROJECT to all classes</a:t>
            </a:r>
          </a:p>
          <a:p>
            <a:pPr marL="628650" lvl="1" indent="-171450">
              <a:buFont typeface="Arial" panose="020B0604020202020204" pitchFamily="34" charset="0"/>
              <a:buChar char="•"/>
            </a:pPr>
            <a:r>
              <a:rPr lang="en-US" sz="1000" b="1" u="sng" dirty="0">
                <a:solidFill>
                  <a:srgbClr val="FF0000"/>
                </a:solidFill>
                <a:latin typeface="Arial" panose="020B0604020202020204" pitchFamily="34" charset="0"/>
                <a:cs typeface="Arial" panose="020B0604020202020204" pitchFamily="34" charset="0"/>
              </a:rPr>
              <a:t>ALSO BRING the DRAWING RACE example (see pic to far right)</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Need to create “Frog Kits”; 1 per student</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Lead Teacher has to decide if they want to do the “Frog Life Cycle” or “Lily Plant Life Cycle” for their AA  (both are on PDF files)</a:t>
            </a:r>
          </a:p>
          <a:p>
            <a:pPr marL="628650" lvl="1"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Once 1</a:t>
            </a:r>
            <a:r>
              <a:rPr lang="en-US" sz="1000" b="1" baseline="30000" dirty="0">
                <a:solidFill>
                  <a:srgbClr val="FF0000"/>
                </a:solidFill>
                <a:latin typeface="Arial" panose="020B0604020202020204" pitchFamily="34" charset="0"/>
                <a:cs typeface="Arial" panose="020B0604020202020204" pitchFamily="34" charset="0"/>
              </a:rPr>
              <a:t>st</a:t>
            </a:r>
            <a:r>
              <a:rPr lang="en-US" sz="1000" b="1" dirty="0">
                <a:solidFill>
                  <a:srgbClr val="FF0000"/>
                </a:solidFill>
                <a:latin typeface="Arial" panose="020B0604020202020204" pitchFamily="34" charset="0"/>
                <a:cs typeface="Arial" panose="020B0604020202020204" pitchFamily="34" charset="0"/>
              </a:rPr>
              <a:t> grade decides which cycle they want, you need to get the PDF file to BRMS Print Shop, once it is returned to you, </a:t>
            </a:r>
            <a:r>
              <a:rPr lang="en-US" sz="1000" b="1" u="sng" dirty="0">
                <a:solidFill>
                  <a:srgbClr val="FF0000"/>
                </a:solidFill>
                <a:latin typeface="Arial" panose="020B0604020202020204" pitchFamily="34" charset="0"/>
                <a:cs typeface="Arial" panose="020B0604020202020204" pitchFamily="34" charset="0"/>
              </a:rPr>
              <a:t>ask volunteers to cut the circle out.  This prep should be done ASAP</a:t>
            </a:r>
            <a:r>
              <a:rPr lang="en-US" sz="1000" dirty="0">
                <a:solidFill>
                  <a:srgbClr val="FF0000"/>
                </a:solidFill>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FYI:  there is NOT enough time in the project for students to cut &amp; glue the circular Life Cycle  (Frog/Lily).  Volunteers need to cut it out and glue to a plate as part of prep.</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FIGURE OUR YOUR TECH…. screens, cables, laptop, Epson, school’s computer, etc. is it working and/or compatible?</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Need to download &amp; review:  Monet’s “Introduction” PowerPoint AND “Prep” for AA Chair/Lead AA (printed in Master AA book)</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Student’s will watch while the Lead AA Person does the Introduction of the Monet PowerPoint AFTER the 3-drawing races.</a:t>
            </a:r>
          </a:p>
          <a:p>
            <a:pPr marL="628650" lvl="1" indent="-171450">
              <a:buFont typeface="Arial" panose="020B0604020202020204" pitchFamily="34" charset="0"/>
              <a:buChar char="•"/>
            </a:pPr>
            <a:r>
              <a:rPr lang="en-US" sz="1000" b="1" u="sng" dirty="0">
                <a:solidFill>
                  <a:srgbClr val="0000FF"/>
                </a:solidFill>
                <a:latin typeface="Arial" panose="020B0604020202020204" pitchFamily="34" charset="0"/>
                <a:cs typeface="Arial" panose="020B0604020202020204" pitchFamily="34" charset="0"/>
              </a:rPr>
              <a:t>BE FAMILIAR</a:t>
            </a:r>
            <a:r>
              <a:rPr lang="en-US" sz="1000" b="1" dirty="0">
                <a:solidFill>
                  <a:srgbClr val="0000FF"/>
                </a:solidFill>
                <a:latin typeface="Arial" panose="020B0604020202020204" pitchFamily="34" charset="0"/>
                <a:cs typeface="Arial" panose="020B0604020202020204" pitchFamily="34" charset="0"/>
              </a:rPr>
              <a:t> with PREP PowerPoint and INTRODUCTION PowerPoint (students see in classroom) AND watch </a:t>
            </a:r>
            <a:r>
              <a:rPr lang="en-US" sz="1000" b="1" u="sng" dirty="0">
                <a:solidFill>
                  <a:srgbClr val="0000FF"/>
                </a:solidFill>
                <a:latin typeface="Arial" panose="020B0604020202020204" pitchFamily="34" charset="0"/>
                <a:cs typeface="Arial" panose="020B0604020202020204" pitchFamily="34" charset="0"/>
              </a:rPr>
              <a:t>VIDEO</a:t>
            </a:r>
            <a:r>
              <a:rPr lang="en-US" sz="1000" b="1" dirty="0">
                <a:solidFill>
                  <a:srgbClr val="0000FF"/>
                </a:solidFill>
                <a:latin typeface="Arial" panose="020B0604020202020204" pitchFamily="34" charset="0"/>
                <a:cs typeface="Arial" panose="020B0604020202020204" pitchFamily="34" charset="0"/>
              </a:rPr>
              <a:t> to see prep and demonstration of the actual project.  Find all by going to: Pittsford PTSA website / SCHOOL (select your school) / click on Art Ambassador / (select the grade).</a:t>
            </a:r>
            <a:endParaRPr lang="en-US" sz="1000" dirty="0">
              <a:solidFill>
                <a:srgbClr val="0000FF"/>
              </a:solidFill>
              <a:latin typeface="Arial" panose="020B0604020202020204" pitchFamily="34" charset="0"/>
              <a:cs typeface="Arial" panose="020B0604020202020204" pitchFamily="34" charset="0"/>
            </a:endParaRPr>
          </a:p>
          <a:p>
            <a:r>
              <a:rPr lang="en-US" sz="1000" b="1" u="sng" dirty="0">
                <a:latin typeface="Arial" panose="020B0604020202020204" pitchFamily="34" charset="0"/>
                <a:cs typeface="Arial" panose="020B0604020202020204" pitchFamily="34" charset="0"/>
              </a:rPr>
              <a:t> </a:t>
            </a:r>
          </a:p>
          <a:p>
            <a:endParaRPr lang="en-US" sz="1000" b="1" u="sng" dirty="0">
              <a:latin typeface="Arial" panose="020B0604020202020204" pitchFamily="34" charset="0"/>
              <a:cs typeface="Arial" panose="020B0604020202020204" pitchFamily="34" charset="0"/>
            </a:endParaRPr>
          </a:p>
          <a:p>
            <a:r>
              <a:rPr lang="en-US" sz="1000" b="1" u="sng" dirty="0">
                <a:latin typeface="Arial" panose="020B0604020202020204" pitchFamily="34" charset="0"/>
                <a:cs typeface="Arial" panose="020B0604020202020204" pitchFamily="34" charset="0"/>
              </a:rPr>
              <a:t>Supplies &amp; Prep:</a:t>
            </a:r>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BUY SUPPLIES ASAP.  Don’t wait until you’re closer to the project.  Buy the right BRAND and AMOUNT!  Check grade’s AA bin for left over supplies</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PREP ASAP  and eventually organize all by bundling for each class.</a:t>
            </a:r>
          </a:p>
          <a:p>
            <a:pPr marL="628650" lvl="1"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To complete this project students will need:  black sharpie marker (AA provides), colored markers (AA provides), black ink pen (AA provides), pencil, glue stick, and colored pencils.</a:t>
            </a:r>
          </a:p>
          <a:p>
            <a:pPr marL="628650" lvl="1"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152400" y="203782"/>
            <a:ext cx="3316742"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t>1st grade AA – Claude Monet, Mini Monet’s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247900"/>
            <a:ext cx="1676400" cy="1257300"/>
          </a:xfrm>
          <a:prstGeom prst="rect">
            <a:avLst/>
          </a:prstGeom>
        </p:spPr>
      </p:pic>
    </p:spTree>
    <p:extLst>
      <p:ext uri="{BB962C8B-B14F-4D97-AF65-F5344CB8AC3E}">
        <p14:creationId xmlns:p14="http://schemas.microsoft.com/office/powerpoint/2010/main" val="375959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erita\Pictures\2014_04_09\IMG_76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9" t="8209" r="1029" b="6430"/>
          <a:stretch/>
        </p:blipFill>
        <p:spPr bwMode="auto">
          <a:xfrm>
            <a:off x="553518" y="822960"/>
            <a:ext cx="7843216" cy="597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3"/>
          <p:cNvSpPr txBox="1">
            <a:spLocks noChangeArrowheads="1"/>
          </p:cNvSpPr>
          <p:nvPr/>
        </p:nvSpPr>
        <p:spPr bwMode="auto">
          <a:xfrm>
            <a:off x="103188" y="243304"/>
            <a:ext cx="4022625"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dirty="0">
                <a:solidFill>
                  <a:srgbClr val="000000"/>
                </a:solidFill>
                <a:latin typeface="Arial Black" panose="020B0A04020102020204" pitchFamily="34" charset="0"/>
              </a:rPr>
              <a:t>1</a:t>
            </a:r>
            <a:r>
              <a:rPr lang="en-US" altLang="en-US" sz="1200" baseline="30000" dirty="0">
                <a:solidFill>
                  <a:srgbClr val="000000"/>
                </a:solidFill>
                <a:latin typeface="Arial Black" panose="020B0A04020102020204" pitchFamily="34" charset="0"/>
              </a:rPr>
              <a:t>st</a:t>
            </a:r>
            <a:r>
              <a:rPr lang="en-US" altLang="en-US" sz="1200" dirty="0">
                <a:solidFill>
                  <a:srgbClr val="000000"/>
                </a:solidFill>
                <a:latin typeface="Arial Black" panose="020B0A04020102020204" pitchFamily="34" charset="0"/>
              </a:rPr>
              <a:t> Grade Art Ambassador:  Claude Monet</a:t>
            </a:r>
            <a:endParaRPr lang="en-US" altLang="en-US" sz="1200" u="sng" dirty="0">
              <a:solidFill>
                <a:srgbClr val="000000"/>
              </a:solidFill>
              <a:latin typeface="Arial Black" panose="020B0A04020102020204" pitchFamily="34" charset="0"/>
            </a:endParaRPr>
          </a:p>
        </p:txBody>
      </p:sp>
      <p:pic>
        <p:nvPicPr>
          <p:cNvPr id="1028" name="Picture 4" descr="Image result for large oval punch"/>
          <p:cNvPicPr>
            <a:picLocks noChangeAspect="1" noChangeArrowheads="1"/>
          </p:cNvPicPr>
          <p:nvPr/>
        </p:nvPicPr>
        <p:blipFill rotWithShape="1">
          <a:blip r:embed="rId3">
            <a:extLst>
              <a:ext uri="{28A0092B-C50C-407E-A947-70E740481C1C}">
                <a14:useLocalDpi xmlns:a14="http://schemas.microsoft.com/office/drawing/2010/main" val="0"/>
              </a:ext>
            </a:extLst>
          </a:blip>
          <a:srcRect l="-3564" r="1"/>
          <a:stretch/>
        </p:blipFill>
        <p:spPr bwMode="auto">
          <a:xfrm>
            <a:off x="7641001" y="5790083"/>
            <a:ext cx="855263" cy="1011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2362" y="1565603"/>
            <a:ext cx="905889" cy="461665"/>
          </a:xfrm>
          <a:prstGeom prst="rect">
            <a:avLst/>
          </a:prstGeom>
          <a:noFill/>
        </p:spPr>
        <p:txBody>
          <a:bodyPr wrap="none" rtlCol="0">
            <a:spAutoFit/>
          </a:bodyPr>
          <a:lstStyle/>
          <a:p>
            <a:pPr algn="ctr"/>
            <a:r>
              <a:rPr lang="en-US" sz="1200" dirty="0"/>
              <a:t>25-trays or</a:t>
            </a:r>
          </a:p>
          <a:p>
            <a:pPr algn="ctr"/>
            <a:r>
              <a:rPr lang="en-US" sz="1200" dirty="0"/>
              <a:t> Paper Bags</a:t>
            </a:r>
          </a:p>
        </p:txBody>
      </p:sp>
      <p:sp>
        <p:nvSpPr>
          <p:cNvPr id="7" name="TextBox 6"/>
          <p:cNvSpPr txBox="1"/>
          <p:nvPr/>
        </p:nvSpPr>
        <p:spPr>
          <a:xfrm>
            <a:off x="5739157" y="5419687"/>
            <a:ext cx="1941260" cy="307777"/>
          </a:xfrm>
          <a:prstGeom prst="rect">
            <a:avLst/>
          </a:prstGeom>
          <a:noFill/>
        </p:spPr>
        <p:txBody>
          <a:bodyPr wrap="square" rtlCol="0">
            <a:spAutoFit/>
          </a:bodyPr>
          <a:lstStyle/>
          <a:p>
            <a:r>
              <a:rPr lang="en-US" sz="1400" dirty="0"/>
              <a:t>(25)“WORK PLATES”</a:t>
            </a:r>
          </a:p>
        </p:txBody>
      </p:sp>
      <p:sp>
        <p:nvSpPr>
          <p:cNvPr id="8" name="TextBox 7"/>
          <p:cNvSpPr txBox="1"/>
          <p:nvPr/>
        </p:nvSpPr>
        <p:spPr>
          <a:xfrm>
            <a:off x="1848145" y="5982902"/>
            <a:ext cx="892424" cy="369332"/>
          </a:xfrm>
          <a:prstGeom prst="rect">
            <a:avLst/>
          </a:prstGeom>
          <a:noFill/>
        </p:spPr>
        <p:txBody>
          <a:bodyPr wrap="none" rtlCol="0">
            <a:spAutoFit/>
          </a:bodyPr>
          <a:lstStyle/>
          <a:p>
            <a:r>
              <a:rPr lang="en-US" dirty="0"/>
              <a:t>scissors</a:t>
            </a:r>
          </a:p>
        </p:txBody>
      </p:sp>
      <p:sp>
        <p:nvSpPr>
          <p:cNvPr id="9" name="TextBox 8"/>
          <p:cNvSpPr txBox="1"/>
          <p:nvPr/>
        </p:nvSpPr>
        <p:spPr>
          <a:xfrm>
            <a:off x="1473459" y="4544960"/>
            <a:ext cx="979755" cy="276999"/>
          </a:xfrm>
          <a:prstGeom prst="rect">
            <a:avLst/>
          </a:prstGeom>
          <a:noFill/>
        </p:spPr>
        <p:txBody>
          <a:bodyPr wrap="none" rtlCol="0">
            <a:spAutoFit/>
          </a:bodyPr>
          <a:lstStyle/>
          <a:p>
            <a:r>
              <a:rPr lang="en-US" sz="1200" dirty="0"/>
              <a:t>Coffee filters</a:t>
            </a:r>
          </a:p>
        </p:txBody>
      </p:sp>
      <p:sp>
        <p:nvSpPr>
          <p:cNvPr id="10" name="TextBox 9"/>
          <p:cNvSpPr txBox="1"/>
          <p:nvPr/>
        </p:nvSpPr>
        <p:spPr>
          <a:xfrm>
            <a:off x="808241" y="3118360"/>
            <a:ext cx="1040478" cy="461665"/>
          </a:xfrm>
          <a:prstGeom prst="rect">
            <a:avLst/>
          </a:prstGeom>
          <a:noFill/>
        </p:spPr>
        <p:txBody>
          <a:bodyPr wrap="none" rtlCol="0">
            <a:spAutoFit/>
          </a:bodyPr>
          <a:lstStyle/>
          <a:p>
            <a:pPr algn="ctr"/>
            <a:r>
              <a:rPr lang="en-US" sz="1200" b="1" dirty="0"/>
              <a:t>(4)</a:t>
            </a:r>
          </a:p>
          <a:p>
            <a:pPr algn="ctr"/>
            <a:r>
              <a:rPr lang="en-US" sz="1200" b="1" dirty="0"/>
              <a:t>squirt bottles</a:t>
            </a:r>
          </a:p>
        </p:txBody>
      </p:sp>
      <p:sp>
        <p:nvSpPr>
          <p:cNvPr id="11" name="TextBox 10"/>
          <p:cNvSpPr txBox="1"/>
          <p:nvPr/>
        </p:nvSpPr>
        <p:spPr>
          <a:xfrm>
            <a:off x="1859886" y="1059327"/>
            <a:ext cx="1126142" cy="276999"/>
          </a:xfrm>
          <a:prstGeom prst="rect">
            <a:avLst/>
          </a:prstGeom>
          <a:noFill/>
        </p:spPr>
        <p:txBody>
          <a:bodyPr wrap="none" rtlCol="0">
            <a:spAutoFit/>
          </a:bodyPr>
          <a:lstStyle/>
          <a:p>
            <a:r>
              <a:rPr lang="en-US" sz="1200" dirty="0"/>
              <a:t>(2) Blow dryers</a:t>
            </a:r>
          </a:p>
        </p:txBody>
      </p:sp>
      <p:sp>
        <p:nvSpPr>
          <p:cNvPr id="12" name="TextBox 11"/>
          <p:cNvSpPr txBox="1"/>
          <p:nvPr/>
        </p:nvSpPr>
        <p:spPr>
          <a:xfrm>
            <a:off x="320289" y="2372448"/>
            <a:ext cx="1526893" cy="461665"/>
          </a:xfrm>
          <a:prstGeom prst="rect">
            <a:avLst/>
          </a:prstGeom>
          <a:noFill/>
        </p:spPr>
        <p:txBody>
          <a:bodyPr wrap="none" rtlCol="0">
            <a:spAutoFit/>
          </a:bodyPr>
          <a:lstStyle/>
          <a:p>
            <a:r>
              <a:rPr lang="en-US" sz="1200" dirty="0"/>
              <a:t>Sandwich</a:t>
            </a:r>
          </a:p>
          <a:p>
            <a:r>
              <a:rPr lang="en-US" sz="1200" dirty="0"/>
              <a:t>baggies (for Frog kits)</a:t>
            </a:r>
          </a:p>
        </p:txBody>
      </p:sp>
      <p:sp>
        <p:nvSpPr>
          <p:cNvPr id="13" name="TextBox 12"/>
          <p:cNvSpPr txBox="1"/>
          <p:nvPr/>
        </p:nvSpPr>
        <p:spPr>
          <a:xfrm rot="16200000">
            <a:off x="2313539" y="2538821"/>
            <a:ext cx="1273105" cy="369332"/>
          </a:xfrm>
          <a:prstGeom prst="rect">
            <a:avLst/>
          </a:prstGeom>
          <a:noFill/>
        </p:spPr>
        <p:txBody>
          <a:bodyPr wrap="none" rtlCol="0">
            <a:spAutoFit/>
          </a:bodyPr>
          <a:lstStyle/>
          <a:p>
            <a:r>
              <a:rPr lang="en-US" dirty="0"/>
              <a:t>Clothespins</a:t>
            </a:r>
          </a:p>
        </p:txBody>
      </p:sp>
      <p:sp>
        <p:nvSpPr>
          <p:cNvPr id="18" name="TextBox 17"/>
          <p:cNvSpPr txBox="1"/>
          <p:nvPr/>
        </p:nvSpPr>
        <p:spPr>
          <a:xfrm>
            <a:off x="3166227" y="909613"/>
            <a:ext cx="903774" cy="738664"/>
          </a:xfrm>
          <a:prstGeom prst="rect">
            <a:avLst/>
          </a:prstGeom>
          <a:noFill/>
        </p:spPr>
        <p:txBody>
          <a:bodyPr wrap="none" rtlCol="0">
            <a:spAutoFit/>
          </a:bodyPr>
          <a:lstStyle/>
          <a:p>
            <a:pPr algn="ctr"/>
            <a:r>
              <a:rPr lang="en-US" sz="1400" dirty="0"/>
              <a:t>Paper</a:t>
            </a:r>
          </a:p>
          <a:p>
            <a:pPr algn="ctr"/>
            <a:r>
              <a:rPr lang="en-US" sz="1400" dirty="0"/>
              <a:t> plates</a:t>
            </a:r>
          </a:p>
          <a:p>
            <a:pPr algn="ctr"/>
            <a:r>
              <a:rPr lang="en-US" sz="1400" dirty="0"/>
              <a:t>2/student</a:t>
            </a:r>
          </a:p>
        </p:txBody>
      </p:sp>
      <p:sp>
        <p:nvSpPr>
          <p:cNvPr id="19" name="TextBox 18"/>
          <p:cNvSpPr txBox="1"/>
          <p:nvPr/>
        </p:nvSpPr>
        <p:spPr>
          <a:xfrm>
            <a:off x="3256135" y="2887528"/>
            <a:ext cx="1019831" cy="461665"/>
          </a:xfrm>
          <a:prstGeom prst="rect">
            <a:avLst/>
          </a:prstGeom>
          <a:noFill/>
        </p:spPr>
        <p:txBody>
          <a:bodyPr wrap="none" rtlCol="0">
            <a:spAutoFit/>
          </a:bodyPr>
          <a:lstStyle/>
          <a:p>
            <a:pPr algn="ctr"/>
            <a:r>
              <a:rPr lang="en-US" sz="1200" dirty="0"/>
              <a:t>(25) Black ink</a:t>
            </a:r>
          </a:p>
          <a:p>
            <a:pPr algn="ctr"/>
            <a:r>
              <a:rPr lang="en-US" sz="1200" dirty="0"/>
              <a:t>pens</a:t>
            </a:r>
          </a:p>
        </p:txBody>
      </p:sp>
      <p:sp>
        <p:nvSpPr>
          <p:cNvPr id="27" name="TextBox 26"/>
          <p:cNvSpPr txBox="1"/>
          <p:nvPr/>
        </p:nvSpPr>
        <p:spPr>
          <a:xfrm>
            <a:off x="6857999" y="3910949"/>
            <a:ext cx="1803764" cy="369332"/>
          </a:xfrm>
          <a:prstGeom prst="rect">
            <a:avLst/>
          </a:prstGeom>
          <a:noFill/>
        </p:spPr>
        <p:txBody>
          <a:bodyPr wrap="none" rtlCol="0">
            <a:spAutoFit/>
          </a:bodyPr>
          <a:lstStyle/>
          <a:p>
            <a:r>
              <a:rPr lang="en-US" dirty="0"/>
              <a:t>Glue for students</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14429" r="49925" b="19437"/>
          <a:stretch/>
        </p:blipFill>
        <p:spPr>
          <a:xfrm>
            <a:off x="206109" y="4790220"/>
            <a:ext cx="1165049" cy="1154014"/>
          </a:xfrm>
          <a:prstGeom prst="rect">
            <a:avLst/>
          </a:prstGeom>
        </p:spPr>
      </p:pic>
      <p:sp>
        <p:nvSpPr>
          <p:cNvPr id="24" name="TextBox 23"/>
          <p:cNvSpPr txBox="1"/>
          <p:nvPr/>
        </p:nvSpPr>
        <p:spPr>
          <a:xfrm>
            <a:off x="3374290" y="2376448"/>
            <a:ext cx="939680" cy="461665"/>
          </a:xfrm>
          <a:prstGeom prst="rect">
            <a:avLst/>
          </a:prstGeom>
          <a:noFill/>
        </p:spPr>
        <p:txBody>
          <a:bodyPr wrap="none" rtlCol="0">
            <a:spAutoFit/>
          </a:bodyPr>
          <a:lstStyle/>
          <a:p>
            <a:pPr algn="ctr"/>
            <a:r>
              <a:rPr lang="en-US" sz="1200" dirty="0"/>
              <a:t>(25) Sharpie</a:t>
            </a:r>
          </a:p>
          <a:p>
            <a:pPr algn="ctr"/>
            <a:r>
              <a:rPr lang="en-US" sz="1200" dirty="0"/>
              <a:t>markers</a:t>
            </a:r>
          </a:p>
        </p:txBody>
      </p:sp>
      <p:sp>
        <p:nvSpPr>
          <p:cNvPr id="25" name="Rectangle 24"/>
          <p:cNvSpPr/>
          <p:nvPr/>
        </p:nvSpPr>
        <p:spPr>
          <a:xfrm>
            <a:off x="7244780" y="114226"/>
            <a:ext cx="1096775" cy="276999"/>
          </a:xfrm>
          <a:prstGeom prst="rect">
            <a:avLst/>
          </a:prstGeom>
          <a:ln>
            <a:solidFill>
              <a:schemeClr val="tx1"/>
            </a:solidFill>
          </a:ln>
        </p:spPr>
        <p:txBody>
          <a:bodyPr wrap="none">
            <a:spAutoFit/>
          </a:bodyPr>
          <a:lstStyle/>
          <a:p>
            <a:pPr algn="ctr">
              <a:spcBef>
                <a:spcPct val="0"/>
              </a:spcBef>
              <a:buClrTx/>
              <a:buSzTx/>
              <a:buFontTx/>
              <a:buNone/>
            </a:pPr>
            <a:r>
              <a:rPr lang="en-US" altLang="en-US" sz="1200" dirty="0">
                <a:solidFill>
                  <a:srgbClr val="000000"/>
                </a:solidFill>
                <a:latin typeface="Arial" panose="020B0604020202020204" pitchFamily="34" charset="0"/>
                <a:cs typeface="Arial" panose="020B0604020202020204" pitchFamily="34" charset="0"/>
              </a:rPr>
              <a:t>Supply Photo</a:t>
            </a:r>
          </a:p>
        </p:txBody>
      </p:sp>
      <p:sp>
        <p:nvSpPr>
          <p:cNvPr id="16" name="TextBox 15"/>
          <p:cNvSpPr txBox="1"/>
          <p:nvPr/>
        </p:nvSpPr>
        <p:spPr>
          <a:xfrm>
            <a:off x="2853677" y="4012223"/>
            <a:ext cx="513346" cy="461665"/>
          </a:xfrm>
          <a:prstGeom prst="rect">
            <a:avLst/>
          </a:prstGeom>
          <a:noFill/>
        </p:spPr>
        <p:txBody>
          <a:bodyPr wrap="none" rtlCol="0">
            <a:spAutoFit/>
          </a:bodyPr>
          <a:lstStyle/>
          <a:p>
            <a:pPr algn="ctr"/>
            <a:r>
              <a:rPr lang="en-US" sz="1200" dirty="0"/>
              <a:t>Brass</a:t>
            </a:r>
          </a:p>
          <a:p>
            <a:pPr algn="ctr"/>
            <a:r>
              <a:rPr lang="en-US" sz="1200" dirty="0"/>
              <a:t>pins</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8710" t="7004" r="12049" b="12497"/>
          <a:stretch/>
        </p:blipFill>
        <p:spPr>
          <a:xfrm>
            <a:off x="7452847" y="2349829"/>
            <a:ext cx="1600200" cy="1219201"/>
          </a:xfrm>
          <a:prstGeom prst="rect">
            <a:avLst/>
          </a:prstGeom>
        </p:spPr>
      </p:pic>
      <p:sp>
        <p:nvSpPr>
          <p:cNvPr id="26" name="TextBox 25"/>
          <p:cNvSpPr txBox="1"/>
          <p:nvPr/>
        </p:nvSpPr>
        <p:spPr>
          <a:xfrm>
            <a:off x="3283387" y="3888758"/>
            <a:ext cx="992579" cy="430887"/>
          </a:xfrm>
          <a:prstGeom prst="rect">
            <a:avLst/>
          </a:prstGeom>
          <a:noFill/>
        </p:spPr>
        <p:txBody>
          <a:bodyPr wrap="none" rtlCol="0">
            <a:spAutoFit/>
          </a:bodyPr>
          <a:lstStyle/>
          <a:p>
            <a:pPr algn="ctr"/>
            <a:r>
              <a:rPr lang="en-US" sz="1100" dirty="0"/>
              <a:t>BIG Glue </a:t>
            </a:r>
          </a:p>
          <a:p>
            <a:pPr algn="ctr"/>
            <a:r>
              <a:rPr lang="en-US" sz="1100" dirty="0"/>
              <a:t>for volunteers</a:t>
            </a:r>
          </a:p>
        </p:txBody>
      </p:sp>
      <p:sp>
        <p:nvSpPr>
          <p:cNvPr id="30" name="TextBox 29"/>
          <p:cNvSpPr txBox="1"/>
          <p:nvPr/>
        </p:nvSpPr>
        <p:spPr>
          <a:xfrm>
            <a:off x="127159" y="4360294"/>
            <a:ext cx="1001172" cy="461665"/>
          </a:xfrm>
          <a:prstGeom prst="rect">
            <a:avLst/>
          </a:prstGeom>
          <a:noFill/>
        </p:spPr>
        <p:txBody>
          <a:bodyPr wrap="none" rtlCol="0">
            <a:spAutoFit/>
          </a:bodyPr>
          <a:lstStyle/>
          <a:p>
            <a:pPr algn="ctr"/>
            <a:r>
              <a:rPr lang="en-US" sz="1200" dirty="0"/>
              <a:t>Template</a:t>
            </a:r>
          </a:p>
          <a:p>
            <a:pPr algn="ctr"/>
            <a:r>
              <a:rPr lang="en-US" sz="1200" dirty="0"/>
              <a:t>for TOP plate</a:t>
            </a:r>
          </a:p>
        </p:txBody>
      </p:sp>
      <p:pic>
        <p:nvPicPr>
          <p:cNvPr id="15361" name="Picture 15360"/>
          <p:cNvPicPr>
            <a:picLocks noChangeAspect="1"/>
          </p:cNvPicPr>
          <p:nvPr/>
        </p:nvPicPr>
        <p:blipFill rotWithShape="1">
          <a:blip r:embed="rId6" cstate="print">
            <a:extLst>
              <a:ext uri="{28A0092B-C50C-407E-A947-70E740481C1C}">
                <a14:useLocalDpi xmlns:a14="http://schemas.microsoft.com/office/drawing/2010/main" val="0"/>
              </a:ext>
            </a:extLst>
          </a:blip>
          <a:srcRect l="1112" t="-18066" r="2221" b="12963"/>
          <a:stretch/>
        </p:blipFill>
        <p:spPr>
          <a:xfrm>
            <a:off x="3215507" y="4693164"/>
            <a:ext cx="2593465" cy="2114826"/>
          </a:xfrm>
          <a:prstGeom prst="rect">
            <a:avLst/>
          </a:prstGeom>
        </p:spPr>
      </p:pic>
      <p:sp>
        <p:nvSpPr>
          <p:cNvPr id="3" name="TextBox 2"/>
          <p:cNvSpPr txBox="1"/>
          <p:nvPr/>
        </p:nvSpPr>
        <p:spPr>
          <a:xfrm>
            <a:off x="5847069" y="6115242"/>
            <a:ext cx="1833348" cy="707886"/>
          </a:xfrm>
          <a:prstGeom prst="rect">
            <a:avLst/>
          </a:prstGeom>
          <a:solidFill>
            <a:schemeClr val="bg1"/>
          </a:solidFill>
        </p:spPr>
        <p:txBody>
          <a:bodyPr wrap="square" rtlCol="0">
            <a:spAutoFit/>
          </a:bodyPr>
          <a:lstStyle/>
          <a:p>
            <a:r>
              <a:rPr lang="en-US" sz="1000" u="sng" dirty="0"/>
              <a:t>(2) Paper punches:</a:t>
            </a:r>
          </a:p>
          <a:p>
            <a:endParaRPr lang="en-US" sz="1000" u="sng" dirty="0"/>
          </a:p>
          <a:p>
            <a:r>
              <a:rPr lang="en-US" sz="1000" u="sng" dirty="0"/>
              <a:t>(</a:t>
            </a:r>
            <a:r>
              <a:rPr lang="en-US" sz="1000" dirty="0"/>
              <a:t>1) Large Oval </a:t>
            </a:r>
          </a:p>
          <a:p>
            <a:r>
              <a:rPr lang="en-US" sz="1000" dirty="0"/>
              <a:t>(1) Small round</a:t>
            </a:r>
          </a:p>
        </p:txBody>
      </p:sp>
      <p:pic>
        <p:nvPicPr>
          <p:cNvPr id="1026" name="Picture 2" descr="Image result for circle pu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4477" y="6189826"/>
            <a:ext cx="611495" cy="6114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364" name="TextBox 15363"/>
          <p:cNvSpPr txBox="1"/>
          <p:nvPr/>
        </p:nvSpPr>
        <p:spPr>
          <a:xfrm>
            <a:off x="3215507" y="4711678"/>
            <a:ext cx="2593465" cy="523220"/>
          </a:xfrm>
          <a:prstGeom prst="rect">
            <a:avLst/>
          </a:prstGeom>
          <a:blipFill>
            <a:blip r:embed="rId8"/>
            <a:tile tx="0" ty="0" sx="100000" sy="100000" flip="none" algn="tl"/>
          </a:blipFill>
        </p:spPr>
        <p:txBody>
          <a:bodyPr wrap="square" rtlCol="0">
            <a:spAutoFit/>
          </a:bodyPr>
          <a:lstStyle/>
          <a:p>
            <a:pPr algn="ctr"/>
            <a:r>
              <a:rPr lang="en-US" sz="1400" u="sng" dirty="0"/>
              <a:t>LIFE CYCLE MASTER copies:</a:t>
            </a:r>
          </a:p>
          <a:p>
            <a:pPr algn="ctr"/>
            <a:r>
              <a:rPr lang="en-US" sz="1400" dirty="0"/>
              <a:t>Lily and Frog (also on jpeg.)</a:t>
            </a:r>
          </a:p>
        </p:txBody>
      </p:sp>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4445" t="5555" r="4445" b="4075"/>
          <a:stretch/>
        </p:blipFill>
        <p:spPr>
          <a:xfrm rot="5068245">
            <a:off x="4294050" y="3172979"/>
            <a:ext cx="1709388" cy="1297795"/>
          </a:xfrm>
          <a:prstGeom prst="rect">
            <a:avLst/>
          </a:prstGeom>
        </p:spPr>
      </p:pic>
      <p:sp>
        <p:nvSpPr>
          <p:cNvPr id="15" name="TextBox 14"/>
          <p:cNvSpPr txBox="1"/>
          <p:nvPr/>
        </p:nvSpPr>
        <p:spPr>
          <a:xfrm>
            <a:off x="4472506" y="3349193"/>
            <a:ext cx="1219201" cy="738664"/>
          </a:xfrm>
          <a:prstGeom prst="rect">
            <a:avLst/>
          </a:prstGeom>
          <a:noFill/>
        </p:spPr>
        <p:txBody>
          <a:bodyPr wrap="square" rtlCol="0">
            <a:noAutofit/>
          </a:bodyPr>
          <a:lstStyle/>
          <a:p>
            <a:pPr algn="ctr"/>
            <a:r>
              <a:rPr lang="en-US" sz="1400" b="1" dirty="0"/>
              <a:t>Construction paper</a:t>
            </a:r>
          </a:p>
          <a:p>
            <a:pPr algn="ctr"/>
            <a:r>
              <a:rPr lang="en-US" sz="1400" b="1" dirty="0"/>
              <a:t>Pink &amp; Green</a:t>
            </a:r>
          </a:p>
        </p:txBody>
      </p:sp>
      <p:sp>
        <p:nvSpPr>
          <p:cNvPr id="23" name="TextBox 22"/>
          <p:cNvSpPr txBox="1"/>
          <p:nvPr/>
        </p:nvSpPr>
        <p:spPr>
          <a:xfrm>
            <a:off x="82170" y="667542"/>
            <a:ext cx="1594305" cy="400110"/>
          </a:xfrm>
          <a:prstGeom prst="rect">
            <a:avLst/>
          </a:prstGeom>
          <a:noFill/>
        </p:spPr>
        <p:txBody>
          <a:bodyPr wrap="square" rtlCol="0">
            <a:spAutoFit/>
          </a:bodyPr>
          <a:lstStyle/>
          <a:p>
            <a:r>
              <a:rPr lang="en-US" sz="1000" dirty="0"/>
              <a:t>package of nails &amp;</a:t>
            </a:r>
          </a:p>
          <a:p>
            <a:r>
              <a:rPr lang="en-US" sz="1000" dirty="0"/>
              <a:t> bag to hold brass pins</a:t>
            </a:r>
          </a:p>
        </p:txBody>
      </p:sp>
      <p:pic>
        <p:nvPicPr>
          <p:cNvPr id="28" name="Picture 27"/>
          <p:cNvPicPr>
            <a:picLocks noChangeAspect="1"/>
          </p:cNvPicPr>
          <p:nvPr/>
        </p:nvPicPr>
        <p:blipFill rotWithShape="1">
          <a:blip r:embed="rId10" cstate="print">
            <a:extLst>
              <a:ext uri="{28A0092B-C50C-407E-A947-70E740481C1C}">
                <a14:useLocalDpi xmlns:a14="http://schemas.microsoft.com/office/drawing/2010/main" val="0"/>
              </a:ext>
            </a:extLst>
          </a:blip>
          <a:srcRect l="3334" t="8889" r="1665" b="10000"/>
          <a:stretch/>
        </p:blipFill>
        <p:spPr>
          <a:xfrm>
            <a:off x="6401804" y="716384"/>
            <a:ext cx="1994930" cy="1277455"/>
          </a:xfrm>
          <a:prstGeom prst="rect">
            <a:avLst/>
          </a:prstGeom>
        </p:spPr>
      </p:pic>
      <p:sp>
        <p:nvSpPr>
          <p:cNvPr id="17" name="TextBox 16"/>
          <p:cNvSpPr txBox="1"/>
          <p:nvPr/>
        </p:nvSpPr>
        <p:spPr>
          <a:xfrm>
            <a:off x="7179539" y="2091097"/>
            <a:ext cx="2182874" cy="400110"/>
          </a:xfrm>
          <a:prstGeom prst="rect">
            <a:avLst/>
          </a:prstGeom>
          <a:noFill/>
        </p:spPr>
        <p:txBody>
          <a:bodyPr wrap="square" rtlCol="0">
            <a:spAutoFit/>
          </a:bodyPr>
          <a:lstStyle/>
          <a:p>
            <a:pPr algn="ctr"/>
            <a:r>
              <a:rPr lang="en-US" sz="1000" b="1" dirty="0"/>
              <a:t>“Super Tips” Crayola markers</a:t>
            </a:r>
          </a:p>
          <a:p>
            <a:pPr algn="ctr"/>
            <a:r>
              <a:rPr lang="en-US" sz="1000" b="1" dirty="0"/>
              <a:t>In container</a:t>
            </a:r>
          </a:p>
        </p:txBody>
      </p:sp>
      <p:sp>
        <p:nvSpPr>
          <p:cNvPr id="29" name="TextBox 28"/>
          <p:cNvSpPr txBox="1"/>
          <p:nvPr/>
        </p:nvSpPr>
        <p:spPr>
          <a:xfrm>
            <a:off x="6530382" y="718945"/>
            <a:ext cx="1844929" cy="369332"/>
          </a:xfrm>
          <a:prstGeom prst="rect">
            <a:avLst/>
          </a:prstGeom>
          <a:noFill/>
        </p:spPr>
        <p:txBody>
          <a:bodyPr wrap="none" rtlCol="0">
            <a:spAutoFit/>
          </a:bodyPr>
          <a:lstStyle/>
          <a:p>
            <a:r>
              <a:rPr lang="en-US" dirty="0"/>
              <a:t>“Extra Room” box</a:t>
            </a:r>
          </a:p>
        </p:txBody>
      </p:sp>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7778" t="7037" r="6666" b="8518"/>
          <a:stretch/>
        </p:blipFill>
        <p:spPr>
          <a:xfrm>
            <a:off x="178274" y="1023365"/>
            <a:ext cx="1329251" cy="983991"/>
          </a:xfrm>
          <a:prstGeom prst="rect">
            <a:avLst/>
          </a:prstGeom>
        </p:spPr>
      </p:pic>
    </p:spTree>
    <p:extLst>
      <p:ext uri="{BB962C8B-B14F-4D97-AF65-F5344CB8AC3E}">
        <p14:creationId xmlns:p14="http://schemas.microsoft.com/office/powerpoint/2010/main" val="37183108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0882" y="1011405"/>
            <a:ext cx="8263518" cy="5632311"/>
          </a:xfrm>
          <a:prstGeom prst="rect">
            <a:avLst/>
          </a:prstGeom>
          <a:noFill/>
          <a:ln>
            <a:noFill/>
          </a:ln>
        </p:spPr>
        <p:txBody>
          <a:bodyPr wrap="square">
            <a:spAutoFit/>
          </a:bodyPr>
          <a:lstStyle/>
          <a:p>
            <a:pPr>
              <a:defRPr/>
            </a:pPr>
            <a:r>
              <a:rPr lang="en-US" sz="900" b="1" u="sng" dirty="0">
                <a:solidFill>
                  <a:srgbClr val="000000"/>
                </a:solidFill>
                <a:latin typeface="Arial" panose="020B0604020202020204" pitchFamily="34" charset="0"/>
                <a:cs typeface="Arial" panose="020B0604020202020204" pitchFamily="34" charset="0"/>
              </a:rPr>
              <a:t>WALMART:</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Brass pins: (1) per student (regular size, not the real long ones)</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Coffee filters:  </a:t>
            </a:r>
            <a:r>
              <a:rPr lang="en-US" sz="900" b="1" u="sng" dirty="0">
                <a:solidFill>
                  <a:srgbClr val="FF0000"/>
                </a:solidFill>
                <a:latin typeface="Arial" panose="020B0604020202020204" pitchFamily="34" charset="0"/>
                <a:cs typeface="Arial" panose="020B0604020202020204" pitchFamily="34" charset="0"/>
              </a:rPr>
              <a:t>SIZE:  MUST BUY the 3 ¼” BASE size</a:t>
            </a:r>
            <a:r>
              <a:rPr lang="en-US" sz="900" dirty="0">
                <a:solidFill>
                  <a:srgbClr val="000000"/>
                </a:solidFill>
                <a:latin typeface="Arial" panose="020B0604020202020204" pitchFamily="34" charset="0"/>
                <a:cs typeface="Arial" panose="020B0604020202020204" pitchFamily="34" charset="0"/>
              </a:rPr>
              <a:t>.   (1) per student</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Wooden clothes pins (1) per student</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Ziploc Sandwich bags (75+):  to create “FROG  KITS” ; (1) per student </a:t>
            </a:r>
            <a:endParaRPr lang="en-US" sz="900" b="1" u="sng"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Glue sticks: (4) </a:t>
            </a:r>
            <a:r>
              <a:rPr lang="en-US" sz="900" b="1" u="sng" dirty="0">
                <a:solidFill>
                  <a:srgbClr val="000000"/>
                </a:solidFill>
                <a:latin typeface="Arial" panose="020B0604020202020204" pitchFamily="34" charset="0"/>
                <a:cs typeface="Arial" panose="020B0604020202020204" pitchFamily="34" charset="0"/>
              </a:rPr>
              <a:t>JUMBO LARGE</a:t>
            </a:r>
            <a:r>
              <a:rPr lang="en-US" sz="900" dirty="0">
                <a:solidFill>
                  <a:srgbClr val="000000"/>
                </a:solidFill>
                <a:latin typeface="Arial" panose="020B0604020202020204" pitchFamily="34" charset="0"/>
                <a:cs typeface="Arial" panose="020B0604020202020204" pitchFamily="34" charset="0"/>
              </a:rPr>
              <a:t> ones</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PAPER PLATES (all white); just the simple ones, made by WALMART!!  Each student gets (2)</a:t>
            </a:r>
          </a:p>
          <a:p>
            <a:pPr>
              <a:defRPr/>
            </a:pPr>
            <a:endParaRPr lang="en-US" sz="900" b="1" u="sng" dirty="0">
              <a:solidFill>
                <a:srgbClr val="000000"/>
              </a:solidFill>
              <a:latin typeface="Arial" panose="020B0604020202020204" pitchFamily="34" charset="0"/>
              <a:cs typeface="Arial" panose="020B0604020202020204" pitchFamily="34" charset="0"/>
            </a:endParaRPr>
          </a:p>
          <a:p>
            <a:pPr>
              <a:defRPr/>
            </a:pPr>
            <a:r>
              <a:rPr lang="en-US" sz="900" b="1" u="sng" dirty="0">
                <a:solidFill>
                  <a:srgbClr val="000000"/>
                </a:solidFill>
                <a:latin typeface="Arial" panose="020B0604020202020204" pitchFamily="34" charset="0"/>
                <a:cs typeface="Arial" panose="020B0604020202020204" pitchFamily="34" charset="0"/>
              </a:rPr>
              <a:t>TARGET:  (Only if you need them)</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(1) 50 count of CRAYOLA SUPER TIPS ---- </a:t>
            </a:r>
            <a:r>
              <a:rPr lang="en-US" sz="900" u="sng" dirty="0">
                <a:solidFill>
                  <a:srgbClr val="FF0000"/>
                </a:solidFill>
                <a:latin typeface="Arial" panose="020B0604020202020204" pitchFamily="34" charset="0"/>
                <a:cs typeface="Arial" panose="020B0604020202020204" pitchFamily="34" charset="0"/>
              </a:rPr>
              <a:t>ONLY BUY THIS BRAND and TYPE</a:t>
            </a:r>
          </a:p>
          <a:p>
            <a:pPr>
              <a:defRPr/>
            </a:pPr>
            <a:endParaRPr lang="en-US" sz="900" dirty="0">
              <a:solidFill>
                <a:srgbClr val="000000"/>
              </a:solidFill>
              <a:latin typeface="Arial" panose="020B0604020202020204" pitchFamily="34" charset="0"/>
              <a:cs typeface="Arial" panose="020B0604020202020204" pitchFamily="34" charset="0"/>
            </a:endParaRPr>
          </a:p>
          <a:p>
            <a:pPr>
              <a:defRPr/>
            </a:pPr>
            <a:endParaRPr lang="en-US" sz="900" b="1" u="sng" dirty="0">
              <a:solidFill>
                <a:srgbClr val="000000"/>
              </a:solidFill>
              <a:latin typeface="Arial" panose="020B0604020202020204" pitchFamily="34" charset="0"/>
              <a:cs typeface="Arial" panose="020B0604020202020204" pitchFamily="34" charset="0"/>
            </a:endParaRPr>
          </a:p>
          <a:p>
            <a:pPr>
              <a:defRPr/>
            </a:pPr>
            <a:r>
              <a:rPr lang="en-US" sz="900" b="1" u="sng" dirty="0">
                <a:solidFill>
                  <a:srgbClr val="000000"/>
                </a:solidFill>
                <a:latin typeface="Arial" panose="020B0604020202020204" pitchFamily="34" charset="0"/>
                <a:cs typeface="Arial" panose="020B0604020202020204" pitchFamily="34" charset="0"/>
              </a:rPr>
              <a:t>MICHAEL’S:  check 2</a:t>
            </a:r>
            <a:r>
              <a:rPr lang="en-US" sz="900" b="1" u="sng" baseline="30000" dirty="0">
                <a:solidFill>
                  <a:srgbClr val="000000"/>
                </a:solidFill>
                <a:latin typeface="Arial" panose="020B0604020202020204" pitchFamily="34" charset="0"/>
                <a:cs typeface="Arial" panose="020B0604020202020204" pitchFamily="34" charset="0"/>
              </a:rPr>
              <a:t>nd</a:t>
            </a:r>
            <a:r>
              <a:rPr lang="en-US" sz="900" b="1" u="sng" dirty="0">
                <a:solidFill>
                  <a:srgbClr val="000000"/>
                </a:solidFill>
                <a:latin typeface="Arial" panose="020B0604020202020204" pitchFamily="34" charset="0"/>
                <a:cs typeface="Arial" panose="020B0604020202020204" pitchFamily="34" charset="0"/>
              </a:rPr>
              <a:t> grade AA storage bin before buying…</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GREEN construction paper (frog body and legs); 50 ct.  - use coupon</a:t>
            </a:r>
          </a:p>
          <a:p>
            <a:pPr marL="742950" lvl="1"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PINK construction paper (frog tongue); 50 ct. – use coupon</a:t>
            </a:r>
          </a:p>
          <a:p>
            <a:pPr marL="285750" indent="-285750">
              <a:buFont typeface="Arial" panose="020B0604020202020204" pitchFamily="34" charset="0"/>
              <a:buChar char="•"/>
              <a:defRPr/>
            </a:pPr>
            <a:endParaRPr lang="en-US" sz="900" b="1" dirty="0">
              <a:solidFill>
                <a:srgbClr val="000000"/>
              </a:solidFill>
              <a:latin typeface="Arial" panose="020B0604020202020204" pitchFamily="34" charset="0"/>
              <a:cs typeface="Arial" panose="020B0604020202020204" pitchFamily="34" charset="0"/>
            </a:endParaRPr>
          </a:p>
          <a:p>
            <a:pPr>
              <a:defRPr/>
            </a:pPr>
            <a:endParaRPr lang="en-US" sz="900" b="1" u="sng" dirty="0">
              <a:solidFill>
                <a:srgbClr val="000000"/>
              </a:solidFill>
              <a:latin typeface="Arial" panose="020B0604020202020204" pitchFamily="34" charset="0"/>
              <a:cs typeface="Arial" panose="020B0604020202020204" pitchFamily="34" charset="0"/>
            </a:endParaRPr>
          </a:p>
          <a:p>
            <a:pPr>
              <a:defRPr/>
            </a:pPr>
            <a:r>
              <a:rPr lang="en-US" sz="900" b="1" u="sng" dirty="0">
                <a:solidFill>
                  <a:srgbClr val="000000"/>
                </a:solidFill>
                <a:latin typeface="Arial" panose="020B0604020202020204" pitchFamily="34" charset="0"/>
                <a:cs typeface="Arial" panose="020B0604020202020204" pitchFamily="34" charset="0"/>
              </a:rPr>
              <a:t>Items to borrow, gather, and/or find in 1</a:t>
            </a:r>
            <a:r>
              <a:rPr lang="en-US" sz="900" b="1" u="sng" baseline="30000" dirty="0">
                <a:solidFill>
                  <a:srgbClr val="000000"/>
                </a:solidFill>
                <a:latin typeface="Arial" panose="020B0604020202020204" pitchFamily="34" charset="0"/>
                <a:cs typeface="Arial" panose="020B0604020202020204" pitchFamily="34" charset="0"/>
              </a:rPr>
              <a:t>st</a:t>
            </a:r>
            <a:r>
              <a:rPr lang="en-US" sz="900" b="1" u="sng" dirty="0">
                <a:solidFill>
                  <a:srgbClr val="000000"/>
                </a:solidFill>
                <a:latin typeface="Arial" panose="020B0604020202020204" pitchFamily="34" charset="0"/>
                <a:cs typeface="Arial" panose="020B0604020202020204" pitchFamily="34" charset="0"/>
              </a:rPr>
              <a:t> grade’s AA storage bin</a:t>
            </a:r>
            <a:r>
              <a:rPr lang="en-US" sz="900" b="1" dirty="0">
                <a:solidFill>
                  <a:srgbClr val="000000"/>
                </a:solidFill>
                <a:latin typeface="Arial" panose="020B0604020202020204" pitchFamily="34" charset="0"/>
                <a:cs typeface="Arial" panose="020B0604020202020204" pitchFamily="34" charset="0"/>
              </a:rPr>
              <a:t>: might need to purchase/replace</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(25) Sharpie permanent markers; 1 per student; CHECK TO MAKE SURE THEY WORK!</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(25) Black ink pens; so students can draw the lily life cycle.</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(25) paper plates labeled </a:t>
            </a:r>
            <a:r>
              <a:rPr lang="en-US" sz="900" b="1" u="sng" dirty="0">
                <a:solidFill>
                  <a:srgbClr val="FF0000"/>
                </a:solidFill>
                <a:latin typeface="Arial" panose="020B0604020202020204" pitchFamily="34" charset="0"/>
                <a:cs typeface="Arial" panose="020B0604020202020204" pitchFamily="34" charset="0"/>
              </a:rPr>
              <a:t>“WORK PLATES”;</a:t>
            </a:r>
            <a:r>
              <a:rPr lang="en-US" sz="900" b="1" dirty="0">
                <a:solidFill>
                  <a:srgbClr val="FF0000"/>
                </a:solidFill>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for placing coffee filters on and squirting with water</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Cafeteria Trays or GROCERY BAGS  (25) --- students use to color on top of, to protect desks from markers</a:t>
            </a:r>
          </a:p>
          <a:p>
            <a:pPr marL="1200150" lvl="2" indent="-285750">
              <a:buFont typeface="Arial" panose="020B0604020202020204" pitchFamily="34" charset="0"/>
              <a:buChar char="•"/>
              <a:defRPr/>
            </a:pPr>
            <a:r>
              <a:rPr lang="en-US" sz="900" u="sng" dirty="0">
                <a:solidFill>
                  <a:srgbClr val="000000"/>
                </a:solidFill>
                <a:latin typeface="Arial" panose="020B0604020202020204" pitchFamily="34" charset="0"/>
                <a:cs typeface="Arial" panose="020B0604020202020204" pitchFamily="34" charset="0"/>
              </a:rPr>
              <a:t>EXTRA  ROOM  BOX (with these contents):</a:t>
            </a:r>
          </a:p>
          <a:p>
            <a:pPr marL="2114550" lvl="4"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(2) Blow dryers: makes the drying go faster and MIGHT NEED EXTENSION CORD</a:t>
            </a:r>
          </a:p>
          <a:p>
            <a:pPr marL="2114550" lvl="4"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Scissors: (2) pairs </a:t>
            </a:r>
          </a:p>
          <a:p>
            <a:pPr marL="2114550" lvl="4"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(4-6) JUMBO GLUE STICKS</a:t>
            </a:r>
          </a:p>
          <a:p>
            <a:pPr marL="2114550" lvl="4"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(2) TOP PLATE templates</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(12) STUDENT glue sticks:  bring some for students who don’t have one.</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(4) Squirt bottles:  VIP:  check to make sure they work.</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BAG with (2-3) nails/tools to make holes &amp; BRASS PINS: Nails to put holes thru two paper plates before you insert the brass pin in classroom – ADULTS ONLY</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CONTAINER OF  “Super Tips” Crayola markers:  (3) for each student</a:t>
            </a:r>
            <a:r>
              <a:rPr lang="en-US" sz="900" b="1" dirty="0">
                <a:solidFill>
                  <a:srgbClr val="000000"/>
                </a:solidFill>
                <a:latin typeface="Arial" panose="020B0604020202020204" pitchFamily="34" charset="0"/>
                <a:cs typeface="Arial" panose="020B0604020202020204" pitchFamily="34" charset="0"/>
              </a:rPr>
              <a:t>. </a:t>
            </a:r>
            <a:r>
              <a:rPr lang="en-US" sz="900" b="1" u="sng" dirty="0">
                <a:solidFill>
                  <a:srgbClr val="000000"/>
                </a:solidFill>
                <a:latin typeface="Arial" panose="020B0604020202020204" pitchFamily="34" charset="0"/>
                <a:cs typeface="Arial" panose="020B0604020202020204" pitchFamily="34" charset="0"/>
              </a:rPr>
              <a:t>VIP: Check to make sure they are not dried out!! </a:t>
            </a:r>
            <a:r>
              <a:rPr lang="en-US" sz="900" dirty="0">
                <a:solidFill>
                  <a:srgbClr val="000000"/>
                </a:solidFill>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Pink construction paper (creates frog’s tongue)</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Green construction paper (creates frog’s body, his legs AND lily pads)</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Small Circle  paper punch (to create (3) lily pads per student)</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LARGE Oval paper punch (frogs body)</a:t>
            </a:r>
          </a:p>
          <a:p>
            <a:pPr marL="1200150" lvl="2" indent="-2857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MASTER COPIES or jpeg. of “LILY LIFE CYCLE” and “FROG LIFE CYCLE”  - send to Printer at Barker Rd Middle School ASAP!</a:t>
            </a:r>
          </a:p>
          <a:p>
            <a:pPr marL="742950" lvl="1" indent="-285750">
              <a:buFont typeface="Arial" panose="020B0604020202020204" pitchFamily="34" charset="0"/>
              <a:buChar char="•"/>
              <a:defRPr/>
            </a:pPr>
            <a:endParaRPr lang="en-US" sz="900" dirty="0">
              <a:solidFill>
                <a:srgbClr val="000000"/>
              </a:solidFill>
              <a:latin typeface="Arial" panose="020B0604020202020204" pitchFamily="34" charset="0"/>
              <a:cs typeface="Arial" panose="020B0604020202020204" pitchFamily="34" charset="0"/>
            </a:endParaRPr>
          </a:p>
          <a:p>
            <a:pPr>
              <a:defRPr/>
            </a:pPr>
            <a:r>
              <a:rPr lang="en-US" sz="900" b="1" u="sng" dirty="0">
                <a:solidFill>
                  <a:srgbClr val="FF0000"/>
                </a:solidFill>
                <a:latin typeface="Arial" panose="020B0604020202020204" pitchFamily="34" charset="0"/>
                <a:cs typeface="Arial" panose="020B0604020202020204" pitchFamily="34" charset="0"/>
              </a:rPr>
              <a:t>TO COMPLETE THIS PROJECT, STUDENTS WILL NEED</a:t>
            </a:r>
            <a:r>
              <a:rPr lang="en-US" sz="900" b="1" dirty="0">
                <a:solidFill>
                  <a:srgbClr val="FF0000"/>
                </a:solidFill>
                <a:latin typeface="Arial" panose="020B0604020202020204" pitchFamily="34" charset="0"/>
                <a:cs typeface="Arial" panose="020B0604020202020204" pitchFamily="34" charset="0"/>
              </a:rPr>
              <a:t>:    black Sharpie marker (AA provides), colored markers (AA provided), glue stick, pencil (curls the frog’s tongue), black ink pens (AA provides), and colored pencils</a:t>
            </a:r>
          </a:p>
        </p:txBody>
      </p:sp>
      <p:sp>
        <p:nvSpPr>
          <p:cNvPr id="14340" name="TextBox 1"/>
          <p:cNvSpPr txBox="1">
            <a:spLocks noChangeArrowheads="1"/>
          </p:cNvSpPr>
          <p:nvPr/>
        </p:nvSpPr>
        <p:spPr bwMode="auto">
          <a:xfrm>
            <a:off x="228600" y="170719"/>
            <a:ext cx="25146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sp>
        <p:nvSpPr>
          <p:cNvPr id="3" name="TextBox 2"/>
          <p:cNvSpPr txBox="1"/>
          <p:nvPr/>
        </p:nvSpPr>
        <p:spPr>
          <a:xfrm>
            <a:off x="7853998" y="170719"/>
            <a:ext cx="979114" cy="276999"/>
          </a:xfrm>
          <a:prstGeom prst="rect">
            <a:avLst/>
          </a:prstGeom>
          <a:noFill/>
          <a:ln>
            <a:solidFill>
              <a:schemeClr val="tx1"/>
            </a:solidFill>
          </a:ln>
        </p:spPr>
        <p:txBody>
          <a:bodyPr wrap="none" rtlCol="0">
            <a:spAutoFit/>
          </a:bodyPr>
          <a:lstStyle/>
          <a:p>
            <a:pPr algn="ctr"/>
            <a:r>
              <a:rPr lang="en-US" sz="1200" b="1" dirty="0"/>
              <a:t>SUPPLY LIST:</a:t>
            </a:r>
          </a:p>
        </p:txBody>
      </p:sp>
      <p:pic>
        <p:nvPicPr>
          <p:cNvPr id="1026" name="Picture 2" descr="https://www.enasco.com/prod/images/products/3A/AC171604l.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66" r="18667" b="5334"/>
          <a:stretch/>
        </p:blipFill>
        <p:spPr bwMode="auto">
          <a:xfrm>
            <a:off x="7286442" y="822219"/>
            <a:ext cx="1564278" cy="23630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ebayimg.com/00/s/MjcwWDMwMA==/z/ER4AAOSwnDZUBDG6/$_35.JPG?set_id=2"/>
          <p:cNvPicPr>
            <a:picLocks noChangeAspect="1" noChangeArrowheads="1"/>
          </p:cNvPicPr>
          <p:nvPr/>
        </p:nvPicPr>
        <p:blipFill rotWithShape="1">
          <a:blip r:embed="rId3">
            <a:extLst>
              <a:ext uri="{28A0092B-C50C-407E-A947-70E740481C1C}">
                <a14:useLocalDpi xmlns:a14="http://schemas.microsoft.com/office/drawing/2010/main" val="0"/>
              </a:ext>
            </a:extLst>
          </a:blip>
          <a:srcRect l="7720" t="23757" r="4804" b="24404"/>
          <a:stretch/>
        </p:blipFill>
        <p:spPr bwMode="auto">
          <a:xfrm>
            <a:off x="5029200" y="1011405"/>
            <a:ext cx="1129851" cy="602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6478" y="3185277"/>
            <a:ext cx="1219200" cy="646331"/>
          </a:xfrm>
          <a:prstGeom prst="rect">
            <a:avLst/>
          </a:prstGeom>
          <a:noFill/>
        </p:spPr>
        <p:txBody>
          <a:bodyPr wrap="square" rtlCol="0">
            <a:spAutoFit/>
          </a:bodyPr>
          <a:lstStyle/>
          <a:p>
            <a:pPr algn="ctr"/>
            <a:r>
              <a:rPr lang="en-US" sz="1200" b="1" dirty="0"/>
              <a:t>ONLY </a:t>
            </a:r>
          </a:p>
          <a:p>
            <a:pPr algn="ctr"/>
            <a:r>
              <a:rPr lang="en-US" sz="1200" b="1" dirty="0"/>
              <a:t>buy this brand and type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1" y="4497946"/>
            <a:ext cx="645628" cy="48422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96" t="22569" r="66492" b="25347"/>
          <a:stretch/>
        </p:blipFill>
        <p:spPr>
          <a:xfrm>
            <a:off x="457200" y="3581400"/>
            <a:ext cx="645628" cy="768605"/>
          </a:xfrm>
          <a:prstGeom prst="rect">
            <a:avLst/>
          </a:prstGeom>
        </p:spPr>
      </p:pic>
      <p:pic>
        <p:nvPicPr>
          <p:cNvPr id="11" name="Picture 2" descr="http://www.raisinglemons.com/wp-content/uploads/2012/03/4-squrit-bottl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6845" y="3997580"/>
            <a:ext cx="1098466" cy="70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939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515" y="498396"/>
            <a:ext cx="8467055" cy="6147837"/>
          </a:xfrm>
          <a:prstGeom prst="rect">
            <a:avLst/>
          </a:prstGeom>
        </p:spPr>
        <p:txBody>
          <a:bodyPr wrap="square">
            <a:spAutoFit/>
          </a:bodyPr>
          <a:lstStyle/>
          <a:p>
            <a:pPr>
              <a:defRPr/>
            </a:pPr>
            <a:endParaRPr lang="en-US" sz="1100" b="1" u="sng" dirty="0">
              <a:solidFill>
                <a:srgbClr val="FF0000"/>
              </a:solidFill>
              <a:latin typeface="Arial" panose="020B0604020202020204" pitchFamily="34" charset="0"/>
              <a:cs typeface="Arial" panose="020B0604020202020204" pitchFamily="34" charset="0"/>
            </a:endParaRPr>
          </a:p>
          <a:p>
            <a:pPr>
              <a:defRPr/>
            </a:pPr>
            <a:r>
              <a:rPr lang="en-US" sz="900" b="1" u="sng" dirty="0">
                <a:latin typeface="Arial" panose="020B0604020202020204" pitchFamily="34" charset="0"/>
                <a:cs typeface="Arial" panose="020B0604020202020204" pitchFamily="34" charset="0"/>
              </a:rPr>
              <a:t>PURCHASE SUPPLIES ASAP:</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Check for left over supplies in the grade’s AA container.</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Purchase needed supplies.  See “Supply List”</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Prep ASAP</a:t>
            </a:r>
          </a:p>
          <a:p>
            <a:pPr algn="ctr">
              <a:lnSpc>
                <a:spcPct val="150000"/>
              </a:lnSpc>
              <a:defRPr/>
            </a:pPr>
            <a:endParaRPr lang="en-US" sz="900" b="1" dirty="0">
              <a:latin typeface="Arial" panose="020B0604020202020204" pitchFamily="34" charset="0"/>
              <a:cs typeface="Arial" panose="020B0604020202020204" pitchFamily="34" charset="0"/>
            </a:endParaRPr>
          </a:p>
          <a:p>
            <a:pPr>
              <a:defRPr/>
            </a:pPr>
            <a:r>
              <a:rPr lang="en-US" sz="900" b="1" u="sng" dirty="0">
                <a:latin typeface="Arial" panose="020B0604020202020204" pitchFamily="34" charset="0"/>
                <a:cs typeface="Arial" panose="020B0604020202020204" pitchFamily="34" charset="0"/>
              </a:rPr>
              <a:t>JANUARY:</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Contact Lead Teacher and  request they pick some dates for their AA and let you know. </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Can schedule back to back, but need about a 15-minute window.</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Project is done in the classroom + ONE EXTRA ROOM (confirm with Main Office its availability)</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Once ok’d by Main Office, confirm with Lead Teacher the dates and times</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Complete “Room Reservation Form” if necessary.</a:t>
            </a:r>
          </a:p>
          <a:p>
            <a:pPr marL="742950" lvl="1" indent="-285750">
              <a:buFont typeface="Arial" panose="020B0604020202020204" pitchFamily="34" charset="0"/>
              <a:buChar char="•"/>
              <a:defRPr/>
            </a:pPr>
            <a:r>
              <a:rPr lang="en-US" sz="900" dirty="0">
                <a:latin typeface="Arial" panose="020B0604020202020204" pitchFamily="34" charset="0"/>
                <a:cs typeface="Arial" panose="020B0604020202020204" pitchFamily="34" charset="0"/>
              </a:rPr>
              <a:t>Get MASTER COPY or PDF file to Printer at Barker Rd Middle School (complete form too)</a:t>
            </a:r>
          </a:p>
          <a:p>
            <a:pPr>
              <a:defRPr/>
            </a:pPr>
            <a:endParaRPr lang="en-US" sz="900" b="1" u="sng" dirty="0">
              <a:solidFill>
                <a:srgbClr val="000000"/>
              </a:solidFill>
              <a:latin typeface="Arial" panose="020B0604020202020204" pitchFamily="34" charset="0"/>
              <a:cs typeface="Arial" panose="020B0604020202020204" pitchFamily="34" charset="0"/>
            </a:endParaRPr>
          </a:p>
          <a:p>
            <a:pPr>
              <a:defRPr/>
            </a:pPr>
            <a:r>
              <a:rPr lang="en-US" sz="900" b="1" u="sng" dirty="0">
                <a:solidFill>
                  <a:srgbClr val="000000"/>
                </a:solidFill>
                <a:latin typeface="Arial" panose="020B0604020202020204" pitchFamily="34" charset="0"/>
                <a:cs typeface="Arial" panose="020B0604020202020204" pitchFamily="34" charset="0"/>
              </a:rPr>
              <a:t>MONTH BEFORE PROJECT:</a:t>
            </a:r>
            <a:endParaRPr lang="en-US" sz="900" dirty="0">
              <a:solidFill>
                <a:srgbClr val="000000"/>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Post for volunteers; works best with (4-5) Volunteers; school express or Volunteer Coordinator and use an eform if an option.  Let them also know dates &amp; times of projects AND TRAINING DATE too.</a:t>
            </a:r>
          </a:p>
          <a:p>
            <a:pPr marL="628650" lvl="1" indent="-1714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If an option, contact PTSA Web Leader and request an eform be activated on the PTSA AA page for volunteers.  Let them know the dates &amp; times of projects AND TRAINING DATE TOO. </a:t>
            </a:r>
          </a:p>
          <a:p>
            <a:pPr marL="628650" lvl="1" indent="-1714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If an option, email Room Parents and request they send email to parents requesting volunteers and include the eform link.</a:t>
            </a:r>
            <a:endParaRPr lang="en-US" sz="9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sz="900" dirty="0">
                <a:solidFill>
                  <a:srgbClr val="FF0000"/>
                </a:solidFill>
                <a:latin typeface="Arial" panose="020B0604020202020204" pitchFamily="34" charset="0"/>
                <a:cs typeface="Arial" panose="020B0604020202020204" pitchFamily="34" charset="0"/>
              </a:rPr>
              <a:t>All prep should be done by this point</a:t>
            </a:r>
            <a:r>
              <a:rPr lang="en-US" sz="900" dirty="0">
                <a:solidFill>
                  <a:srgbClr val="000000"/>
                </a:solidFill>
                <a:latin typeface="Arial" panose="020B0604020202020204" pitchFamily="34" charset="0"/>
                <a:cs typeface="Arial" panose="020B0604020202020204" pitchFamily="34" charset="0"/>
              </a:rPr>
              <a:t>.</a:t>
            </a:r>
          </a:p>
          <a:p>
            <a:pPr marL="628650" lvl="1" indent="-171450">
              <a:buFont typeface="Arial" panose="020B0604020202020204" pitchFamily="34" charset="0"/>
              <a:buChar char="•"/>
              <a:defRPr/>
            </a:pPr>
            <a:r>
              <a:rPr lang="en-US" sz="900" dirty="0">
                <a:solidFill>
                  <a:srgbClr val="000000"/>
                </a:solidFill>
                <a:latin typeface="Arial" panose="020B0604020202020204" pitchFamily="34" charset="0"/>
                <a:cs typeface="Arial" panose="020B0604020202020204" pitchFamily="34" charset="0"/>
              </a:rPr>
              <a:t>BUNDLE/ORGANIZE all supplies by class.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Figure out your TECH, check for compatibility, cables, screens, etc. and assure it’s all going to work properly.</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Make arrangements to TRAIN Parent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Determine who will be the Lead AA Person to do the Introduction Monet PowerPoint.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Train Lead AA People: demonstrate project and mention main pointers and/or problems and tell them where supplies are</a:t>
            </a:r>
          </a:p>
          <a:p>
            <a:pPr marL="628650" lvl="1" indent="-171450">
              <a:buFont typeface="Arial" panose="020B0604020202020204" pitchFamily="34" charset="0"/>
              <a:buChar char="•"/>
            </a:pPr>
            <a:r>
              <a:rPr lang="en-US" sz="900" b="1" u="sng" dirty="0">
                <a:solidFill>
                  <a:srgbClr val="FF0000"/>
                </a:solidFill>
                <a:latin typeface="Arial" panose="020B0604020202020204" pitchFamily="34" charset="0"/>
                <a:cs typeface="Arial" panose="020B0604020202020204" pitchFamily="34" charset="0"/>
              </a:rPr>
              <a:t>BE SURE the 5-cycle page (from Printer) that shows the “Frog” or “Lily Plant” Life cycle has been cut out; 1 per student</a:t>
            </a:r>
          </a:p>
          <a:p>
            <a:pPr marL="800100" lvl="1" indent="-342900">
              <a:buFont typeface="Wingdings" panose="05000000000000000000" pitchFamily="2" charset="2"/>
              <a:buChar char="q"/>
              <a:defRPr/>
            </a:pPr>
            <a:endParaRPr lang="en-US" sz="9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defRPr/>
            </a:pPr>
            <a:endParaRPr lang="en-US" sz="900" dirty="0">
              <a:latin typeface="Arial" panose="020B0604020202020204" pitchFamily="34" charset="0"/>
              <a:cs typeface="Arial" panose="020B0604020202020204" pitchFamily="34" charset="0"/>
            </a:endParaRPr>
          </a:p>
          <a:p>
            <a:pPr>
              <a:defRPr/>
            </a:pPr>
            <a:r>
              <a:rPr lang="en-US" sz="900" b="1" u="sng" dirty="0">
                <a:latin typeface="Arial" panose="020B0604020202020204" pitchFamily="34" charset="0"/>
                <a:cs typeface="Arial" panose="020B0604020202020204" pitchFamily="34" charset="0"/>
              </a:rPr>
              <a:t>1-2  WEEKS BEFORE PROJECT:</a:t>
            </a:r>
            <a:endParaRPr lang="en-US" sz="9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Train Volunteers:  demonstrate project, mention main pointers and/or problems and show them where supplies are.</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Send email to volunteers to “Thank them for Volunteering”, </a:t>
            </a:r>
            <a:r>
              <a:rPr lang="en-US" sz="900" b="1" u="sng" dirty="0">
                <a:latin typeface="Arial" panose="020B0604020202020204" pitchFamily="34" charset="0"/>
                <a:cs typeface="Arial" panose="020B0604020202020204" pitchFamily="34" charset="0"/>
              </a:rPr>
              <a:t>INVITE THEM TO TRAINING</a:t>
            </a:r>
            <a:r>
              <a:rPr lang="en-US" sz="900" dirty="0">
                <a:latin typeface="Arial" panose="020B0604020202020204" pitchFamily="34" charset="0"/>
                <a:cs typeface="Arial" panose="020B0604020202020204" pitchFamily="34" charset="0"/>
              </a:rPr>
              <a:t>, and  include the following: </a:t>
            </a:r>
          </a:p>
          <a:p>
            <a:pPr marL="1143000" lvl="2" indent="-228600">
              <a:buFont typeface="+mj-lt"/>
              <a:buAutoNum type="arabicPeriod"/>
            </a:pPr>
            <a:r>
              <a:rPr lang="en-US" sz="900" dirty="0">
                <a:latin typeface="Arial" panose="020B0604020202020204" pitchFamily="34" charset="0"/>
                <a:cs typeface="Arial" panose="020B0604020202020204" pitchFamily="34" charset="0"/>
              </a:rPr>
              <a:t>The times &amp; dates of  ALL the grade’s AA projects + times &amp; dates of TRAINING. </a:t>
            </a:r>
          </a:p>
          <a:p>
            <a:pPr marL="1143000" lvl="2" indent="-228600">
              <a:buFont typeface="+mj-lt"/>
              <a:buAutoNum type="arabicPeriod"/>
            </a:pPr>
            <a:r>
              <a:rPr lang="en-US" sz="900" dirty="0">
                <a:latin typeface="Arial" panose="020B0604020202020204" pitchFamily="34" charset="0"/>
                <a:cs typeface="Arial" panose="020B0604020202020204" pitchFamily="34" charset="0"/>
              </a:rPr>
              <a:t>If necessary, ask Volunteers to consider covering for other classes if low on volunteers</a:t>
            </a:r>
          </a:p>
          <a:p>
            <a:pPr marL="1143000" lvl="2" indent="-228600">
              <a:buFont typeface="+mj-lt"/>
              <a:buAutoNum type="arabicPeriod"/>
            </a:pPr>
            <a:r>
              <a:rPr lang="en-US" sz="900" dirty="0">
                <a:latin typeface="Arial" panose="020B0604020202020204" pitchFamily="34" charset="0"/>
                <a:cs typeface="Arial" panose="020B0604020202020204" pitchFamily="34" charset="0"/>
              </a:rPr>
              <a:t>Attach last few pages of the “Prep” PowerPoint that’s labeled “Volunteer Duties”. </a:t>
            </a:r>
          </a:p>
          <a:p>
            <a:pPr marL="1143000" lvl="2" indent="-228600">
              <a:buFont typeface="+mj-lt"/>
              <a:buAutoNum type="arabicPeriod"/>
            </a:pPr>
            <a:r>
              <a:rPr lang="en-US" sz="900" dirty="0">
                <a:latin typeface="Arial" panose="020B0604020202020204" pitchFamily="34" charset="0"/>
                <a:cs typeface="Arial" panose="020B0604020202020204" pitchFamily="34" charset="0"/>
              </a:rPr>
              <a:t>LINK for the video which shows how the project is done.</a:t>
            </a:r>
          </a:p>
          <a:p>
            <a:pPr marL="685800" lvl="1" indent="-228600">
              <a:buFont typeface="+mj-lt"/>
              <a:buAutoNum type="arabicPeriod"/>
            </a:pPr>
            <a:endParaRPr lang="en-US" sz="9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Email the Custodian Manager (and/or Cafeteria Manager) if you’re near their areas or need anything for the project.</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KNOW and TEST YOUR TECH</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CHECK TO MAKE SURE YOU HAVE ALL SUPPLIES and they are bundled per class.</a:t>
            </a:r>
            <a:endParaRPr lang="en-US" sz="900" b="1" u="sng"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Email teachers and confirm project (dates &amp; time).  </a:t>
            </a:r>
            <a:r>
              <a:rPr lang="en-US" sz="900" b="1" dirty="0">
                <a:latin typeface="Arial" panose="020B0604020202020204" pitchFamily="34" charset="0"/>
                <a:cs typeface="Arial" panose="020B0604020202020204" pitchFamily="34" charset="0"/>
              </a:rPr>
              <a:t>NEVER forget  to do this!</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To complete project students will need:  a GLUE STICK and Black Sharpie Marker.</a:t>
            </a:r>
          </a:p>
          <a:p>
            <a:pPr marL="628650" lvl="1" indent="-171450">
              <a:buFont typeface="Arial" panose="020B0604020202020204" pitchFamily="34" charset="0"/>
              <a:buChar char="•"/>
              <a:defRPr/>
            </a:pPr>
            <a:r>
              <a:rPr lang="en-US" sz="900" b="1" u="sng" dirty="0">
                <a:solidFill>
                  <a:srgbClr val="FF0000"/>
                </a:solidFill>
                <a:latin typeface="Arial" panose="020B0604020202020204" pitchFamily="34" charset="0"/>
                <a:cs typeface="Arial" panose="020B0604020202020204" pitchFamily="34" charset="0"/>
              </a:rPr>
              <a:t>Put note in “EXTRA ROOM” window so others know AA will be using, list the times &amp; dates.</a:t>
            </a:r>
          </a:p>
        </p:txBody>
      </p:sp>
      <p:sp>
        <p:nvSpPr>
          <p:cNvPr id="3" name="TextBox 2"/>
          <p:cNvSpPr txBox="1"/>
          <p:nvPr/>
        </p:nvSpPr>
        <p:spPr>
          <a:xfrm>
            <a:off x="7487452" y="129064"/>
            <a:ext cx="1266693" cy="369332"/>
          </a:xfrm>
          <a:prstGeom prst="rect">
            <a:avLst/>
          </a:prstGeom>
          <a:noFill/>
          <a:ln>
            <a:solidFill>
              <a:schemeClr val="tx1"/>
            </a:solidFill>
          </a:ln>
        </p:spPr>
        <p:txBody>
          <a:bodyPr wrap="none" rtlCol="0">
            <a:spAutoFit/>
          </a:bodyPr>
          <a:lstStyle/>
          <a:p>
            <a:r>
              <a:rPr lang="en-US" b="1" dirty="0"/>
              <a:t>TIME LINE: </a:t>
            </a:r>
          </a:p>
        </p:txBody>
      </p:sp>
      <p:sp>
        <p:nvSpPr>
          <p:cNvPr id="4" name="TextBox 1"/>
          <p:cNvSpPr txBox="1">
            <a:spLocks noChangeArrowheads="1"/>
          </p:cNvSpPr>
          <p:nvPr/>
        </p:nvSpPr>
        <p:spPr bwMode="auto">
          <a:xfrm>
            <a:off x="228600" y="170719"/>
            <a:ext cx="25146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spTree>
    <p:extLst>
      <p:ext uri="{BB962C8B-B14F-4D97-AF65-F5344CB8AC3E}">
        <p14:creationId xmlns:p14="http://schemas.microsoft.com/office/powerpoint/2010/main" val="26340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758250"/>
            <a:ext cx="4800600" cy="2877711"/>
          </a:xfrm>
          <a:prstGeom prst="rect">
            <a:avLst/>
          </a:prstGeom>
        </p:spPr>
        <p:txBody>
          <a:bodyPr wrap="square">
            <a:spAutoFit/>
          </a:bodyPr>
          <a:lstStyle/>
          <a:p>
            <a:pPr>
              <a:defRPr/>
            </a:pPr>
            <a:r>
              <a:rPr lang="en-US" sz="2000" b="1" dirty="0">
                <a:solidFill>
                  <a:srgbClr val="000000"/>
                </a:solidFill>
                <a:latin typeface="Arial" panose="020B0604020202020204" pitchFamily="34" charset="0"/>
                <a:cs typeface="Arial" panose="020B0604020202020204" pitchFamily="34" charset="0"/>
              </a:rPr>
              <a:t>PRINT &amp; PREP bottom PAPER PLATE:</a:t>
            </a:r>
          </a:p>
          <a:p>
            <a:pPr>
              <a:defRPr/>
            </a:pPr>
            <a:endParaRPr lang="en-US" sz="800" b="1" u="sng" dirty="0">
              <a:solidFill>
                <a:srgbClr val="000000"/>
              </a:solidFill>
              <a:latin typeface="Arial" panose="020B0604020202020204" pitchFamily="34" charset="0"/>
              <a:cs typeface="Arial" panose="020B0604020202020204" pitchFamily="34" charset="0"/>
            </a:endParaRPr>
          </a:p>
          <a:p>
            <a:pPr>
              <a:defRPr/>
            </a:pPr>
            <a:r>
              <a:rPr lang="en-US" sz="1400" b="1" u="sng" dirty="0">
                <a:solidFill>
                  <a:srgbClr val="000000"/>
                </a:solidFill>
                <a:latin typeface="Arial" panose="020B0604020202020204" pitchFamily="34" charset="0"/>
                <a:cs typeface="Arial" panose="020B0604020202020204" pitchFamily="34" charset="0"/>
              </a:rPr>
              <a:t>the 5-cycle  FROG or LILY PLANT  LIFE  CYCLE page:</a:t>
            </a:r>
          </a:p>
          <a:p>
            <a:pPr>
              <a:defRPr/>
            </a:pPr>
            <a:endParaRPr lang="en-US" sz="1400" b="1" dirty="0">
              <a:solidFill>
                <a:srgbClr val="000000"/>
              </a:solidFill>
              <a:latin typeface="Arial" panose="020B0604020202020204" pitchFamily="34" charset="0"/>
              <a:cs typeface="Arial" panose="020B0604020202020204" pitchFamily="34" charset="0"/>
            </a:endParaRPr>
          </a:p>
          <a:p>
            <a:pPr>
              <a:defRPr/>
            </a:pPr>
            <a:endParaRPr lang="en-US" sz="1200" b="1" u="sng" dirty="0">
              <a:solidFill>
                <a:srgbClr val="000000"/>
              </a:solidFill>
              <a:latin typeface="Arial" panose="020B0604020202020204" pitchFamily="34" charset="0"/>
              <a:cs typeface="Arial" panose="020B0604020202020204" pitchFamily="34" charset="0"/>
            </a:endParaRPr>
          </a:p>
          <a:p>
            <a:pPr marL="228600" indent="-228600">
              <a:buFont typeface="+mj-lt"/>
              <a:buAutoNum type="arabicPeriod"/>
              <a:defRPr/>
            </a:pPr>
            <a:r>
              <a:rPr lang="en-US" sz="1100" dirty="0">
                <a:latin typeface="Arial" panose="020B0604020202020204" pitchFamily="34" charset="0"/>
                <a:cs typeface="Arial" panose="020B0604020202020204" pitchFamily="34" charset="0"/>
              </a:rPr>
              <a:t>ASAP… Lead Teacher needs to pick either the “Frog Life Cycle” or “Lily Plant Life Cycle” for the grade.</a:t>
            </a:r>
          </a:p>
          <a:p>
            <a:pPr marL="228600" indent="-228600">
              <a:buFont typeface="+mj-lt"/>
              <a:buAutoNum type="arabicPeriod"/>
              <a:defRPr/>
            </a:pPr>
            <a:endParaRPr lang="en-US" sz="1100" dirty="0">
              <a:latin typeface="Arial" panose="020B0604020202020204" pitchFamily="34" charset="0"/>
              <a:cs typeface="Arial" panose="020B0604020202020204" pitchFamily="34" charset="0"/>
            </a:endParaRPr>
          </a:p>
          <a:p>
            <a:pPr marL="228600" indent="-228600">
              <a:buFont typeface="+mj-lt"/>
              <a:buAutoNum type="arabicPeriod"/>
              <a:defRPr/>
            </a:pPr>
            <a:r>
              <a:rPr lang="en-US" sz="1100" dirty="0">
                <a:latin typeface="Arial" panose="020B0604020202020204" pitchFamily="34" charset="0"/>
                <a:cs typeface="Arial" panose="020B0604020202020204" pitchFamily="34" charset="0"/>
              </a:rPr>
              <a:t>Send their choice to BRMS Printer;  need 1 per student</a:t>
            </a:r>
          </a:p>
          <a:p>
            <a:pPr marL="228600" indent="-228600">
              <a:buFont typeface="+mj-lt"/>
              <a:buAutoNum type="arabicPeriod"/>
              <a:defRPr/>
            </a:pPr>
            <a:endParaRPr lang="en-US" sz="1100" b="1" u="sng" dirty="0">
              <a:solidFill>
                <a:srgbClr val="FF0000"/>
              </a:solidFill>
              <a:latin typeface="Arial" panose="020B0604020202020204" pitchFamily="34" charset="0"/>
              <a:cs typeface="Arial" panose="020B0604020202020204" pitchFamily="34" charset="0"/>
            </a:endParaRPr>
          </a:p>
          <a:p>
            <a:pPr marL="228600" indent="-228600">
              <a:buFont typeface="+mj-lt"/>
              <a:buAutoNum type="arabicPeriod"/>
              <a:defRPr/>
            </a:pPr>
            <a:r>
              <a:rPr lang="en-US" sz="1400" b="1" u="sng" dirty="0">
                <a:solidFill>
                  <a:srgbClr val="FF0000"/>
                </a:solidFill>
                <a:latin typeface="Arial" panose="020B0604020202020204" pitchFamily="34" charset="0"/>
                <a:cs typeface="Arial" panose="020B0604020202020204" pitchFamily="34" charset="0"/>
              </a:rPr>
              <a:t>ONCE life cycle is RETURNED FROM PRINTER:</a:t>
            </a:r>
          </a:p>
          <a:p>
            <a:pPr marL="685800" lvl="1" indent="-228600">
              <a:buFont typeface="+mj-lt"/>
              <a:buAutoNum type="arabicPeriod"/>
              <a:defRPr/>
            </a:pPr>
            <a:r>
              <a:rPr lang="en-US" sz="1100" b="1" dirty="0">
                <a:solidFill>
                  <a:srgbClr val="FF0000"/>
                </a:solidFill>
                <a:latin typeface="Arial" panose="020B0604020202020204" pitchFamily="34" charset="0"/>
                <a:cs typeface="Arial" panose="020B0604020202020204" pitchFamily="34" charset="0"/>
              </a:rPr>
              <a:t>Cut out the circles; 1 per student</a:t>
            </a:r>
          </a:p>
          <a:p>
            <a:pPr marL="685800" lvl="1" indent="-228600">
              <a:buFont typeface="+mj-lt"/>
              <a:buAutoNum type="arabicPeriod"/>
              <a:defRPr/>
            </a:pPr>
            <a:r>
              <a:rPr lang="en-US" sz="1100" b="1" dirty="0">
                <a:solidFill>
                  <a:srgbClr val="FF0000"/>
                </a:solidFill>
                <a:latin typeface="Arial" panose="020B0604020202020204" pitchFamily="34" charset="0"/>
                <a:cs typeface="Arial" panose="020B0604020202020204" pitchFamily="34" charset="0"/>
              </a:rPr>
              <a:t>GLUE to center of a white paper plate.  Students won’t have time during project.</a:t>
            </a:r>
          </a:p>
          <a:p>
            <a:pPr lvl="1">
              <a:defRPr/>
            </a:pPr>
            <a:endParaRPr lang="en-US" sz="1100" dirty="0">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034" b="12071"/>
          <a:stretch/>
        </p:blipFill>
        <p:spPr>
          <a:xfrm>
            <a:off x="5677006" y="1317900"/>
            <a:ext cx="2931068" cy="1778322"/>
          </a:xfrm>
          <a:prstGeom prst="rect">
            <a:avLst/>
          </a:prstGeom>
        </p:spPr>
      </p:pic>
      <p:sp>
        <p:nvSpPr>
          <p:cNvPr id="4" name="TextBox 3"/>
          <p:cNvSpPr txBox="1"/>
          <p:nvPr/>
        </p:nvSpPr>
        <p:spPr>
          <a:xfrm>
            <a:off x="8010285" y="87318"/>
            <a:ext cx="971741" cy="276999"/>
          </a:xfrm>
          <a:prstGeom prst="rect">
            <a:avLst/>
          </a:prstGeom>
          <a:noFill/>
          <a:ln>
            <a:solidFill>
              <a:schemeClr val="tx1"/>
            </a:solidFill>
          </a:ln>
        </p:spPr>
        <p:txBody>
          <a:bodyPr wrap="none" rtlCol="0">
            <a:spAutoFit/>
          </a:bodyPr>
          <a:lstStyle/>
          <a:p>
            <a:r>
              <a:rPr lang="en-US" sz="1200" dirty="0"/>
              <a:t>PREP:  1 of 4</a:t>
            </a:r>
          </a:p>
        </p:txBody>
      </p:sp>
      <p:sp>
        <p:nvSpPr>
          <p:cNvPr id="5" name="TextBox 1"/>
          <p:cNvSpPr txBox="1">
            <a:spLocks noChangeArrowheads="1"/>
          </p:cNvSpPr>
          <p:nvPr/>
        </p:nvSpPr>
        <p:spPr bwMode="auto">
          <a:xfrm>
            <a:off x="152400" y="225817"/>
            <a:ext cx="26670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sp>
        <p:nvSpPr>
          <p:cNvPr id="6" name="Rectangle 5"/>
          <p:cNvSpPr/>
          <p:nvPr/>
        </p:nvSpPr>
        <p:spPr>
          <a:xfrm>
            <a:off x="3276600" y="3700462"/>
            <a:ext cx="5331474" cy="2923877"/>
          </a:xfrm>
          <a:prstGeom prst="rect">
            <a:avLst/>
          </a:prstGeom>
          <a:ln>
            <a:solidFill>
              <a:schemeClr val="tx1"/>
            </a:solidFill>
          </a:ln>
        </p:spPr>
        <p:txBody>
          <a:bodyPr wrap="square">
            <a:spAutoFit/>
          </a:bodyPr>
          <a:lstStyle/>
          <a:p>
            <a:pPr algn="ctr">
              <a:lnSpc>
                <a:spcPct val="150000"/>
              </a:lnSpc>
            </a:pPr>
            <a:r>
              <a:rPr lang="en-US" sz="1200" b="1" u="sng" dirty="0">
                <a:latin typeface="Arial" panose="020B0604020202020204" pitchFamily="34" charset="0"/>
                <a:ea typeface="Times New Roman" panose="02020603050405020304" pitchFamily="18" charset="0"/>
                <a:cs typeface="Arial" panose="020B0604020202020204" pitchFamily="34" charset="0"/>
              </a:rPr>
              <a:t>PTSA has a fund to get copies charged to them. </a:t>
            </a:r>
          </a:p>
          <a:p>
            <a:pPr algn="ctr">
              <a:lnSpc>
                <a:spcPct val="150000"/>
              </a:lnSpc>
            </a:pPr>
            <a:r>
              <a:rPr lang="en-US" sz="1200" b="1" u="sng" dirty="0">
                <a:latin typeface="Arial" panose="020B0604020202020204" pitchFamily="34" charset="0"/>
                <a:ea typeface="Times New Roman" panose="02020603050405020304" pitchFamily="18" charset="0"/>
                <a:cs typeface="Arial" panose="020B0604020202020204" pitchFamily="34" charset="0"/>
              </a:rPr>
              <a:t>The form is the following link.</a:t>
            </a:r>
          </a:p>
          <a:p>
            <a:pPr algn="ctr">
              <a:lnSpc>
                <a:spcPct val="150000"/>
              </a:lnSpc>
            </a:pPr>
            <a:r>
              <a:rPr lang="en-US" sz="1200" dirty="0">
                <a:latin typeface="Arial" panose="020B0604020202020204" pitchFamily="34" charset="0"/>
                <a:ea typeface="Times New Roman" panose="02020603050405020304" pitchFamily="18" charset="0"/>
                <a:cs typeface="Arial" panose="020B0604020202020204" pitchFamily="34" charset="0"/>
              </a:rPr>
              <a:t> </a:t>
            </a:r>
          </a:p>
          <a:p>
            <a:r>
              <a:rPr lang="en-US" sz="1000" u="sng" dirty="0">
                <a:latin typeface="Arial" panose="020B0604020202020204" pitchFamily="34" charset="0"/>
                <a:ea typeface="Times New Roman" panose="02020603050405020304" pitchFamily="18" charset="0"/>
                <a:cs typeface="Arial" panose="020B0604020202020204" pitchFamily="34" charset="0"/>
                <a:hlinkClick r:id="rId3"/>
              </a:rPr>
              <a:t>http://www.pittsfordschools.org/files/filesystem/PrintShop%20Request%20Form.pdf</a:t>
            </a:r>
            <a:endParaRPr lang="en-US" sz="1000" dirty="0">
              <a:latin typeface="Arial" panose="020B0604020202020204" pitchFamily="34" charset="0"/>
              <a:ea typeface="Times New Roman" panose="02020603050405020304" pitchFamily="18" charset="0"/>
              <a:cs typeface="Arial" panose="020B0604020202020204" pitchFamily="34" charset="0"/>
            </a:endParaRPr>
          </a:p>
          <a:p>
            <a:r>
              <a:rPr lang="en-US" sz="1000" dirty="0">
                <a:latin typeface="Arial" panose="020B0604020202020204" pitchFamily="34" charset="0"/>
                <a:ea typeface="Times New Roman" panose="02020603050405020304" pitchFamily="18" charset="0"/>
                <a:cs typeface="Arial" panose="020B0604020202020204" pitchFamily="34" charset="0"/>
              </a:rPr>
              <a:t> </a:t>
            </a:r>
          </a:p>
          <a:p>
            <a:r>
              <a:rPr lang="en-US" sz="1000" dirty="0">
                <a:latin typeface="Arial" panose="020B0604020202020204" pitchFamily="34" charset="0"/>
                <a:ea typeface="Times New Roman" panose="02020603050405020304" pitchFamily="18" charset="0"/>
                <a:cs typeface="Arial" panose="020B0604020202020204" pitchFamily="34" charset="0"/>
              </a:rPr>
              <a:t>The copying is done by Ed </a:t>
            </a:r>
            <a:r>
              <a:rPr lang="en-US" sz="1000" dirty="0" err="1">
                <a:latin typeface="Arial" panose="020B0604020202020204" pitchFamily="34" charset="0"/>
                <a:ea typeface="Times New Roman" panose="02020603050405020304" pitchFamily="18" charset="0"/>
                <a:cs typeface="Arial" panose="020B0604020202020204" pitchFamily="34" charset="0"/>
              </a:rPr>
              <a:t>Pretko</a:t>
            </a:r>
            <a:r>
              <a:rPr lang="en-US" sz="1000" dirty="0">
                <a:latin typeface="Arial" panose="020B0604020202020204" pitchFamily="34" charset="0"/>
                <a:ea typeface="Times New Roman" panose="02020603050405020304" pitchFamily="18" charset="0"/>
                <a:cs typeface="Arial" panose="020B0604020202020204" pitchFamily="34" charset="0"/>
              </a:rPr>
              <a:t>, District Printer, Room 306 Barker Rd. Middle School. You can get copies picked up at the Print Shop or arrange for it to be at your school. He prefers pdf files. His email is </a:t>
            </a:r>
            <a:r>
              <a:rPr lang="en-US" sz="1000" u="sng" dirty="0">
                <a:latin typeface="Arial" panose="020B0604020202020204" pitchFamily="34" charset="0"/>
                <a:ea typeface="Times New Roman" panose="02020603050405020304" pitchFamily="18" charset="0"/>
                <a:cs typeface="Arial" panose="020B0604020202020204" pitchFamily="34" charset="0"/>
                <a:hlinkClick r:id="rId4"/>
              </a:rPr>
              <a:t>Ed_Pretko@pittsford.monroe.edu</a:t>
            </a:r>
            <a:r>
              <a:rPr lang="en-US" sz="1000" dirty="0">
                <a:latin typeface="Arial" panose="020B0604020202020204" pitchFamily="34" charset="0"/>
                <a:ea typeface="Times New Roman" panose="02020603050405020304" pitchFamily="18" charset="0"/>
                <a:cs typeface="Arial" panose="020B0604020202020204" pitchFamily="34" charset="0"/>
              </a:rPr>
              <a:t> and his phone is 267-1086.</a:t>
            </a:r>
          </a:p>
          <a:p>
            <a:r>
              <a:rPr lang="en-US" sz="1000" dirty="0">
                <a:latin typeface="Arial" panose="020B0604020202020204" pitchFamily="34" charset="0"/>
                <a:ea typeface="Times New Roman" panose="02020603050405020304" pitchFamily="18" charset="0"/>
                <a:cs typeface="Arial" panose="020B0604020202020204" pitchFamily="34" charset="0"/>
              </a:rPr>
              <a:t> </a:t>
            </a:r>
          </a:p>
          <a:p>
            <a:r>
              <a:rPr lang="en-US" sz="1000" u="sng" dirty="0">
                <a:latin typeface="Arial" panose="020B0604020202020204" pitchFamily="34" charset="0"/>
                <a:ea typeface="Times New Roman" panose="02020603050405020304" pitchFamily="18" charset="0"/>
                <a:cs typeface="Arial" panose="020B0604020202020204" pitchFamily="34" charset="0"/>
              </a:rPr>
              <a:t>Email &amp; request copies be returned to your attention at your school:</a:t>
            </a:r>
          </a:p>
          <a:p>
            <a:pPr marL="685800" lvl="1" indent="-228600">
              <a:buFont typeface="+mj-lt"/>
              <a:buAutoNum type="arabicPeriod"/>
            </a:pPr>
            <a:r>
              <a:rPr lang="en-US" sz="1000" dirty="0">
                <a:latin typeface="Arial" panose="020B0604020202020204" pitchFamily="34" charset="0"/>
                <a:ea typeface="Times New Roman" panose="02020603050405020304" pitchFamily="18" charset="0"/>
                <a:cs typeface="Arial" panose="020B0604020202020204" pitchFamily="34" charset="0"/>
              </a:rPr>
              <a:t>There is NO CHARGE…. but you must give advance notice!</a:t>
            </a:r>
          </a:p>
          <a:p>
            <a:pPr marL="685800" lvl="1" indent="-228600">
              <a:buFont typeface="+mj-lt"/>
              <a:buAutoNum type="arabicPeriod"/>
            </a:pPr>
            <a:r>
              <a:rPr lang="en-US" sz="1000" dirty="0">
                <a:latin typeface="Arial" panose="020B0604020202020204" pitchFamily="34" charset="0"/>
                <a:ea typeface="Times New Roman" panose="02020603050405020304" pitchFamily="18" charset="0"/>
                <a:cs typeface="Arial" panose="020B0604020202020204" pitchFamily="34" charset="0"/>
              </a:rPr>
              <a:t>Complete Printer Request Form and attach jpeg. </a:t>
            </a:r>
          </a:p>
          <a:p>
            <a:pPr marL="685800" lvl="1" indent="-228600">
              <a:buFont typeface="+mj-lt"/>
              <a:buAutoNum type="arabicPeriod"/>
            </a:pPr>
            <a:r>
              <a:rPr lang="en-US" sz="1000" dirty="0">
                <a:latin typeface="Arial" panose="020B0604020202020204" pitchFamily="34" charset="0"/>
                <a:ea typeface="Times New Roman" panose="02020603050405020304" pitchFamily="18" charset="0"/>
                <a:cs typeface="Arial" panose="020B0604020202020204" pitchFamily="34" charset="0"/>
              </a:rPr>
              <a:t>Print on plain WHITE COPY PAPER</a:t>
            </a:r>
          </a:p>
          <a:p>
            <a:pPr marL="685800" lvl="1" indent="-228600">
              <a:buFont typeface="+mj-lt"/>
              <a:buAutoNum type="arabicPeriod"/>
            </a:pPr>
            <a:r>
              <a:rPr lang="en-US" sz="1000" dirty="0">
                <a:latin typeface="Arial" panose="020B0604020202020204" pitchFamily="34" charset="0"/>
                <a:ea typeface="Times New Roman" panose="02020603050405020304" pitchFamily="18" charset="0"/>
                <a:cs typeface="Arial" panose="020B0604020202020204" pitchFamily="34" charset="0"/>
              </a:rPr>
              <a:t>He will cut and separate into bundles for each class amount.</a:t>
            </a:r>
          </a:p>
          <a:p>
            <a:r>
              <a:rPr lang="en-US" sz="1000" dirty="0">
                <a:latin typeface="Arial" panose="020B0604020202020204" pitchFamily="34" charset="0"/>
                <a:ea typeface="Times New Roman" panose="02020603050405020304" pitchFamily="18" charset="0"/>
                <a:cs typeface="Arial" panose="020B0604020202020204" pitchFamily="34" charset="0"/>
              </a:rPr>
              <a:t> </a:t>
            </a:r>
          </a:p>
          <a:p>
            <a:r>
              <a:rPr lang="en-US" sz="1000" dirty="0">
                <a:latin typeface="Arial" panose="020B0604020202020204" pitchFamily="34" charset="0"/>
                <a:ea typeface="Times New Roman" panose="02020603050405020304" pitchFamily="18" charset="0"/>
                <a:cs typeface="Arial" panose="020B0604020202020204" pitchFamily="34" charset="0"/>
              </a:rPr>
              <a:t>The hours are: 7:30-12 and 12:30-3:30 M-F.</a:t>
            </a:r>
          </a:p>
        </p:txBody>
      </p:sp>
      <p:sp>
        <p:nvSpPr>
          <p:cNvPr id="7" name="TextBox 6"/>
          <p:cNvSpPr txBox="1"/>
          <p:nvPr/>
        </p:nvSpPr>
        <p:spPr>
          <a:xfrm>
            <a:off x="6310325" y="948568"/>
            <a:ext cx="1524776" cy="369332"/>
          </a:xfrm>
          <a:prstGeom prst="rect">
            <a:avLst/>
          </a:prstGeom>
          <a:noFill/>
        </p:spPr>
        <p:txBody>
          <a:bodyPr wrap="none" rtlCol="0">
            <a:spAutoFit/>
          </a:bodyPr>
          <a:lstStyle/>
          <a:p>
            <a:r>
              <a:rPr lang="en-US" dirty="0"/>
              <a:t>PICK only ONE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33450" y="4548150"/>
            <a:ext cx="2247602" cy="168570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6667"/>
          <a:stretch/>
        </p:blipFill>
        <p:spPr>
          <a:xfrm rot="5400000">
            <a:off x="8087892" y="955227"/>
            <a:ext cx="816525" cy="734872"/>
          </a:xfrm>
          <a:prstGeom prst="rect">
            <a:avLst/>
          </a:prstGeom>
          <a:solidFill>
            <a:srgbClr val="FF0000"/>
          </a:solidFill>
          <a:ln w="28575">
            <a:solidFill>
              <a:srgbClr val="FF0000"/>
            </a:solidFill>
          </a:ln>
        </p:spPr>
      </p:pic>
    </p:spTree>
    <p:extLst>
      <p:ext uri="{BB962C8B-B14F-4D97-AF65-F5344CB8AC3E}">
        <p14:creationId xmlns:p14="http://schemas.microsoft.com/office/powerpoint/2010/main" val="298662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709" y="838200"/>
            <a:ext cx="5952162" cy="5882961"/>
          </a:xfrm>
          <a:prstGeom prst="rect">
            <a:avLst/>
          </a:prstGeom>
          <a:noFill/>
        </p:spPr>
        <p:txBody>
          <a:bodyPr wrap="square">
            <a:noAutofit/>
          </a:bodyPr>
          <a:lstStyle/>
          <a:p>
            <a:pPr>
              <a:defRPr/>
            </a:pPr>
            <a:r>
              <a:rPr lang="en-US" sz="1000" u="sng" dirty="0">
                <a:solidFill>
                  <a:srgbClr val="000000"/>
                </a:solidFill>
                <a:latin typeface="Arial Black" panose="020B0A04020102020204" pitchFamily="34" charset="0"/>
                <a:cs typeface="Arial" panose="020B0604020202020204" pitchFamily="34" charset="0"/>
              </a:rPr>
              <a:t>PREP  COFFEE  FILTERS:</a:t>
            </a:r>
            <a:r>
              <a:rPr lang="en-US" sz="1000" dirty="0">
                <a:solidFill>
                  <a:srgbClr val="000000"/>
                </a:solidFill>
                <a:latin typeface="Arial Black" panose="020B0A04020102020204" pitchFamily="34" charset="0"/>
                <a:cs typeface="Arial" panose="020B0604020202020204" pitchFamily="34" charset="0"/>
              </a:rPr>
              <a:t>  </a:t>
            </a:r>
            <a:r>
              <a:rPr lang="en-US" sz="1000" dirty="0">
                <a:solidFill>
                  <a:srgbClr val="FF0000"/>
                </a:solidFill>
                <a:latin typeface="Arial Black" panose="020B0A04020102020204" pitchFamily="34" charset="0"/>
                <a:cs typeface="Arial" panose="020B0604020202020204" pitchFamily="34" charset="0"/>
              </a:rPr>
              <a:t>each student gets (1)</a:t>
            </a:r>
            <a:endParaRPr lang="en-US" sz="1000" dirty="0">
              <a:solidFill>
                <a:srgbClr val="FF0000"/>
              </a:solidFill>
              <a:latin typeface="Arial" panose="020B0604020202020204" pitchFamily="34" charset="0"/>
              <a:cs typeface="Arial" panose="020B0604020202020204" pitchFamily="34" charset="0"/>
            </a:endParaRPr>
          </a:p>
          <a:p>
            <a:pPr marL="685800" lvl="1" indent="-228600">
              <a:buFont typeface="+mj-lt"/>
              <a:buAutoNum type="arabicPeriod"/>
              <a:defRPr/>
            </a:pPr>
            <a:r>
              <a:rPr lang="en-US" sz="1000" dirty="0">
                <a:solidFill>
                  <a:srgbClr val="000000"/>
                </a:solidFill>
                <a:latin typeface="Arial" panose="020B0604020202020204" pitchFamily="34" charset="0"/>
                <a:cs typeface="Arial" panose="020B0604020202020204" pitchFamily="34" charset="0"/>
              </a:rPr>
              <a:t>Create black “spider” in center of each coffee filter.</a:t>
            </a:r>
          </a:p>
          <a:p>
            <a:pPr marL="685800" lvl="1" indent="-228600">
              <a:buFont typeface="+mj-lt"/>
              <a:buAutoNum type="arabicPeriod"/>
              <a:defRPr/>
            </a:pPr>
            <a:r>
              <a:rPr lang="en-US" sz="1000" dirty="0">
                <a:solidFill>
                  <a:srgbClr val="000000"/>
                </a:solidFill>
                <a:latin typeface="Arial" panose="020B0604020202020204" pitchFamily="34" charset="0"/>
                <a:cs typeface="Arial" panose="020B0604020202020204" pitchFamily="34" charset="0"/>
              </a:rPr>
              <a:t>Using </a:t>
            </a:r>
            <a:r>
              <a:rPr lang="en-US" sz="1000" b="1" u="sng" dirty="0">
                <a:solidFill>
                  <a:srgbClr val="000000"/>
                </a:solidFill>
                <a:latin typeface="Arial" panose="020B0604020202020204" pitchFamily="34" charset="0"/>
                <a:cs typeface="Arial" panose="020B0604020202020204" pitchFamily="34" charset="0"/>
              </a:rPr>
              <a:t>BLACK  CRAYOLA  marker ONLY</a:t>
            </a:r>
            <a:r>
              <a:rPr lang="en-US" sz="1000" dirty="0">
                <a:solidFill>
                  <a:srgbClr val="000000"/>
                </a:solidFill>
                <a:latin typeface="Arial" panose="020B0604020202020204" pitchFamily="34" charset="0"/>
                <a:cs typeface="Arial" panose="020B0604020202020204" pitchFamily="34" charset="0"/>
              </a:rPr>
              <a:t>, draw a small sharp spidery star  shape in the center.   Looks like a squiggle, so the students can copy it’s shape when they do their races.  </a:t>
            </a:r>
          </a:p>
          <a:p>
            <a:pPr>
              <a:defRPr/>
            </a:pPr>
            <a:endParaRPr lang="en-US" sz="1000" b="1" u="sng" dirty="0">
              <a:solidFill>
                <a:srgbClr val="000000"/>
              </a:solidFill>
              <a:latin typeface="Arial Black" panose="020B0A04020102020204" pitchFamily="34" charset="0"/>
              <a:cs typeface="Arial" panose="020B0604020202020204" pitchFamily="34" charset="0"/>
            </a:endParaRPr>
          </a:p>
          <a:p>
            <a:pPr>
              <a:defRPr/>
            </a:pPr>
            <a:endParaRPr lang="en-US" sz="1000" b="1" u="sng" dirty="0">
              <a:solidFill>
                <a:srgbClr val="000000"/>
              </a:solidFill>
              <a:latin typeface="Arial Black" panose="020B0A04020102020204" pitchFamily="34" charset="0"/>
              <a:cs typeface="Arial" panose="020B0604020202020204" pitchFamily="34" charset="0"/>
            </a:endParaRPr>
          </a:p>
          <a:p>
            <a:pPr>
              <a:defRPr/>
            </a:pPr>
            <a:endParaRPr lang="en-US" sz="1000" b="1" u="sng" dirty="0">
              <a:solidFill>
                <a:srgbClr val="000000"/>
              </a:solidFill>
              <a:latin typeface="Arial Black" panose="020B0A04020102020204" pitchFamily="34" charset="0"/>
              <a:cs typeface="Arial" panose="020B0604020202020204" pitchFamily="34" charset="0"/>
            </a:endParaRPr>
          </a:p>
          <a:p>
            <a:pPr>
              <a:defRPr/>
            </a:pPr>
            <a:r>
              <a:rPr lang="en-US" sz="1000" b="1" u="sng" dirty="0">
                <a:solidFill>
                  <a:srgbClr val="000000"/>
                </a:solidFill>
                <a:latin typeface="Arial Black" panose="020B0A04020102020204" pitchFamily="34" charset="0"/>
                <a:cs typeface="Arial" panose="020B0604020202020204" pitchFamily="34" charset="0"/>
              </a:rPr>
              <a:t>CREATE LILY PADS:</a:t>
            </a:r>
            <a:r>
              <a:rPr lang="en-US" sz="1000" b="1" dirty="0">
                <a:solidFill>
                  <a:srgbClr val="000000"/>
                </a:solidFill>
                <a:latin typeface="Arial Black" panose="020B0A04020102020204" pitchFamily="34" charset="0"/>
                <a:cs typeface="Arial" panose="020B0604020202020204" pitchFamily="34" charset="0"/>
              </a:rPr>
              <a:t>   </a:t>
            </a:r>
            <a:r>
              <a:rPr lang="en-US" sz="1000" dirty="0">
                <a:solidFill>
                  <a:srgbClr val="FF0000"/>
                </a:solidFill>
                <a:latin typeface="Arial Black" panose="020B0A04020102020204" pitchFamily="34" charset="0"/>
                <a:cs typeface="Arial" panose="020B0604020202020204" pitchFamily="34" charset="0"/>
              </a:rPr>
              <a:t>each student gets (3)</a:t>
            </a:r>
            <a:endParaRPr lang="en-US" sz="1000" dirty="0">
              <a:solidFill>
                <a:srgbClr val="FF0000"/>
              </a:solidFill>
              <a:latin typeface="Arial" panose="020B0604020202020204" pitchFamily="34" charset="0"/>
              <a:cs typeface="Arial" panose="020B0604020202020204" pitchFamily="34" charset="0"/>
            </a:endParaRPr>
          </a:p>
          <a:p>
            <a:pPr lvl="1">
              <a:defRPr/>
            </a:pPr>
            <a:r>
              <a:rPr lang="en-US" sz="1000" u="sng" dirty="0">
                <a:solidFill>
                  <a:srgbClr val="000000"/>
                </a:solidFill>
                <a:latin typeface="Arial" panose="020B0604020202020204" pitchFamily="34" charset="0"/>
                <a:cs typeface="Arial" panose="020B0604020202020204" pitchFamily="34" charset="0"/>
              </a:rPr>
              <a:t>GREEN construction paper</a:t>
            </a:r>
          </a:p>
          <a:p>
            <a:pPr marL="800100" lvl="1" indent="-342900">
              <a:buFont typeface="+mj-lt"/>
              <a:buAutoNum type="arabicPeriod"/>
              <a:defRPr/>
            </a:pPr>
            <a:r>
              <a:rPr lang="en-US" sz="1000" dirty="0">
                <a:solidFill>
                  <a:srgbClr val="000000"/>
                </a:solidFill>
                <a:latin typeface="Arial" panose="020B0604020202020204" pitchFamily="34" charset="0"/>
                <a:cs typeface="Arial" panose="020B0604020202020204" pitchFamily="34" charset="0"/>
              </a:rPr>
              <a:t>Using the  SMALL CIRCLE PUNCH,  cut out enough so that each student gets (3)</a:t>
            </a:r>
          </a:p>
          <a:p>
            <a:pPr marL="800100" lvl="1" indent="-342900">
              <a:buFont typeface="+mj-lt"/>
              <a:buAutoNum type="arabicPeriod"/>
              <a:defRPr/>
            </a:pPr>
            <a:r>
              <a:rPr lang="en-US" sz="1000" dirty="0">
                <a:solidFill>
                  <a:srgbClr val="000000"/>
                </a:solidFill>
                <a:latin typeface="Arial" panose="020B0604020202020204" pitchFamily="34" charset="0"/>
                <a:cs typeface="Arial" panose="020B0604020202020204" pitchFamily="34" charset="0"/>
              </a:rPr>
              <a:t>With a pair of scissors, cut out a small wedge from each so they look like lily pads.  Approx. (50) circles from 9x12 sheet.</a:t>
            </a:r>
          </a:p>
          <a:p>
            <a:pPr>
              <a:defRPr/>
            </a:pPr>
            <a:endParaRPr lang="en-US" sz="1000" u="sng" dirty="0">
              <a:solidFill>
                <a:srgbClr val="000000"/>
              </a:solidFill>
              <a:latin typeface="Arial Black" panose="020B0A04020102020204" pitchFamily="34" charset="0"/>
              <a:cs typeface="Arial" panose="020B0604020202020204" pitchFamily="34" charset="0"/>
            </a:endParaRPr>
          </a:p>
          <a:p>
            <a:pPr>
              <a:defRPr/>
            </a:pPr>
            <a:endParaRPr lang="en-US" sz="1000" u="sng" dirty="0">
              <a:solidFill>
                <a:srgbClr val="000000"/>
              </a:solidFill>
              <a:latin typeface="Arial Black" panose="020B0A04020102020204" pitchFamily="34" charset="0"/>
              <a:cs typeface="Arial" panose="020B0604020202020204" pitchFamily="34" charset="0"/>
            </a:endParaRPr>
          </a:p>
          <a:p>
            <a:pPr>
              <a:defRPr/>
            </a:pPr>
            <a:endParaRPr lang="en-US" sz="1000" u="sng" dirty="0">
              <a:solidFill>
                <a:srgbClr val="000000"/>
              </a:solidFill>
              <a:latin typeface="Arial Black" panose="020B0A04020102020204" pitchFamily="34" charset="0"/>
              <a:cs typeface="Arial" panose="020B0604020202020204" pitchFamily="34" charset="0"/>
            </a:endParaRPr>
          </a:p>
          <a:p>
            <a:pPr>
              <a:defRPr/>
            </a:pPr>
            <a:r>
              <a:rPr lang="en-US" sz="1000" u="sng" dirty="0">
                <a:solidFill>
                  <a:srgbClr val="000000"/>
                </a:solidFill>
                <a:latin typeface="Arial Black" panose="020B0A04020102020204" pitchFamily="34" charset="0"/>
                <a:cs typeface="Arial" panose="020B0604020202020204" pitchFamily="34" charset="0"/>
              </a:rPr>
              <a:t>CREATE FROG BODY</a:t>
            </a:r>
            <a:r>
              <a:rPr lang="en-US" sz="1000" dirty="0">
                <a:solidFill>
                  <a:srgbClr val="000000"/>
                </a:solidFill>
                <a:latin typeface="Arial Black" panose="020B0A04020102020204" pitchFamily="34" charset="0"/>
                <a:cs typeface="Arial" panose="020B0604020202020204" pitchFamily="34" charset="0"/>
              </a:rPr>
              <a:t>:   </a:t>
            </a:r>
            <a:r>
              <a:rPr lang="en-US" sz="1000" dirty="0">
                <a:solidFill>
                  <a:srgbClr val="FF0000"/>
                </a:solidFill>
                <a:latin typeface="Arial Black" panose="020B0A04020102020204" pitchFamily="34" charset="0"/>
                <a:cs typeface="Arial" panose="020B0604020202020204" pitchFamily="34" charset="0"/>
              </a:rPr>
              <a:t>each student gets (1)</a:t>
            </a:r>
            <a:endParaRPr lang="en-US" sz="1000" u="sng" dirty="0">
              <a:solidFill>
                <a:srgbClr val="FF0000"/>
              </a:solidFill>
              <a:latin typeface="Arial" panose="020B0604020202020204" pitchFamily="34" charset="0"/>
              <a:cs typeface="Arial" panose="020B0604020202020204" pitchFamily="34" charset="0"/>
            </a:endParaRPr>
          </a:p>
          <a:p>
            <a:pPr lvl="1">
              <a:defRPr/>
            </a:pPr>
            <a:r>
              <a:rPr lang="en-US" sz="1000" u="sng" dirty="0">
                <a:solidFill>
                  <a:srgbClr val="000000"/>
                </a:solidFill>
                <a:latin typeface="Arial" panose="020B0604020202020204" pitchFamily="34" charset="0"/>
                <a:cs typeface="Arial" panose="020B0604020202020204" pitchFamily="34" charset="0"/>
              </a:rPr>
              <a:t>GREEN construction paper</a:t>
            </a:r>
          </a:p>
          <a:p>
            <a:pPr lvl="1">
              <a:defRPr/>
            </a:pPr>
            <a:r>
              <a:rPr lang="en-US" sz="1000" dirty="0">
                <a:solidFill>
                  <a:srgbClr val="000000"/>
                </a:solidFill>
                <a:latin typeface="Arial" panose="020B0604020202020204" pitchFamily="34" charset="0"/>
                <a:cs typeface="Arial" panose="020B0604020202020204" pitchFamily="34" charset="0"/>
              </a:rPr>
              <a:t>Use the LARGE OVAL PUNCH</a:t>
            </a:r>
          </a:p>
          <a:p>
            <a:pPr>
              <a:defRPr/>
            </a:pPr>
            <a:endParaRPr lang="en-US" sz="1000" b="1" u="sng" dirty="0">
              <a:solidFill>
                <a:srgbClr val="000000"/>
              </a:solidFill>
              <a:latin typeface="Arial Black" panose="020B0A04020102020204" pitchFamily="34" charset="0"/>
            </a:endParaRPr>
          </a:p>
          <a:p>
            <a:pPr>
              <a:defRPr/>
            </a:pPr>
            <a:endParaRPr lang="en-US" sz="1000" b="1" u="sng" dirty="0">
              <a:solidFill>
                <a:srgbClr val="000000"/>
              </a:solidFill>
              <a:latin typeface="Arial Black" panose="020B0A04020102020204" pitchFamily="34" charset="0"/>
            </a:endParaRPr>
          </a:p>
          <a:p>
            <a:pPr>
              <a:defRPr/>
            </a:pPr>
            <a:endParaRPr lang="en-US" sz="1000" b="1" u="sng" dirty="0">
              <a:solidFill>
                <a:srgbClr val="000000"/>
              </a:solidFill>
              <a:latin typeface="Arial Black" panose="020B0A04020102020204" pitchFamily="34" charset="0"/>
            </a:endParaRPr>
          </a:p>
          <a:p>
            <a:pPr>
              <a:defRPr/>
            </a:pPr>
            <a:r>
              <a:rPr lang="en-US" sz="1000" b="1" u="sng" dirty="0">
                <a:solidFill>
                  <a:srgbClr val="000000"/>
                </a:solidFill>
                <a:latin typeface="Arial Black" panose="020B0A04020102020204" pitchFamily="34" charset="0"/>
              </a:rPr>
              <a:t>MAKE FROG’s PINK TONGUE</a:t>
            </a:r>
            <a:r>
              <a:rPr lang="en-US" sz="1000" b="1" dirty="0">
                <a:solidFill>
                  <a:srgbClr val="000000"/>
                </a:solidFill>
                <a:latin typeface="Arial Black" panose="020B0A04020102020204" pitchFamily="34" charset="0"/>
              </a:rPr>
              <a:t>:  </a:t>
            </a:r>
            <a:r>
              <a:rPr lang="en-US" sz="1000" b="1" dirty="0">
                <a:solidFill>
                  <a:srgbClr val="FF0000"/>
                </a:solidFill>
                <a:latin typeface="Arial Black" panose="020B0A04020102020204" pitchFamily="34" charset="0"/>
              </a:rPr>
              <a:t>each student gets (1)</a:t>
            </a:r>
            <a:endParaRPr lang="en-US" sz="1000" b="1" dirty="0">
              <a:solidFill>
                <a:srgbClr val="FF0000"/>
              </a:solidFill>
              <a:latin typeface="Arial Black" panose="020B0A04020102020204" pitchFamily="34" charset="0"/>
              <a:cs typeface="Arial" panose="020B0604020202020204" pitchFamily="34" charset="0"/>
            </a:endParaRPr>
          </a:p>
          <a:p>
            <a:pPr lvl="1">
              <a:defRPr/>
            </a:pPr>
            <a:r>
              <a:rPr lang="en-US" sz="1000" u="sng" dirty="0">
                <a:solidFill>
                  <a:srgbClr val="000000"/>
                </a:solidFill>
                <a:latin typeface="Arial" panose="020B0604020202020204" pitchFamily="34" charset="0"/>
                <a:cs typeface="Arial" panose="020B0604020202020204" pitchFamily="34" charset="0"/>
              </a:rPr>
              <a:t>PINK construction paper; have to cut down</a:t>
            </a:r>
          </a:p>
          <a:p>
            <a:pPr marL="800100" lvl="1" indent="-342900">
              <a:buFont typeface="+mj-lt"/>
              <a:buAutoNum type="arabicPeriod"/>
              <a:defRPr/>
            </a:pPr>
            <a:r>
              <a:rPr lang="en-US" sz="1000" dirty="0">
                <a:solidFill>
                  <a:srgbClr val="000000"/>
                </a:solidFill>
                <a:latin typeface="Arial" panose="020B0604020202020204" pitchFamily="34" charset="0"/>
                <a:cs typeface="Arial" panose="020B0604020202020204" pitchFamily="34" charset="0"/>
              </a:rPr>
              <a:t>Take 9x12 pink construction paper; cut down to (2) 4 ½  x 12 sheets</a:t>
            </a:r>
          </a:p>
          <a:p>
            <a:pPr marL="800100" lvl="1" indent="-342900">
              <a:buFont typeface="+mj-lt"/>
              <a:buAutoNum type="arabicPeriod"/>
              <a:defRPr/>
            </a:pPr>
            <a:r>
              <a:rPr lang="en-US" sz="1000" dirty="0">
                <a:solidFill>
                  <a:srgbClr val="000000"/>
                </a:solidFill>
                <a:latin typeface="Arial" panose="020B0604020202020204" pitchFamily="34" charset="0"/>
                <a:cs typeface="Arial" panose="020B0604020202020204" pitchFamily="34" charset="0"/>
              </a:rPr>
              <a:t>Then using cutter; cut ¼” strips that are 4 ½ inches long; (1) per student</a:t>
            </a:r>
          </a:p>
          <a:p>
            <a:pPr marL="800100" lvl="1" indent="-342900">
              <a:buFont typeface="+mj-lt"/>
              <a:buAutoNum type="arabicPeriod"/>
              <a:defRPr/>
            </a:pPr>
            <a:r>
              <a:rPr lang="en-US" sz="1000" dirty="0">
                <a:solidFill>
                  <a:srgbClr val="000000"/>
                </a:solidFill>
                <a:latin typeface="Arial" panose="020B0604020202020204" pitchFamily="34" charset="0"/>
                <a:cs typeface="Arial" panose="020B0604020202020204" pitchFamily="34" charset="0"/>
              </a:rPr>
              <a:t>Students will use their pencils in class to roll pink paper around pencil, to get a curly pink tongue</a:t>
            </a:r>
            <a:endParaRPr lang="en-US" sz="1000" b="1" u="sng" dirty="0">
              <a:solidFill>
                <a:srgbClr val="000000"/>
              </a:solidFill>
              <a:latin typeface="Arial Black" panose="020B0A04020102020204" pitchFamily="34" charset="0"/>
              <a:cs typeface="Arial" panose="020B0604020202020204" pitchFamily="34" charset="0"/>
            </a:endParaRPr>
          </a:p>
          <a:p>
            <a:pPr lvl="1">
              <a:defRPr/>
            </a:pPr>
            <a:endParaRPr lang="en-US" sz="1000" dirty="0">
              <a:solidFill>
                <a:srgbClr val="000000"/>
              </a:solidFill>
              <a:latin typeface="Arial" panose="020B0604020202020204" pitchFamily="34" charset="0"/>
              <a:cs typeface="Arial" panose="020B0604020202020204" pitchFamily="34" charset="0"/>
            </a:endParaRPr>
          </a:p>
          <a:p>
            <a:pPr marL="342900" indent="-342900">
              <a:buFont typeface="+mj-lt"/>
              <a:buAutoNum type="arabicPeriod"/>
              <a:defRPr/>
            </a:pPr>
            <a:endParaRPr lang="en-US" sz="1000" b="1" dirty="0">
              <a:solidFill>
                <a:srgbClr val="000000"/>
              </a:solidFill>
              <a:latin typeface="Arial" panose="020B0604020202020204" pitchFamily="34" charset="0"/>
              <a:cs typeface="Arial" panose="020B0604020202020204" pitchFamily="34" charset="0"/>
            </a:endParaRPr>
          </a:p>
          <a:p>
            <a:pPr>
              <a:defRPr/>
            </a:pPr>
            <a:endParaRPr lang="en-US" sz="1000" b="1" u="sng" dirty="0">
              <a:solidFill>
                <a:srgbClr val="000000"/>
              </a:solidFill>
              <a:latin typeface="Arial Black" panose="020B0A04020102020204" pitchFamily="34" charset="0"/>
              <a:cs typeface="Arial" panose="020B0604020202020204" pitchFamily="34" charset="0"/>
            </a:endParaRPr>
          </a:p>
          <a:p>
            <a:pPr>
              <a:defRPr/>
            </a:pPr>
            <a:r>
              <a:rPr lang="en-US" sz="1000" b="1" u="sng" dirty="0">
                <a:solidFill>
                  <a:srgbClr val="000000"/>
                </a:solidFill>
                <a:latin typeface="Arial Black" panose="020B0A04020102020204" pitchFamily="34" charset="0"/>
                <a:cs typeface="Arial" panose="020B0604020202020204" pitchFamily="34" charset="0"/>
              </a:rPr>
              <a:t>CREATE FROG LEGS </a:t>
            </a:r>
            <a:r>
              <a:rPr lang="en-US" sz="1000" dirty="0">
                <a:solidFill>
                  <a:srgbClr val="000000"/>
                </a:solidFill>
                <a:latin typeface="Arial Black" panose="020B0A04020102020204" pitchFamily="34" charset="0"/>
                <a:cs typeface="Arial" panose="020B0604020202020204" pitchFamily="34" charset="0"/>
              </a:rPr>
              <a:t>: </a:t>
            </a:r>
            <a:r>
              <a:rPr lang="en-US" sz="1000" dirty="0">
                <a:solidFill>
                  <a:srgbClr val="FF0000"/>
                </a:solidFill>
                <a:latin typeface="Arial Black" panose="020B0A04020102020204" pitchFamily="34" charset="0"/>
                <a:cs typeface="Arial" panose="020B0604020202020204" pitchFamily="34" charset="0"/>
              </a:rPr>
              <a:t>each student gets (2) </a:t>
            </a:r>
            <a:r>
              <a:rPr lang="en-US" sz="1000" u="sng" dirty="0">
                <a:solidFill>
                  <a:srgbClr val="FF0000"/>
                </a:solidFill>
                <a:latin typeface="Arial Black" panose="020B0A04020102020204" pitchFamily="34" charset="0"/>
                <a:cs typeface="Arial" panose="020B0604020202020204" pitchFamily="34" charset="0"/>
              </a:rPr>
              <a:t>SETS</a:t>
            </a:r>
            <a:r>
              <a:rPr lang="en-US" sz="1000" dirty="0">
                <a:solidFill>
                  <a:srgbClr val="FF0000"/>
                </a:solidFill>
                <a:latin typeface="Arial Black" panose="020B0A04020102020204" pitchFamily="34" charset="0"/>
                <a:cs typeface="Arial" panose="020B0604020202020204" pitchFamily="34" charset="0"/>
              </a:rPr>
              <a:t> of frog legs</a:t>
            </a:r>
          </a:p>
          <a:p>
            <a:pPr lvl="1">
              <a:defRPr/>
            </a:pPr>
            <a:r>
              <a:rPr lang="en-US" sz="1000" u="sng" dirty="0">
                <a:solidFill>
                  <a:srgbClr val="000000"/>
                </a:solidFill>
                <a:latin typeface="Arial" panose="020B0604020202020204" pitchFamily="34" charset="0"/>
                <a:cs typeface="Arial" panose="020B0604020202020204" pitchFamily="34" charset="0"/>
              </a:rPr>
              <a:t>GREEN construction paper; have to cut down</a:t>
            </a:r>
          </a:p>
          <a:p>
            <a:pPr lvl="1">
              <a:defRPr/>
            </a:pPr>
            <a:r>
              <a:rPr lang="en-US" sz="1000" dirty="0">
                <a:solidFill>
                  <a:srgbClr val="000000"/>
                </a:solidFill>
                <a:latin typeface="Arial" panose="020B0604020202020204" pitchFamily="34" charset="0"/>
                <a:cs typeface="Arial" panose="020B0604020202020204" pitchFamily="34" charset="0"/>
              </a:rPr>
              <a:t>Your paper is probably 9x12; so about 2-pages makes  enough frog legs for  1-class </a:t>
            </a:r>
          </a:p>
          <a:p>
            <a:pPr marL="800100" lvl="1" indent="-342900">
              <a:lnSpc>
                <a:spcPct val="150000"/>
              </a:lnSpc>
              <a:buFont typeface="+mj-lt"/>
              <a:buAutoNum type="arabicPeriod"/>
              <a:defRPr/>
            </a:pPr>
            <a:r>
              <a:rPr lang="en-US" sz="900" u="sng" dirty="0">
                <a:solidFill>
                  <a:srgbClr val="000000"/>
                </a:solidFill>
                <a:latin typeface="Arial" panose="020B0604020202020204" pitchFamily="34" charset="0"/>
                <a:cs typeface="Arial" panose="020B0604020202020204" pitchFamily="34" charset="0"/>
              </a:rPr>
              <a:t>FOLD IT FIRST !</a:t>
            </a:r>
            <a:r>
              <a:rPr lang="en-US" sz="900" dirty="0">
                <a:solidFill>
                  <a:srgbClr val="000000"/>
                </a:solidFill>
                <a:latin typeface="Arial" panose="020B0604020202020204" pitchFamily="34" charset="0"/>
                <a:cs typeface="Arial" panose="020B0604020202020204" pitchFamily="34" charset="0"/>
              </a:rPr>
              <a:t>  Fold in half (the  LONG way) so now it’s 4 ½ “ x 12” long.</a:t>
            </a:r>
          </a:p>
          <a:p>
            <a:pPr marL="800100" lvl="1" indent="-342900">
              <a:lnSpc>
                <a:spcPct val="150000"/>
              </a:lnSpc>
              <a:buFont typeface="+mj-lt"/>
              <a:buAutoNum type="arabicPeriod"/>
              <a:defRPr/>
            </a:pPr>
            <a:r>
              <a:rPr lang="en-US" sz="900" dirty="0">
                <a:solidFill>
                  <a:srgbClr val="000000"/>
                </a:solidFill>
                <a:latin typeface="Arial" panose="020B0604020202020204" pitchFamily="34" charset="0"/>
                <a:cs typeface="Arial" panose="020B0604020202020204" pitchFamily="34" charset="0"/>
              </a:rPr>
              <a:t>Using a cutter (one in PTSA meeting room in cafeteria), cut into , ½” strips.</a:t>
            </a:r>
          </a:p>
        </p:txBody>
      </p:sp>
      <p:sp>
        <p:nvSpPr>
          <p:cNvPr id="2" name="TextBox 1"/>
          <p:cNvSpPr txBox="1"/>
          <p:nvPr/>
        </p:nvSpPr>
        <p:spPr>
          <a:xfrm>
            <a:off x="8010285" y="87318"/>
            <a:ext cx="971741" cy="276999"/>
          </a:xfrm>
          <a:prstGeom prst="rect">
            <a:avLst/>
          </a:prstGeom>
          <a:noFill/>
          <a:ln>
            <a:solidFill>
              <a:schemeClr val="tx1"/>
            </a:solidFill>
          </a:ln>
        </p:spPr>
        <p:txBody>
          <a:bodyPr wrap="none" rtlCol="0">
            <a:spAutoFit/>
          </a:bodyPr>
          <a:lstStyle/>
          <a:p>
            <a:r>
              <a:rPr lang="en-US" sz="1200" dirty="0"/>
              <a:t>PREP:  2 of 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171" y="426029"/>
            <a:ext cx="1752601" cy="1314451"/>
          </a:xfrm>
          <a:prstGeom prst="rect">
            <a:avLst/>
          </a:prstGeom>
        </p:spPr>
      </p:pic>
      <p:sp>
        <p:nvSpPr>
          <p:cNvPr id="7" name="TextBox 1"/>
          <p:cNvSpPr txBox="1">
            <a:spLocks noChangeArrowheads="1"/>
          </p:cNvSpPr>
          <p:nvPr/>
        </p:nvSpPr>
        <p:spPr bwMode="auto">
          <a:xfrm>
            <a:off x="152400" y="87318"/>
            <a:ext cx="26670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pic>
        <p:nvPicPr>
          <p:cNvPr id="2050" name="Picture 2" descr="http://blackisbeautiful.ca/wp-content/uploads/2012/12/1crayolaclassic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7" b="6759"/>
          <a:stretch/>
        </p:blipFill>
        <p:spPr bwMode="auto">
          <a:xfrm>
            <a:off x="5990276" y="838200"/>
            <a:ext cx="992704" cy="6139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terita\Pictures\2014_04_21\IMG_7617.JPG"/>
          <p:cNvPicPr>
            <a:picLocks noChangeAspect="1" noChangeArrowheads="1"/>
          </p:cNvPicPr>
          <p:nvPr/>
        </p:nvPicPr>
        <p:blipFill rotWithShape="1">
          <a:blip r:embed="rId4">
            <a:extLst>
              <a:ext uri="{28A0092B-C50C-407E-A947-70E740481C1C}">
                <a14:useLocalDpi xmlns:a14="http://schemas.microsoft.com/office/drawing/2010/main" val="0"/>
              </a:ext>
            </a:extLst>
          </a:blip>
          <a:srcRect l="35471" t="69859" r="20585" b="7606"/>
          <a:stretch/>
        </p:blipFill>
        <p:spPr bwMode="auto">
          <a:xfrm>
            <a:off x="7153121" y="2031278"/>
            <a:ext cx="1809855" cy="6960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Image result for circle pun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1062" y="2038629"/>
            <a:ext cx="611495" cy="6114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rot="5400000">
            <a:off x="7619858" y="3026322"/>
            <a:ext cx="914479" cy="1066892"/>
          </a:xfrm>
          <a:prstGeom prst="rect">
            <a:avLst/>
          </a:prstGeom>
        </p:spPr>
      </p:pic>
      <p:pic>
        <p:nvPicPr>
          <p:cNvPr id="13" name="Picture 4" descr="Image result for large oval punch"/>
          <p:cNvPicPr>
            <a:picLocks noChangeAspect="1" noChangeArrowheads="1"/>
          </p:cNvPicPr>
          <p:nvPr/>
        </p:nvPicPr>
        <p:blipFill rotWithShape="1">
          <a:blip r:embed="rId7">
            <a:extLst>
              <a:ext uri="{28A0092B-C50C-407E-A947-70E740481C1C}">
                <a14:useLocalDpi xmlns:a14="http://schemas.microsoft.com/office/drawing/2010/main" val="0"/>
              </a:ext>
            </a:extLst>
          </a:blip>
          <a:srcRect l="-3564" r="1"/>
          <a:stretch/>
        </p:blipFill>
        <p:spPr bwMode="auto">
          <a:xfrm>
            <a:off x="6316908" y="3119072"/>
            <a:ext cx="855263" cy="10112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7925" y="5588388"/>
            <a:ext cx="1285726" cy="96429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9981" y="5588389"/>
            <a:ext cx="1270000" cy="952500"/>
          </a:xfrm>
          <a:prstGeom prst="rect">
            <a:avLst/>
          </a:prstGeom>
        </p:spPr>
      </p:pic>
      <p:sp>
        <p:nvSpPr>
          <p:cNvPr id="15" name="TextBox 14"/>
          <p:cNvSpPr txBox="1"/>
          <p:nvPr/>
        </p:nvSpPr>
        <p:spPr>
          <a:xfrm>
            <a:off x="7749981" y="4665058"/>
            <a:ext cx="1270000" cy="923330"/>
          </a:xfrm>
          <a:prstGeom prst="rect">
            <a:avLst/>
          </a:prstGeom>
          <a:noFill/>
        </p:spPr>
        <p:txBody>
          <a:bodyPr wrap="square" rtlCol="0">
            <a:spAutoFit/>
          </a:bodyPr>
          <a:lstStyle/>
          <a:p>
            <a:pPr algn="ctr"/>
            <a:r>
              <a:rPr lang="en-US" sz="900" dirty="0"/>
              <a:t>If Art Ambassador doesn’t have a portable paper cutter, check to see if the school has one you can use</a:t>
            </a:r>
          </a:p>
        </p:txBody>
      </p:sp>
      <p:sp>
        <p:nvSpPr>
          <p:cNvPr id="16" name="TextBox 15"/>
          <p:cNvSpPr txBox="1"/>
          <p:nvPr/>
        </p:nvSpPr>
        <p:spPr>
          <a:xfrm>
            <a:off x="7009142" y="5926139"/>
            <a:ext cx="425116" cy="276999"/>
          </a:xfrm>
          <a:prstGeom prst="rect">
            <a:avLst/>
          </a:prstGeom>
          <a:noFill/>
        </p:spPr>
        <p:txBody>
          <a:bodyPr wrap="none" rtlCol="0">
            <a:spAutoFit/>
          </a:bodyPr>
          <a:lstStyle/>
          <a:p>
            <a:r>
              <a:rPr lang="en-US" sz="1200" dirty="0"/>
              <a:t>fold</a:t>
            </a:r>
          </a:p>
        </p:txBody>
      </p:sp>
    </p:spTree>
    <p:extLst>
      <p:ext uri="{BB962C8B-B14F-4D97-AF65-F5344CB8AC3E}">
        <p14:creationId xmlns:p14="http://schemas.microsoft.com/office/powerpoint/2010/main" val="255478889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420" y="990600"/>
            <a:ext cx="3947780" cy="2800767"/>
          </a:xfrm>
          <a:prstGeom prst="rect">
            <a:avLst/>
          </a:prstGeom>
        </p:spPr>
        <p:txBody>
          <a:bodyPr wrap="square">
            <a:spAutoFit/>
          </a:bodyPr>
          <a:lstStyle/>
          <a:p>
            <a:pPr>
              <a:defRPr/>
            </a:pPr>
            <a:r>
              <a:rPr lang="en-US" sz="1400" b="1" u="sng" dirty="0">
                <a:solidFill>
                  <a:srgbClr val="000000"/>
                </a:solidFill>
                <a:latin typeface="Arial" panose="020B0604020202020204" pitchFamily="34" charset="0"/>
                <a:cs typeface="Arial" panose="020B0604020202020204" pitchFamily="34" charset="0"/>
              </a:rPr>
              <a:t>CREATE  “FROG KITS”: </a:t>
            </a:r>
          </a:p>
          <a:p>
            <a:pPr>
              <a:defRPr/>
            </a:pPr>
            <a:r>
              <a:rPr lang="en-US" sz="1200" b="1" dirty="0">
                <a:latin typeface="Arial" panose="020B0604020202020204" pitchFamily="34" charset="0"/>
                <a:cs typeface="Arial" panose="020B0604020202020204" pitchFamily="34" charset="0"/>
              </a:rPr>
              <a:t> </a:t>
            </a:r>
          </a:p>
          <a:p>
            <a:pPr>
              <a:defRPr/>
            </a:pPr>
            <a:r>
              <a:rPr lang="en-US" sz="1000" b="1" dirty="0">
                <a:latin typeface="Arial" panose="020B0604020202020204" pitchFamily="34" charset="0"/>
                <a:cs typeface="Arial" panose="020B0604020202020204" pitchFamily="34" charset="0"/>
              </a:rPr>
              <a:t>(1) per student</a:t>
            </a:r>
          </a:p>
          <a:p>
            <a:pPr>
              <a:defRPr/>
            </a:pPr>
            <a:endParaRPr lang="en-US" sz="1000" b="1" u="sng" dirty="0">
              <a:solidFill>
                <a:srgbClr val="FF0000"/>
              </a:solidFill>
              <a:latin typeface="Arial" panose="020B0604020202020204" pitchFamily="34" charset="0"/>
              <a:cs typeface="Arial" panose="020B0604020202020204" pitchFamily="34" charset="0"/>
            </a:endParaRPr>
          </a:p>
          <a:p>
            <a:pPr>
              <a:defRPr/>
            </a:pPr>
            <a:r>
              <a:rPr lang="en-US" sz="1000" b="1" u="sng" dirty="0">
                <a:solidFill>
                  <a:srgbClr val="FF0000"/>
                </a:solidFill>
                <a:latin typeface="Arial" panose="020B0604020202020204" pitchFamily="34" charset="0"/>
                <a:cs typeface="Arial" panose="020B0604020202020204" pitchFamily="34" charset="0"/>
              </a:rPr>
              <a:t>Don’t hand out  frog parts in class… make the kits</a:t>
            </a:r>
            <a:r>
              <a:rPr lang="en-US" sz="1000" b="1" dirty="0">
                <a:solidFill>
                  <a:srgbClr val="FF0000"/>
                </a:solidFill>
                <a:latin typeface="Arial" panose="020B0604020202020204" pitchFamily="34" charset="0"/>
                <a:cs typeface="Arial" panose="020B0604020202020204" pitchFamily="34" charset="0"/>
              </a:rPr>
              <a:t>.  It takes too long to hand them out in class, causes confusion, and pieces easily get lost.</a:t>
            </a:r>
          </a:p>
          <a:p>
            <a:pPr algn="ctr">
              <a:defRPr/>
            </a:pPr>
            <a:endParaRPr lang="en-US" sz="1000" b="1" u="sng" dirty="0">
              <a:solidFill>
                <a:srgbClr val="000000"/>
              </a:solidFill>
              <a:latin typeface="Arial" panose="020B0604020202020204" pitchFamily="34" charset="0"/>
              <a:cs typeface="Arial" panose="020B0604020202020204" pitchFamily="34" charset="0"/>
            </a:endParaRPr>
          </a:p>
          <a:p>
            <a:pPr lvl="1">
              <a:defRPr/>
            </a:pPr>
            <a:endParaRPr lang="en-US" sz="1000" u="sng" dirty="0">
              <a:solidFill>
                <a:srgbClr val="000000"/>
              </a:solidFill>
              <a:latin typeface="Arial" panose="020B0604020202020204" pitchFamily="34" charset="0"/>
              <a:cs typeface="Arial" panose="020B0604020202020204" pitchFamily="34" charset="0"/>
            </a:endParaRPr>
          </a:p>
          <a:p>
            <a:pPr lvl="1">
              <a:defRPr/>
            </a:pPr>
            <a:r>
              <a:rPr lang="en-US" sz="1000" u="sng" dirty="0">
                <a:solidFill>
                  <a:srgbClr val="000000"/>
                </a:solidFill>
                <a:latin typeface="Arial" panose="020B0604020202020204" pitchFamily="34" charset="0"/>
                <a:cs typeface="Arial" panose="020B0604020202020204" pitchFamily="34" charset="0"/>
              </a:rPr>
              <a:t>EACH ZIP LOCK BAGGIE SHOULD HAVE THE  FOLLOWING:</a:t>
            </a:r>
          </a:p>
          <a:p>
            <a:pPr lvl="1">
              <a:defRPr/>
            </a:pPr>
            <a:endParaRPr lang="en-US" sz="1000" u="sng"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US" sz="1000" dirty="0">
                <a:solidFill>
                  <a:srgbClr val="000000"/>
                </a:solidFill>
                <a:latin typeface="Arial" panose="020B0604020202020204" pitchFamily="34" charset="0"/>
                <a:cs typeface="Arial" panose="020B0604020202020204" pitchFamily="34" charset="0"/>
              </a:rPr>
              <a:t>(1) Green large oval for the frog’s body  </a:t>
            </a:r>
          </a:p>
          <a:p>
            <a:pPr marL="742950" lvl="1" indent="-285750">
              <a:buFont typeface="Arial" panose="020B0604020202020204" pitchFamily="34" charset="0"/>
              <a:buChar char="•"/>
              <a:defRPr/>
            </a:pPr>
            <a:r>
              <a:rPr lang="en-US" sz="1000" dirty="0">
                <a:solidFill>
                  <a:srgbClr val="000000"/>
                </a:solidFill>
                <a:latin typeface="Arial" panose="020B0604020202020204" pitchFamily="34" charset="0"/>
                <a:cs typeface="Arial" panose="020B0604020202020204" pitchFamily="34" charset="0"/>
              </a:rPr>
              <a:t>(2)  Green strips folded in half  (frog’s 2-sets of legs) </a:t>
            </a:r>
          </a:p>
          <a:p>
            <a:pPr marL="742950" lvl="1" indent="-285750">
              <a:buFont typeface="Arial" panose="020B0604020202020204" pitchFamily="34" charset="0"/>
              <a:buChar char="•"/>
              <a:defRPr/>
            </a:pPr>
            <a:r>
              <a:rPr lang="en-US" sz="1000" dirty="0">
                <a:solidFill>
                  <a:srgbClr val="000000"/>
                </a:solidFill>
                <a:latin typeface="Arial" panose="020B0604020202020204" pitchFamily="34" charset="0"/>
                <a:cs typeface="Arial" panose="020B0604020202020204" pitchFamily="34" charset="0"/>
              </a:rPr>
              <a:t>(1) Pink frog tongue </a:t>
            </a:r>
          </a:p>
          <a:p>
            <a:pPr marL="742950" lvl="1" indent="-285750">
              <a:buFont typeface="Arial" panose="020B0604020202020204" pitchFamily="34" charset="0"/>
              <a:buChar char="•"/>
              <a:defRPr/>
            </a:pPr>
            <a:r>
              <a:rPr lang="en-US" sz="1000" dirty="0">
                <a:solidFill>
                  <a:srgbClr val="000000"/>
                </a:solidFill>
                <a:latin typeface="Arial" panose="020B0604020202020204" pitchFamily="34" charset="0"/>
                <a:cs typeface="Arial" panose="020B0604020202020204" pitchFamily="34" charset="0"/>
              </a:rPr>
              <a:t>(1) clothes pin (students glue frog to it)</a:t>
            </a:r>
          </a:p>
          <a:p>
            <a:pPr marL="742950" lvl="1" indent="-285750">
              <a:buFont typeface="Arial" panose="020B0604020202020204" pitchFamily="34" charset="0"/>
              <a:buChar char="•"/>
              <a:defRPr/>
            </a:pPr>
            <a:r>
              <a:rPr lang="en-US" sz="1000" dirty="0">
                <a:solidFill>
                  <a:srgbClr val="000000"/>
                </a:solidFill>
                <a:latin typeface="Arial" panose="020B0604020202020204" pitchFamily="34" charset="0"/>
                <a:cs typeface="Arial" panose="020B0604020202020204" pitchFamily="34" charset="0"/>
              </a:rPr>
              <a:t>(3) Lily pads</a:t>
            </a:r>
          </a:p>
        </p:txBody>
      </p:sp>
      <p:pic>
        <p:nvPicPr>
          <p:cNvPr id="3" name="Picture 6" descr="C:\Users\terita\Pictures\2014_04_21\IMG_76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209" y="762000"/>
            <a:ext cx="4192351" cy="3144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11094" y="101355"/>
            <a:ext cx="971741" cy="276999"/>
          </a:xfrm>
          <a:prstGeom prst="rect">
            <a:avLst/>
          </a:prstGeom>
          <a:noFill/>
          <a:ln>
            <a:solidFill>
              <a:schemeClr val="tx1"/>
            </a:solidFill>
          </a:ln>
        </p:spPr>
        <p:txBody>
          <a:bodyPr wrap="none" rtlCol="0">
            <a:spAutoFit/>
          </a:bodyPr>
          <a:lstStyle/>
          <a:p>
            <a:r>
              <a:rPr lang="en-US" sz="1200" dirty="0"/>
              <a:t>PREP:  3 of 4</a:t>
            </a:r>
          </a:p>
        </p:txBody>
      </p:sp>
      <p:sp>
        <p:nvSpPr>
          <p:cNvPr id="8" name="TextBox 1"/>
          <p:cNvSpPr txBox="1">
            <a:spLocks noChangeArrowheads="1"/>
          </p:cNvSpPr>
          <p:nvPr/>
        </p:nvSpPr>
        <p:spPr bwMode="auto">
          <a:xfrm>
            <a:off x="319420" y="194975"/>
            <a:ext cx="26670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1200" b="1" dirty="0">
                <a:solidFill>
                  <a:srgbClr val="000000"/>
                </a:solidFill>
              </a:rPr>
              <a:t>1</a:t>
            </a:r>
            <a:r>
              <a:rPr lang="en-US" altLang="en-US" sz="1200" b="1" baseline="30000" dirty="0">
                <a:solidFill>
                  <a:srgbClr val="000000"/>
                </a:solidFill>
              </a:rPr>
              <a:t>st</a:t>
            </a:r>
            <a:r>
              <a:rPr lang="en-US" altLang="en-US" sz="1200" b="1" dirty="0">
                <a:solidFill>
                  <a:srgbClr val="000000"/>
                </a:solidFill>
              </a:rPr>
              <a:t> grade AA:  Claude Monet </a:t>
            </a:r>
          </a:p>
        </p:txBody>
      </p:sp>
      <p:pic>
        <p:nvPicPr>
          <p:cNvPr id="1026" name="Picture 2" descr="http://www.raisinglemons.com/wp-content/uploads/2012/03/4-squrit-bott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4560" y="4876799"/>
            <a:ext cx="2286000" cy="1466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9420" y="4876799"/>
            <a:ext cx="5485797" cy="1046440"/>
          </a:xfrm>
          <a:prstGeom prst="rect">
            <a:avLst/>
          </a:prstGeom>
          <a:noFill/>
        </p:spPr>
        <p:txBody>
          <a:bodyPr wrap="none" rtlCol="0">
            <a:spAutoFit/>
          </a:bodyPr>
          <a:lstStyle/>
          <a:p>
            <a:r>
              <a:rPr lang="en-US" sz="1400" b="1" u="sng" dirty="0">
                <a:latin typeface="Arial" panose="020B0604020202020204" pitchFamily="34" charset="0"/>
                <a:cs typeface="Arial" panose="020B0604020202020204" pitchFamily="34" charset="0"/>
              </a:rPr>
              <a:t>(4) SPRAY BOTTLES:</a:t>
            </a:r>
            <a:r>
              <a:rPr lang="en-US" sz="1400" dirty="0">
                <a:latin typeface="Arial" panose="020B0604020202020204" pitchFamily="34" charset="0"/>
                <a:cs typeface="Arial" panose="020B0604020202020204" pitchFamily="34" charset="0"/>
              </a:rPr>
              <a:t>     Volunteers ONLY</a:t>
            </a:r>
            <a:endParaRPr lang="en-US" sz="1400" b="1" u="sng" dirty="0">
              <a:latin typeface="Arial" panose="020B0604020202020204" pitchFamily="34" charset="0"/>
              <a:cs typeface="Arial" panose="020B0604020202020204" pitchFamily="34" charset="0"/>
            </a:endParaRPr>
          </a:p>
          <a:p>
            <a:endParaRPr lang="en-US" dirty="0"/>
          </a:p>
          <a:p>
            <a:pPr marL="228600" indent="-228600">
              <a:buFont typeface="+mj-lt"/>
              <a:buAutoNum type="arabicPeriod"/>
            </a:pPr>
            <a:r>
              <a:rPr lang="en-US" sz="1000" dirty="0">
                <a:latin typeface="Arial" panose="020B0604020202020204" pitchFamily="34" charset="0"/>
                <a:cs typeface="Arial" panose="020B0604020202020204" pitchFamily="34" charset="0"/>
              </a:rPr>
              <a:t>Be sure to fill them up with water prior to the project.   </a:t>
            </a:r>
          </a:p>
          <a:p>
            <a:pPr marL="228600" indent="-228600">
              <a:buFont typeface="+mj-lt"/>
              <a:buAutoNum type="arabicPeriod"/>
            </a:pPr>
            <a:endParaRPr lang="en-US" sz="1000" dirty="0">
              <a:latin typeface="Arial" panose="020B0604020202020204" pitchFamily="34" charset="0"/>
              <a:cs typeface="Arial" panose="020B0604020202020204" pitchFamily="34" charset="0"/>
            </a:endParaRPr>
          </a:p>
          <a:p>
            <a:pPr marL="228600" indent="-228600">
              <a:buFont typeface="+mj-lt"/>
              <a:buAutoNum type="arabicPeriod"/>
            </a:pPr>
            <a:r>
              <a:rPr lang="en-US" sz="1000" dirty="0">
                <a:latin typeface="Arial" panose="020B0604020202020204" pitchFamily="34" charset="0"/>
                <a:cs typeface="Arial" panose="020B0604020202020204" pitchFamily="34" charset="0"/>
              </a:rPr>
              <a:t>Makes sure they are on MIST for project  (it only takes a little bit of water, 4-5 light squirts)</a:t>
            </a:r>
          </a:p>
        </p:txBody>
      </p:sp>
    </p:spTree>
    <p:extLst>
      <p:ext uri="{BB962C8B-B14F-4D97-AF65-F5344CB8AC3E}">
        <p14:creationId xmlns:p14="http://schemas.microsoft.com/office/powerpoint/2010/main" val="2596757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3872</TotalTime>
  <Words>4572</Words>
  <Application>Microsoft Office PowerPoint</Application>
  <PresentationFormat>On-screen Show (4:3)</PresentationFormat>
  <Paragraphs>624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terita</dc:creator>
  <cp:lastModifiedBy>Terita Allart</cp:lastModifiedBy>
  <cp:revision>375</cp:revision>
  <cp:lastPrinted>2015-04-20T11:58:54Z</cp:lastPrinted>
  <dcterms:created xsi:type="dcterms:W3CDTF">2015-04-08T12:21:02Z</dcterms:created>
  <dcterms:modified xsi:type="dcterms:W3CDTF">2016-03-14T13:15:50Z</dcterms:modified>
</cp:coreProperties>
</file>