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307" r:id="rId2"/>
    <p:sldId id="285" r:id="rId3"/>
    <p:sldId id="309" r:id="rId4"/>
    <p:sldId id="288" r:id="rId5"/>
    <p:sldId id="332" r:id="rId6"/>
    <p:sldId id="270" r:id="rId7"/>
    <p:sldId id="292" r:id="rId8"/>
    <p:sldId id="298" r:id="rId9"/>
    <p:sldId id="271" r:id="rId10"/>
    <p:sldId id="328" r:id="rId11"/>
    <p:sldId id="330" r:id="rId12"/>
    <p:sldId id="314" r:id="rId13"/>
    <p:sldId id="333" r:id="rId14"/>
    <p:sldId id="306" r:id="rId1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FF"/>
    <a:srgbClr val="04BBF4"/>
    <a:srgbClr val="C2F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80692" autoAdjust="0"/>
  </p:normalViewPr>
  <p:slideViewPr>
    <p:cSldViewPr>
      <p:cViewPr varScale="1">
        <p:scale>
          <a:sx n="104" d="100"/>
          <a:sy n="104" d="100"/>
        </p:scale>
        <p:origin x="1794" y="114"/>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00" d="100"/>
        <a:sy n="100" d="100"/>
      </p:scale>
      <p:origin x="0" y="3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064EAD2-8A48-47AE-95F6-869A351FB15F}" type="datetimeFigureOut">
              <a:rPr lang="en-US" smtClean="0"/>
              <a:t>2/7/2016</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B67E79BB-BA4A-4623-9667-1F8F3B63289B}" type="slidenum">
              <a:rPr lang="en-US" smtClean="0"/>
              <a:t>‹#›</a:t>
            </a:fld>
            <a:endParaRPr lang="en-US" dirty="0"/>
          </a:p>
        </p:txBody>
      </p:sp>
    </p:spTree>
    <p:extLst>
      <p:ext uri="{BB962C8B-B14F-4D97-AF65-F5344CB8AC3E}">
        <p14:creationId xmlns:p14="http://schemas.microsoft.com/office/powerpoint/2010/main" val="379105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E79BB-BA4A-4623-9667-1F8F3B63289B}" type="slidenum">
              <a:rPr lang="en-US" smtClean="0"/>
              <a:t>9</a:t>
            </a:fld>
            <a:endParaRPr lang="en-US" dirty="0"/>
          </a:p>
        </p:txBody>
      </p:sp>
    </p:spTree>
    <p:extLst>
      <p:ext uri="{BB962C8B-B14F-4D97-AF65-F5344CB8AC3E}">
        <p14:creationId xmlns:p14="http://schemas.microsoft.com/office/powerpoint/2010/main" val="363706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E79BB-BA4A-4623-9667-1F8F3B63289B}" type="slidenum">
              <a:rPr lang="en-US" smtClean="0"/>
              <a:t>12</a:t>
            </a:fld>
            <a:endParaRPr lang="en-US" dirty="0"/>
          </a:p>
        </p:txBody>
      </p:sp>
    </p:spTree>
    <p:extLst>
      <p:ext uri="{BB962C8B-B14F-4D97-AF65-F5344CB8AC3E}">
        <p14:creationId xmlns:p14="http://schemas.microsoft.com/office/powerpoint/2010/main" val="30523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16" name="Slide Number Placeholder 15"/>
          <p:cNvSpPr>
            <a:spLocks noGrp="1"/>
          </p:cNvSpPr>
          <p:nvPr>
            <p:ph type="sldNum" sz="quarter" idx="11"/>
          </p:nvPr>
        </p:nvSpPr>
        <p:spPr/>
        <p:txBody>
          <a:bodyPr/>
          <a:lstStyle/>
          <a:p>
            <a:fld id="{A98CFC87-8F90-4C80-94EC-015987EC874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CFC87-8F90-4C80-94EC-015987EC874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CFC87-8F90-4C80-94EC-015987EC874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15" name="Slide Number Placeholder 14"/>
          <p:cNvSpPr>
            <a:spLocks noGrp="1"/>
          </p:cNvSpPr>
          <p:nvPr>
            <p:ph type="sldNum" sz="quarter" idx="11"/>
          </p:nvPr>
        </p:nvSpPr>
        <p:spPr/>
        <p:txBody>
          <a:bodyPr/>
          <a:lstStyle/>
          <a:p>
            <a:fld id="{A98CFC87-8F90-4C80-94EC-015987EC874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13" name="Slide Number Placeholder 12"/>
          <p:cNvSpPr>
            <a:spLocks noGrp="1"/>
          </p:cNvSpPr>
          <p:nvPr>
            <p:ph type="sldNum" sz="quarter" idx="11"/>
          </p:nvPr>
        </p:nvSpPr>
        <p:spPr/>
        <p:txBody>
          <a:bodyPr/>
          <a:lstStyle/>
          <a:p>
            <a:fld id="{A98CFC87-8F90-4C80-94EC-015987EC874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9" name="Slide Number Placeholder 8"/>
          <p:cNvSpPr>
            <a:spLocks noGrp="1"/>
          </p:cNvSpPr>
          <p:nvPr>
            <p:ph type="sldNum" sz="quarter" idx="11"/>
          </p:nvPr>
        </p:nvSpPr>
        <p:spPr/>
        <p:txBody>
          <a:bodyPr/>
          <a:lstStyle/>
          <a:p>
            <a:fld id="{A98CFC87-8F90-4C80-94EC-015987EC874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15" name="Slide Number Placeholder 14"/>
          <p:cNvSpPr>
            <a:spLocks noGrp="1"/>
          </p:cNvSpPr>
          <p:nvPr>
            <p:ph type="sldNum" sz="quarter" idx="11"/>
          </p:nvPr>
        </p:nvSpPr>
        <p:spPr/>
        <p:txBody>
          <a:bodyPr/>
          <a:lstStyle/>
          <a:p>
            <a:fld id="{A98CFC87-8F90-4C80-94EC-015987EC874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8" name="Slide Number Placeholder 7"/>
          <p:cNvSpPr>
            <a:spLocks noGrp="1"/>
          </p:cNvSpPr>
          <p:nvPr>
            <p:ph type="sldNum" sz="quarter" idx="11"/>
          </p:nvPr>
        </p:nvSpPr>
        <p:spPr/>
        <p:txBody>
          <a:bodyPr/>
          <a:lstStyle/>
          <a:p>
            <a:fld id="{A98CFC87-8F90-4C80-94EC-015987EC874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6" name="Slide Number Placeholder 5"/>
          <p:cNvSpPr>
            <a:spLocks noGrp="1"/>
          </p:cNvSpPr>
          <p:nvPr>
            <p:ph type="sldNum" sz="quarter" idx="11"/>
          </p:nvPr>
        </p:nvSpPr>
        <p:spPr/>
        <p:txBody>
          <a:bodyPr/>
          <a:lstStyle/>
          <a:p>
            <a:fld id="{A98CFC87-8F90-4C80-94EC-015987EC874F}"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16" name="Slide Number Placeholder 15"/>
          <p:cNvSpPr>
            <a:spLocks noGrp="1"/>
          </p:cNvSpPr>
          <p:nvPr>
            <p:ph type="sldNum" sz="quarter" idx="11"/>
          </p:nvPr>
        </p:nvSpPr>
        <p:spPr/>
        <p:txBody>
          <a:bodyPr/>
          <a:lstStyle/>
          <a:p>
            <a:fld id="{A98CFC87-8F90-4C80-94EC-015987EC874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A0AEEF6-70EB-4455-B1F9-15F6A5811784}" type="datetimeFigureOut">
              <a:rPr lang="en-US" smtClean="0"/>
              <a:t>2/7/2016</a:t>
            </a:fld>
            <a:endParaRPr lang="en-US" dirty="0"/>
          </a:p>
        </p:txBody>
      </p:sp>
      <p:sp>
        <p:nvSpPr>
          <p:cNvPr id="14" name="Slide Number Placeholder 13"/>
          <p:cNvSpPr>
            <a:spLocks noGrp="1"/>
          </p:cNvSpPr>
          <p:nvPr>
            <p:ph type="sldNum" sz="quarter" idx="11"/>
          </p:nvPr>
        </p:nvSpPr>
        <p:spPr/>
        <p:txBody>
          <a:bodyPr/>
          <a:lstStyle/>
          <a:p>
            <a:fld id="{A98CFC87-8F90-4C80-94EC-015987EC874F}"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A0AEEF6-70EB-4455-B1F9-15F6A5811784}" type="datetimeFigureOut">
              <a:rPr lang="en-US" smtClean="0"/>
              <a:t>2/7/2016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98CFC87-8F90-4C80-94EC-015987EC874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VGBgYGRgYFx4YHBweFxgYFxwaHBcYGyYeGh4kGhkXHy8gJCcqLCwsHB4xNTAqNScrLCkBCQoKDgwOGg8PGiwkHyUsKSwqLzIsLiwsLTQsLyksLCwtLC8sLC4sLy8qLCwsLCwpLCksLCwsMCwsLCwsLCwsLP/AABEIAK8BIQMBIgACEQEDEQH/xAAcAAABBQEBAQAAAAAAAAAAAAAGAAMEBQcCAQj/xABJEAACAQIEAwQFCQUIAAQHAAABAhEAAwQSITEFQVEGEyJhMnGBkaEHFyNCUlSSsdEUcpPB8BUzNWJzsuHxFiSCoiVDU2ODwtL/xAAaAQACAwEBAAAAAAAAAAAAAAAABAECAwUG/8QAMREAAgIBAwIEBQIGAwAAAAAAAAECEQMSITEEQVFhofATInGBkbHhBRQyQsHRI1Ji/9oADAMBAAIRAxEAPwA07Edh8Fc4fhnfDWmZrakkrqTV583vD/uln8NL5Pf8Mwv+kv5UQ0AD3ze8P+6Wfw0vm94f90s/hohpUAD3ze8P+6Wfw0vm+4f90s/hogJoN412odpNhwEUA+JDLT55hAOg2rLJljjVsCc3YThw3wtgaxqANTyrsfJ/w/7pZ/DVS3ErSQrKxdhsQDmLcy/o6kc49XKu+GYq8hebsQZUAZhlIgL4jrBBEwCaVXW/9o0i+ktPm94f90s/hpfN7w/7pZ/DVpw7iS3RGzqBmXpPPTlIPuqbTsZKStFAe+b3h/3Sz+Gl83vD/uln8NENKrAD3ze8P+6Wfw0vm94f90s/hohpUAD3ze8P+6Wfw03f7CcORSzYWyAoJJy9KJaHe3GLyYaB9dgv5n+VQ3SsmKt0Zzx/AWbmmGwlpJ6IpI8yetDZwC2yJsKTOuZdvOBoa0fAWcqiBJ50/fS24goKUuT3s6KxRrgo+y/9n3WVL2Fw/i0DhMsH/MPOjj5vuH/dLP4aAOLcIFkhlEgkabRWscMYmzbJ3KLPuFbYpt7MVzY1F7FP83vD/uln8NL5veH/AHSz+GiGlWwuD3ze8P8Auln8NL5veH/dLP4aIaVAA983vD/uln8NL5veH/dLP4aIaVAA983vD/uln8NefN9w/wC6Wfw0RVV9pONDC4drhjNsgPNjt7BqT5A0ACHaXCcJwfgOFsvdMQgUDfbMfqz76XZXhXD8Ybi/2fbQ2zqcum+g12Ma0/2B7NK6/tt8d5duklC+uUTGYA/WYyZ6RFFHCeAJh3ushaLrZspjKu/ogDz/ACqWQQvm94f90s/hpfN7w/7pZ/DRDSqCQe+b3h/3Sz+Gl83vD/uln8NENKgAe+b3h/3Sz+Go/EewGAFq4RhbQIRiPD5GimovE/7m5+43+00AfJP7In2R7qVO0qAPpr5Pf8Mwv+kv5UQ0PfJ7/hmF/wBJfyohoAVKlSoAre0WO7nDXXjNCxHXMQsfGsjxF5xbAd8uQqCF0noZ3OkNpG1bJxPDG5ZuIIllYCRIkjnWN4q2wuNpla2uVlfeRJIk6zHMUl1C+eLZEr0ujlOOwrIzFiQArb8tAY6bg/8AdWeH4pba4pF1wwBl5OxG2vhEtBiI0qhxwdkQwpK518KxpKMNTvBaveEuwUFWUIx1JGqk6bzG+mv/ABUyjDTtyKKTT33D7gF+6t7vc2e2SE2AMAxIyiG8ROn57Udisw7PavbsgFjM23ZdFEyYPUciNNvbqFR0mqmn47DoqVKlTpAqVKvCaAPazftnibvf3xqUVcwB1EhIgDrPio/v8Rtp6VxF56sB+ZrKeO9sreJxd8WASlpVUvydjIOUdAAPzqmRPTZtgcXLS+4MWu118XY8TAzEyep5KI0HIbnY1fv2z7pst1ShHpA7g7wQYM6jlzB2ImFwmylpxcuzBPhgyqGef8ulN9psIt3Eh0hluAcysEQOYgggKaw2Zvoz44Ot3YV4TELjDbVJ8REz9XqZ22kiDrWlosCBsKyzsp2cOe0iGVBL3DEQNIC9PrfiPqrVRWmJcmOa9r5FSpUq2MBUqYtY5GdkB8S7qQQY6iRqPMaU/QAqVcvcCgkkADcnQe+qDifbvC2R6feHpbhvjMfGgi6CGsq+UTi5vX+7QytrwgdXaAfjC+w1Z4/5UpWLNkgsCAzsJB2BygGQN96H+yWBN/F2lOuVu8eddF1+LQKvFb2zKcrpI1nh2F7u1bQaZEVfcAKk0hSqhsKlSpUAKlSpUAKovE/7m5+43+01KqLxP+5ufuN/tNAHydSpUqAPpr5Pf8Mwv+kv5UQ0PfJ7/hmF/wBJfyohoAVKlXF28qiWIAHMmB7zQB3Q12i7Ld7muWwCzAZkIEPHPUwDB9tPntthcxRbhuMNwiM3xAipF/tJbUSQ8Hyj2eIjWs5xjNaZE8Gb4rgzKChXuSGBGcbgqZAg+KMvXaKhrghba2MqtBBLCJ0Bic3VoO5or7a9orV/DtbQw+YdToGBYHIDB9cUDcPwDOpceMhyuSROWN9YjXnI3pGeFp1q2M6V2luHPBOM4a39NcYm4pK5QASqtEuQNx4TqOXnR3bxCsuZWBXXUEEab6isPwlssTPeAkEEKpOkxGfLz92/sL+zfFLjYRrYuEENBZfSUvDxOYhTJ2jnTWFLHHSavizQrd0MJGor1rgG5oT4Nw7uEJzuTcYSXYsYAYjT1k7CrBsZbQTccJ53GC/Amt7KpWR+1HbVMIAoXPcYSBMAeZO/PlWb8c7e4m/IL5UP1U8I9RO59pqJ274ibuIz6jQleXhmAD61APtNUF26AK7HSYofDU2tzn55T1uP2O7uLJqz4LlFudiX19v/AHVFb1mKfwuMKkKPFn1yjU6SJga8jWfXR14hjoZKGUL7vBhJKJodTlOhPMkf81HxmFFoBnZiBBy6QOgHP3k1AwXEIAYPC+vSqniHaIX7oAb6NZgkxnbqJ5AaD1nyrjYcWuai+Ds5+oWODa5LLg/a3E2nZkulZ1KjUb7QREVqfYjt1+2fR3QFugSI2Yc4HIjpWHhsresf1/KrjgnE2tXUdTDKQR7P+K7zwQnDSlTPO/FnGWpuz6JpVA4FxQYnD27wEZ1mOh2I94NTzXIap0zoJ2rKPtTacIt2yct62fD0YN6SGeRge0DbehdvlOuIpzWVLjcSy/8AtIJ51WdsuCXMbbNy3dKHvbussZWSiAAMAAAM1QcHwFbdlM0OygnPGupJ3npp6qxnnjBboJ/LuQ+IdrruMebrFUk5UHo6abe/U61R47EFHA0IIkaROsbVJtWQTp1OnqO9Vd5ma7mGqRlXzjn6tx7Jpx1SvuZOmS8RxJU8MTuZUa+80Q/J92h/Z8Sbl0RbuqLem6+IFSevOfX5UNX8GBaLuZiDlA2AZc3rMVcHhCjIVuSrR0IhvMeWtV026LKjdy4A1MV1WY9pu1HELbqlvDC9ZCgllQ7+KdnP1Y9poswXaG6yKTbtZoGZReIKkgeEyh1G29Yaka0wipVE4djGuAlkyQY9INPu/nUurECpUqVACqLxP+5ufuN/tNSqi8T/ALm5+43+00AfJ1KlSoA+mfk+/wAMwv8ApL+VWHF+0VjDLN64q+U6n2DWq/5PxPDML/pL+VBfyi4FrLqUKWg0mERLjQPrMbsfCarJ0SiZj/lQuXiVwlsAfbfxH2KNPefZXGFwN3EQ+KusV/zHfyVRoPYPfQLh+PXh6OKvezDWT+Vs1MTjGIYjNjMZ/CtgfC3WbkW27GjnDqAEsQqbMNB7dV1369NKquL4rLlsqMjMGLvscggQGgekTEjkp11oTu8TvrH/AJrFN0i1aeNzzTqT76a/tq4WzMxZtvpcKQYBmJtso3nWOZqL229+/oZyjuWeOu+EABQNFAGm87gaRp7fLavMBiNSV1nwONABpoSTtBIgnYT7a67xbLbZ2sIoBGpfLHiHi7skncjzOvKqm/ds3Jzm/dAiEyBFHsZgpnrFZOFBjwylu2vp3/QJcXxLAzF693xG9myWdJ6N3YPef+ogeQrpO2y2hlw2AbLyUxaX8IJI9lC4xhURawiCNu8ulv8A2IFWiTsHi2vPeW8qZkCEBVyABp6b8tyavHwSQx8NRVuyPjeO8WxG7phbf+UhNPJvS2/zVAVLNs/SXjdeQzZQWJifrMep6nlTva7GLdvHu9AgydA0Ek/Hn5UK37R2JJHIndTtE/Ca6S6C4J5G/tsKLrXGT+HS9f2LXjHExfus4GUaACZgAf8AdVzsSvksa8tZjX2H3VBvY11BDCdN+fltvrRV8nfFGN44U20u2cQyo6MOg0YNvpqfyg6018RRioQXC4MFDU7k+QYxDvAAYqDvFXvZLh3dOb5klQLaDzfxOfwlh6zV32r+TW5aYvYOe1Oqkw6T15MB1Hu5mTawpUooEZAGj/MdQPcAaRz5IypJnR6XC1cpLZGfcWwhR7luSVQ6cg0gFYHmCKYTCArrrsPYN/50Z9rOCF1DJ6SgkeaySV9aanzE9BQabukDpAq+LTQvmi1I6D5Y9dWOGvH+v6+NVTYVzlcq2Usyg8pABieRgg1b4S1oKcwNt7CmWqNw+Su+WwCg/VuOB6pzT72PsiibieL7qzcufYRm/CpP8qzj5KuKstxrMEo4zTyVlHuAI/IVfds+KErlDEW2KoQBIaXWZ8o5/rSPVLRkY10yeSKo74Lby2EU8hHu0/lQr2n4Nde4EUhbQgjXqTmOXnHSaJ+Hv9EhndZ9+tOvruSfd+lItPlcjDXYy/ivCWQAZ9CddOVVWM8Pd9PXoADFaJxrgCMrOWICgmIA9k0LcQwouKQuWNttaxeSaa17sXaa2Ky/dhJk6byZETBrzs7xNijgmVDjKT5g/DbTzpjuHzxBOsAnbXlVnguEN/8AKtlzmzHKCwB0k6V0dT1a0tqCKbdGncHvHubZJzHKBJ/ryqQgAYsFALbnr/Umh/hHGkVMhzK4J0uKbYmdg7eGfKat+F37lye8tZBML4pnz9XnSSdrcbeOUV8wVcOSLY89ffUmuUWAB0rqmUqQuKlSpVICqLxP+5ufuN/tNSqi8T/ubn7jf7TQB8nUqVKgD6Z+T7/DML/pL+VVXHezF6/dN1itpRvN4nQdSUgDyG1SeyPFrdjhWEa40TaWBuzGNgo1NC/artN3qXbdxsqOCVLnkdVMDw6aVTJaSdFXOMeX6WVGLxoDIltu+uOcuQPpOv1vR5dakf8AhzEXSO8ZLIHJbjE69QuUH3mhDB8PFt1uZy+UqwjwiV55jJPPlzo04Dx1XYqYXpy28zpWUalNRukbSw51HWsTa+69ORz/AMJ2gPTZm6mSPcxNVPFuEtb8QuGOiqq/7RPxouuPFVGOXvJAEwJPqG5rpx6fHBXyc55ZzajsjPv2XM+pMzoTqRPSZiiHA4VAgUiehmCPLQR8KcxvCbdtAwuAvzX18vZXNhq5HVSeqr2HITyQJOF4VZb02vL6ghHvAJ+FXfBeA2bDvcss7F1CnMwOxkGMoINdYQgIpjwmBm5SeVVHajE9yjOkAqVneNWAPo67Gs1KUeKHJXp1c8XRP412fs3pYeB+o2P7y8/ZFA3EuF3LJIZQR1Go9/L20ScH4rcxKsX+jIY7CfDoQZ2O++1S8L3dxyEZrpQw0RlB6M+i+wE+qnsPV5cfyvgpl6fFNauGZ9xbBFLdq4d3zb9NI/X1Vd/Jl2dbE3bz22ym2mk/aYwB6tNfXT3FrdvHXe6s30DITAIIzHnlY6NtGkc9KNvk34cuCw9y07lLt25mlkAEBQoUOCynnznXatvjp73uKSxbVWxVXeOX7DZLua2w0JABny8UgiuuH8eScrIGZmLZ0kHXeVYZNBoAGXlRBxbC96T3gBP66z8aHf8AwYHeLTFGOw3Gm+lWyYtbv1Fel634EXBW3eyrb7vm77cMtnwFu/pacZt8vouDyIRtdPKaAe1HYy5bLXFSI1dQNurKN8vMjl6tiO5wvEJcFuBd8WVRoTvp+779Nabu9ujhx9IrOBoUcBxpyzEhl8jJrP4c8e6djkeuw5vlyRaf59/Sl9SfZ7J95wq3YjLcAW7t9cy0e1Tl/wCqh9nezdkAMyFz/n0H4dB+dWOC7e4C4F8Fy27CckyeY0YsAdjT79osKdct33ofiTVZSy/22M4oYf7mvT/Zb2bypAEBRyXQfCm+L3QQpOy+L2DnVMOKYf6q3B5Duv8A+hUbF8ct3kZV70tqg0SBtIJVtNDPurHTLimORjBu9S28wm4XcbubYOrFQdpOvij2THsr3iePazkZgAhmfDOigsfENthy6zFdLxElFKIbYaYzDxaGNtR6pn2VT9o3b9mvNOoQ6nfXSJ320qO9Cklfco7PELl9V727czNHgXTfUQANdIO1O2sMime7zfvt065ZP5VA4ASbrGJyJEDTU+HT2KffUzE4ll6LyPl/lI9tVy55xe3v8V2+phllGD0pW+9l81m2oBt5bRjcW0JnyLAkaVKt8LNxc1x3YRIN05vVFsQoHsqr4ZLKHMHkJ1E8yRzA5DmfIVZYLFG/d7hWPV25xqSZ6wI8qUxvNl3yyf0WwxjxuXGy7grxLvbV5lYn2HQjYEDaPLlXuA4o1ppXQ7+ElP8Abp71NEvygcLHdI6CCjZQOoM89d4BE/zoFW/BIO4JHu0puMpYto8HI6jDKD1xls2++6+qNB4d8oLCA7j/APKsD+LaED2oKJsL2nVlDMjBftpF5PxW5I9qis0wqaAdBT9lO7JZPAx+shKnT1ae+a2+LfKO/D+HSUFql83v3/g1bB8StXf7u4r9YIJHrG49tSZrLv7ZLR3qpdjZmXK49VxNRRX2UxjMLjkubeYKiu2cgqPGQx1IkxqfqmpjNS4FMuCeL+oJqi8T/ubn7jf7TUhHB2qPxP8Aubn7jf7TVjA+TqVKlQBsNjCZMLw6/EhrKo07DLqD5aH4VTcYs23vkKAQAGA3WPCOvUmRWhdmsMH4PhpE5bSt7hqPdNAuLwoXPiFl1BZWAEQD4p16ED3mt5tzwSS5S/zYdOoR6iDyVpu2c8PsoT9JMwdANdNjG0ctOo2qNxPh4UgrsenT1insJxqy6wG1jZ1IMe78jUn+0La7lWAHKPcJ3Ply+FcHTJvij2C6nHj/AOWWROL43XoWGEuNcWEAYogZhIEL6M671TjFut+fqgjnuARyrvg+Mtub5uOtlny5c3o5R9X1iB8Kg4jGWwzBGD8s2oB8xmrsuTnFRfkebSjjnKcO+912YecQTOhB1U9ddvyqi7N4Je9KtlKgXMzPoQo1256TJ8pqfiOOWlt2u8dQ1xVyrMsdNYG8aHXbzoYGJ73OMsISV1M5uRgjTnypeSinuVhvaot7PEFvyokKCe7neATE+yq7HYfvc6PMBQDqRJ0O410y/Gp2C4UuXQmeVO4m2SpJHiGjfrSUrVsv1MNDfw+K9Oa+z9DzgfY9EtqWuuyMAwtKci+IT48urHrsp+z1e7TObeDxGSFy2ngAQBpE/Gp+Dxy28LYLk+JFAgTyA9grNu3fGbtzFNbIKW7JgJOjc8zfan4DTeZYhKLaTe9GcoyW6W29AbbulSCsg8iNxG3qrZF4yWtYd4JNy2rPHKVH8536UBtbwcgi2+aJylvApMHTWYBneaJf2lUXO7BQq5QJkLy8MDY/1FV6rI40lyW6WMZJy5SCjB4xygI8SnkR06dPZU/A40K0kZT56j3jUfGqDsrxNbqOqmTacrPUHUEfEeyqDtz2jvYXEqEP0ZtBipGk5mE5vdPsrbHOaWwvlw427kt13DzhuPtMxe3cV8pM5SDrJBHlzpnEdnrd98rKpDTuOvTpWH4XFXQe+TwOSWDq2Ugknz60X8F+U3Eo628VbW4GIGeO6fXYyoyN+H20+pnMl0vhxdh/2h7KWu4tpbQhbAj2FQszz9HXzPnNVx4Ehwq2suzm5OYztE+4x7K6wHao4lUgMofPCMRoLZYSx2Giz0H59f2g2dg6d3kWZYkHTTQZRprvNXhkhGNN+jGPg5ZO4rt4op7vZwRALD20zY7OlAAGJj41O4j2h7twvdq8qGlGbY6f/TI5HYxXL9p7Y3RvYV//AGirvLhbTfb6hGGeEXFcP6BVgkW7ayqzZ1GizExy067dKAe1nHkuJbtoWk3JYNOgX1+33UVdnO0IdybSOSPSkCF8y4JVR6yKHu0eFwRxVy93veM0sLdsE21YgyXug7Fp8KGdd6QzQgp64sawznp0yRF4NbJtM4zZc0tlG0aKSdhsxpu8nh0ViQdzsfWJ0/5o07L5ThrXhUZgxKgDIIJUAJHQbmWPMmpeN7P2bo2yHqmnvG35UrODbuJV49TtlFieJW7WGthWB8IVRzJA109cya8btKMJeS6tlVe4lsuoaQFyxtAh2Hi57iai8V7AXJzWXVo1htDI28vjQ/2gwWLS8Wug3MxzGBBE7+EcuWgj1VCjI6nT5oJKEltum/KvD6mlcX7W4S7ZYSWLLKqyMATuATGmtZpgyHuaAhSxMHUgTMH8queF8KfEZEXRcoLvyVRzJ5abVHtXLb4i69lQtoQiRzAAGb1mJ9taSTq5FcvS4JZscMW6ve/L7LYsrelSFu1YYTgWa0HBlmAIGw9Rpu1wtxcUFTEjWNIB61FM6rz4pXvwNYnhzJbN1yANwvMzsPKaPeEYHubFu2d1XxebHxMfxE0P8Sw83bZYju7Li5cAknwjMogDXxZT6qZ4j2ge6hKkKBEpJzHYzquggiTp7avrjDbucXLPJnqUuP8AYYWroOqmfMeWn50sff8Aobk/Yb8jQdwXjJtkg6pqYAkkzqd4B6xptFEuJxCvh3ZTIKN+R0PQ+VTjyqa8xfJicHR8wTXleUq1Mj6Z7BIDwvCg7GyoPtFZ5xG21jPZbUK5EbbMPfIA99aN8n3+GYX/AEl/KnsZ2Wsvfe++pKxB9EGCubzMR7qYw5VC7McuNzqjI8Y6M30IhRIMHQ+7lSt8PJE7CouCt5HuWz9ViPcY/Sp7WuYn2UjGccb3jZ18H8Nx5canF09+18bHJ4YWIW2udvs9Y1j3edPYjgdx1h7Vy23izlcsMNYGSYPKCdo3p2zhi6SDrB+Hq12q24Th/wDyqncl3nnrp/Kmp5IZEpQFpxyYINT5T280+/oCeG7O22E5MtxIlm8ydY6/CpVvHBWEE3CBALeiANIUDQez31G7TPFzIDAVYYciWOaDy0GX31H4bcBik86cakhOWZt+AWYHFgjeD51IvYtSpHM6VUWEqWq7UlLI+BpdTKUafmM4K674LCkja2ZYciGkRodwKqu2mAV8uI5eiQOc5mG+3OmsNxru8ItljlGQ5TMSRduIUjnOlXOBS3+zqt4Zjq0Nplkeex136ml8rljyLL58LwOrgSliSe9fnczs4aATrrsI33J8/KiTAcLOJwrZjBXVWjWBGUHnMyvqAq1t3rbBrZWQGy+jtOgM+uomHDYeASchESB7Yg++tp55ZFxTRMekhHU4bfoy07GcMt2VOQHM0ZySfEROsH0d9hTva3seMXFxWy3FAXxarlkk+EazqdR6qhcR4qyYdWtwDcOuviAO0AGdYiaa4Jx55KlmZcrBgTMaEhgTrvypzHaSvkTyY0262Q52I7O2st5bltXVu7CyNFAViQGBlGzE6jpUbifZJDfa0GbuVEiSHYNlzFRHIDmdZ671fdibYa3chgSCgy7keHQkQYHi6dae4rhXN5FS2RdiSPDl0OhzaCBrO2gpmM2lZhjhjk6nsjrslgShZQ5IATKQIzKZc5gOYcONxpPWneNM+dECBoBYn0QZlY5c8xMAbjyNOHg15L1osqgCQWQtsZJG8jy03IqL2kVVU3rlzIqhVE5iQSxJjLOYwSAPeBvVW2xiMIYqlae37HTdm7d8KzlUdbeQIpBMjMwljvv6IG3Oo2E7Mixc7zFN3o1GQDcyIYmJiDtPMVz2O4qGxF4IngK5rZIi4csA5hJ0afX76nWeJq2OAC6hWDnNoGAJHtEQT1A+zNWuuTOMFO9F+PvyA3t3h737T3RuN+zsFuW0EKiqZBAVAEJDBhMSRBrzs7hvpjGoCl8sfYXTfkTlFFHyhcDtgJfUHvHMCNQwyySRspAAGm45bkiFu5kaSfEYzeQ6fzpPNKpUdDpOnUsTa5d7hZhuM27Fq0uZVgKsMegGYTtMke+iO3ih1rL+P4Qu1u3rIcZiJIGYjQx5c6KuE8TDM5OmoA9RJipjJ7N9+fI5+aMYS0v7eYXpckVHe8djBHQifz/OotnGfSKo2IYnyIKwPLc11bxYuXGXKNBMg+ce3lWzmlszFQfP3GsVh7d1Gt5ntrcEMoMA+z0vcYPOaGMFwhbV1rS3FYI2pYhSddfXA0ozuwqszQVUFttfCJ9tOYTgFhLf0lvvDc+kZioaC3iaCIKgE/Eb61LjZfBk0S1Lkpf/ABE3eHIVygwBGkD41Y4fjAeQRlIUmZ00/KvcV2HtnxWXa3OoDeJdfcw+NQLnCL9oFGVD3sIHDaannIkTtrRuuRyb6eeP5efw/wByTwnjq32VHbJeP922+YekFInR4HPf4V5xTB5WUKTFsqzLtliQCW2YawBrG9CnF8V3F+zYw5PeBgzPl8Uhyzu0kRCkjY6KBoCTRhwfi/7QuUm219c2Uz4bgEGfDrmXSQNjqOcZyjq+WRhCdbpbe/fkU74oZTlXZSSWYayeQO+s9TNWFjGXFsXnGVbQVs7sNBCSQSraR5DUkda44niLWEXvLiO7AAC2hGYM2Z5ZiJUHQDnrtWWdreNYzFAteUW0WYt2xlRZM+JQZZvRGY9OVVx49Mre3gVyz+XSt+/v3QLfty/aHx/Svaqs1KmxM+uvk9/wzC/6S/lVlxLEfVHt/ShzsNx6ynDcMGeCLS6EH3VLbittmb6RCw1YZhInqDqBQQZt2msd3j35ByD+MT+dJblWXyi4I6YhdkTU8pDSoPr2qDgRnVSmoYAht9xMRzrCcbSf29/YZxfxH+UuLjqt3z5K/VDuDMgg7fzPP3U0vFL9nMlonxHYKGjzE7flU+zhu7cZgRp4tOR5xzox4eLBUIoGvIiJ9fnU4JabjLy9/oX6jrceb5sfL7P0/wAmc4XsrdvEMzFPFJMTqdZZupPsqW/Yu6GkOcx6gQT5RBPrrScNgQgIB0PKvL0BSwyk+7Tp1pmVS5RxXhlpuUt+WZ4+EuWQDeUqPtbr7T9X/wBUVJCDLmzCc0RPKJkDc/8AVXvFcSQvhE3G0Rd9TAmOYE6+7nVdwfgaPqZyKoVeWsyXIj0jO2wECKSy9Mv7TXC7544BjgvBbt4TbVSLdy+pLciLzMsAAknWiTBdkb11pvkKo+qhJLRsSW2oi4JwVMOGCTDsXMn6x3I6T0q3VamOGP8AVJb7nTh1M4Kovw/QqR2etC3kVAq9P15+2qHFdlyzFG0Vo13OmxzHejaK8KA1aeGM2mysM84cMB8R8nNg+izoes5hppqG/kRXPCewItMzu2cFSojw6MCGzCddDpBo0xN1EEvoJiYJA9cbDzNNJdtsD3ZVjBMK39e+t9N8lFla2sC8bwh1u5sMjLlEEqrQWHQxERA9lWYtdz3dx7mQkg3M51loGQLynXQDcVwvai2jXAMysucKmUMpOWQc45MY850NQOGst5zdxZIuqmRJXLbVY+oFIhuuxiYrP6DssrnFRaSS/LLnFWXv23VIzQ7i2Zgt9QPB1WdSNvXQu+Mz2gLjkC5byugJZw0QYnXeYLHp7LNrzo6rLgty1gLlBBDebZ9NRp7/AFOFLmlhFEW+5hK0k+wB8P7M3EYXFuXc4mGDZTqIPo6iQfjRdwDgKqgLNCjwrIk5p1Gp1gGCT1j1EiYUR4eQ/rmKqOwxupaYYs5crEoGKQJJLgESSQ8nUmdY51ZlcOWWNvSXPHOCi9hlGfIbclW22GWGHSNM2+xisxx3Zy+ly2QA6sCGA3VgdvPSZO2nqNaJj+PrcXKiECZDNIiDBgHUj17gnSoT2DkzwYBg9ByHig6ggj1FPXWbhFuzq9MpRxrW++3vzARsI5YxIYTod/PSrTg2ALhmY5bYMHm0iDoPUdzoJ57UUcJxYm4qvrOYwYIzCDJmV9GZJB1MakVT43HBL9zLlYMZI0+sJ6yIJPnWMcXdsv1Ef5lvHp3W63LO3hl7v6Niqs2oYknM0mCxjeNt9NoiusLgChBBywToNT7eUUO4zG52CXRlWfDlEZCeYHPz5+dTMNh75XKL02t8wMkxyBOo99TJpu0eNzZFKepXsX3EscqqgbUPcRTrymT7dIjzFSuF43ubrWb1wZH8dm4TG+6TtGxB9flQpxN84FlYuDK0sfGQdABHU6667Cp3Dry4jCtbutD2tidDpuPPrHma3jLaxvHl1rc0Puj1J9v865uWVdSrQQdNaDOymJvNbmyYVWZHBYkAjX+6IleRkcjtRMcTcW2XYKSR6KNnWQNw0CJ5jXqOc2UrVtDDST2YHcf4Ay5+6Sb3dsofQs4kmRPiZwsyswYB60OWcNawlnNba6bZyXAQStzwgS6zqCxLCD5xWn4O6MRb8ZAfQgLoyRymZ8xoDrrNDuJ7KOc3eIt3NrK3GtMCByYSB0jb3ms2tX0N70vcozxyxiUuqTft3Ak/S2zE5jlMgtLGAJO+tP2MHZ7povWXussupdSwzJBAUmc0D4Rzrv8AsVhcAazdRAPSMXDIEAyMuYCZ9u1VL9mVFxwzi9cYOR/5drRQBYJObRgFG3WOtGhbMlz8NzJP2ClUv9lTpXtbC9mi8M4k9zB21RiotoggaszeX2eevWrKz2dxl4sWBSQVzXGKkaxqFJnbkIOlQuzeAXubDgDvMmtwkfRBF9PK4ynRVmDzJ0jXQL/E/DmUToD5a8xVXC3uXnKMopRVHPD8IbVsK75yOcZf+/XVfxTjtvDL4F1ZtQuhOY6n4/lVR2x7Vfs6qLcXHY6yCFTQEBgDJJBkaxoaEuMYy66ku4YeiRoogsCMqqABrGmu1WVLZGb3+YNbnHbDZS5YIzRMQQJUFvNQWUH29KM7fBkygIRlOoHLXWZ5/wDVYVax3d2FdiWIYqVb7LEghR5SWrSex3abu8NGV7wRioyiSoPijY+GCPVROCktzLTFu2GC96CAHRvKdSJj89Jpi/dZmOZcpGlR8N2pw7k/3qHdpH5iZIjTavcfj0uqAhJtKBJ2LMdFtjpJ3ojHS7KZI6kknfqM3ra3HyCScsSNN2H1t9YI03AbqJvbOAVVAHL+podHaKxhwxJzOo9BZMdfEREwDA3IU0S4bHK9tbmqBgDDwpHr1j41PJeCS4OlsRXcVlfG+2BuX7gF25bZG+jVNoEwDJgNqDMGYO2kaFd4gy4e27DxMq5o0ElQTrrl1n9aiqNE7JzYhQYkT669cgjQ1U4bGJdMKYddSp9JZ55eYO06g1KXDsOkeX6TU0i9DtvkCQRzEaHTznnUfH4KxcClgJUggr4T1AkRI8jpUxLawRp66i4bhPdvnnWeumxGgjTl7qkiSRU2ey6Bm1IVmLZTqAWHihjDCTr6zpUHFcFaxcQvca7bn0TJIj1mCfdz60UC6syplROxBA6+rUeqQelVPGcHexAKjKio2hk5iIGsRodWEbRB15CSTLLI0mvEcbF22u2VRYJmZXKIKkxBGuonyynrrOfDSdvDVLwHgzG6Ltx2ZkUqJAESToIAnQDU9SOtX9wGpaT4KxlRFxeHQDNOWPd7ZqjxuEKWYDAx9aYkkzoAecnnV5jLGZSKHMXiLaZRlVQwAYxo2u4YHfc7a9azlEZxSjafe0N8A4ejXZuNlRFLFZCqYK6sSxgAbxGh1NXovWsR9Giv3WhlfCrZSBAG4Go6ZvZJicEZGzsgiZEGAYgfVBzbnkfbtVljOM27VxUYk5yR4IbKVA1IkxqegM9ahcG3Uzcsj2fkvAp8bjMObgtKio4EegNhrEc43jUeuDVfxzAhbeUABswIyztljcgeWsydzrRNi7du8ysQGIEg8+XokidNYkRmNDnG8G+GclQzIwEs2ozc9RBHLeq5No7HM6lyUaiCCYsLKXlOWdGG6/r76m2eFXgSqPNpxuNQQf51aHDWry+KFb+tjzquHZQifFCzMT/Qpezk14krhtq1DWvGd1LCAQQd99R+dRLFi5g7uZhNokAuOQOzRuN6t7OHSwoMSSYgakmiAcO7/DMjpGadDvB69K1xu1p7G+GLb22BLvb2GxDXFtrdtsoD2gcmYbq6sNQwPOOZ609xX5QcPdVRew960VOgtvbuMeWoPTWJjc1X3OK/syiziLRui34VfSYGwIPMdads9pbOhRLiEdI94irxgoqkO/HktnyvqW3D+0GFhGRsVbKE/wB7bK5gd1zIGAEeQ6+dFOG4zZuH6O/ZeBpL+PXcEMZ/P1c6Eh2rVRquIYbyEDe+GHxqKe3KNth8Q4691ofe0VZJLZJ/gYip5Ep8335NCSy5tjKAN5zDf1FdJ9Y1qLxO3lw7SviIbYbaHXf1c6CR21ZSRasXbbdWGVR5nIxPwoexPaLiIVhbu3SkNJuQxM7+kNBvAmrO2WWPJxpf4a9QEilVb39z+hSoM9LNt7P4eMDZKgl3tgKFYjMY9cQBuTpFElnDFbaqdwAPcPLlTfYnCTgMMf8A7a1cXsLFSQZh2twk46zmQZcoC6aMxLRPUAx1+NR8fwkhM/iZkiSDoNfsxHOdTWiP2dslzcZAzn6zax6gdF2Gw5V5xHh2a06AekpAjrGnxirJ0qKyjbsxvEdnndgAkMxEK20MQCSY3krpy25Ub9gMPctWrqnwurR49RoBoYPrE+qrvD8GYMHcDPyXks6nXmfPYcuptsLhcj54gkqT/wCnn7tPZUXewKNbkNsXfO9i3c8g0z6unuqxwfDLlwhnt9wqg5UkMczSC5jTYwOerdavnIQ5soPUgCRUhWBEjUVFAl41ZjHFXZcTea3cCu6ZCveBcrgqNc2jr4Rl6AkR16N7ELZuHF37SSsJJzFj9nu7cx08I9lavxXgdnELlu20b1qDQ+nyeYZDK2EJ6yT/ALjWkWjGdrhWAmHWxiMQLtlHe9chrsj6K1ETqRqSNAB57VqXF+CDEWgpYjmNTE+YGunIjUcqZ4b2XS0dFCrM5V5mrw0T09i+Jy5Zn9xblh1F8MSkm3dXV166qPGvWBrzXmSPgPaW1d0LqSdmHot+nxE6aHSrbFYNbilXEj+tQeR86DuKdkzZJe2CQTJK+l62Uel+8INYy/8AI2qnx7+n7hu9kHcVX8S4YLwABAZdP+D7dR/zQxw7tU9oBbniXYGf58vUdP3aurGLt3MrJcggk5ToTm5ETr5R8aFJPYqtUHa7D+A4Eto5ixY/hX8M6+2p6p5aVzbUxrypw3YGsAdTWlUUnOU3cmN2sDbVsyoqtrqAAfFqduppYrEIkZ9AdMx9EHkCeU8p0py9ZLZSHKwQ3hjxDoZ5V5jLZKnLHtkj2ioRV7IrOJA20PdqcxEKUCzzM6iCeWpgrPMah9rMHZraKokqyEC4hOYZh6i09NOdFb4I5CjLbCn0chKQdxAOx5yDVN/ZzM8oiqFOWA+UEDRS8HMWI0J05iTE1jm1V8paDa3Ved+/0LSxZtW7QcKmSA+YAMCfQJAZDBOaAkj2eKmbQt2boNvu0DjMQIzHNJBj0jyMbaMOlVl/hDAfSDu8pORQTlDEekGnxMRmJY+rSm7djWdweYPi2j0uRjnVrrkZjHXbuyzw3F7eGYqTcbO7EB3OgzaQG0Hv138qKUAdQYkEc6FrGEs4lVLsguD0kMcm6HX2+dFtmIEEGOhFSjLLzvyUHEOxttyWt/Rt5eifZy9lQLHZG5GV3AX/AC/qf0ozivCKq8aFXig3dFNw7s3atfVBP2jqfeasxYAFPAV7FWSLpJcAvx3sot4z1EGhDHdhHsS6eNBqRzX9R+Vaqy1HerRdFMmNZFRlFlipleQ2308xzFWeFvrcEAEEbgfyI/Lep3aHswwcvZGh1yjSDzy+R6U7wTg90WgIFvNqxOra+XKB1NMSmnHYw6B5+nzNJ/Ly/B/6YwMAPrQvPWJ9cU2cEXS4bdtmGVvG0ADTkToPYJoownA7SmWGdura/DapnEbo7m4P8jfkaXe/LOrkzufLv9D5a7k+XxpU9NKihaz6L7Cr/wDDsN/pL+VXFyxNZ72S+U7BWcFYtu7hktgGEJ1HnVv87fD/ALb/AMNqCAqGE6142G6UL/O5w/7b/wANv0pfO5w/7b/w2oAJBgtZrm/hdKHPnc4f9t/4bfpS+dvh/wBt/wCG36UAGdrVR6hTbWyhldRzX+Y86Eh8rvD/ALb/AMNv0pH5XuH/AG3/AIbfpQAZ27gYSNv6+NdUAXflYwIbMjvP1l7tob4aHzp9vljwEaM5PTu2oAODSy0D2/ldwHO45P8Apt8NK7+eDAfbf+G36UAGpFckUFn5YMB9t/4bfpXJ+V/Afbf+G36UAXPGey6XZa3COd9PC37y/wAxQNjrTYZitxSk6RGYGea8o566jrtV8flfwH23/htVdxX5SeHX1hyxjY92dPhVWkzX4ktNe0WnZHtgLw7q5pcXRWOgcAees+urp+IK+axeAQt6DSQHjl5GdI1/KsoxPazBgyjtpschFW+H+UvB3rZtYgsY2YIfftofOrKV8g4Rauw7s8YuWLi275lD4QxgHTTlodYBHL1RJAD7ayc/KHhGtd29xyU9FijHMNoPOY057c4FS+BfKxhLRZLj3Mv1fATB/Q1mri67GklCcLVJrt4mh4q1BVokAn2SCJjpUG9ghdY5WKjw54kBxrI69Y18qpPnd4f9t/4bfpUa78quAmVuP6u7b9K0swSTVBH/AGW+eM3hAEeIzpy+LazO3nLjcNVSXYCADtruR5eyPOhcfK1gRqLlyemRo86YxHyt4JyPG4Ucsh1PXb3UFkq3sJk4LbYl3QZ2+A5AH+tZpw8IA9FmHtn86F/nXwP23/A1L52MD9t/wN+lVoHNt8hNkvp6N0+0A12vGLy6MqN7x+RihQ/Kvgftv/Db9Kbb5U8Cfrv+Bv0qKIvxC08fu/YT3mnrXG3O6r8aCD8p2B+2/wCBv0rk/Kdgvtv+A0bhsaCnF/8AL8f+K8uYoEztWfj5T8F9t/wGnPnTwX2n/A36VJGwcPdmmxcoLPyp4L7b/gNefOjgvtv+BqADbvqjcRu/RXP3G/I0JfOjgvtv+Bqaxfym4I23Ad5KkDwHmPVQBjualTH7av8AQpVY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hQSERUUExQWFRUVGBgYGRgYFx4YHBweFxgYFxwaHBcYGyYeGh4kGhkXHy8gJCcqLCwsHB4xNTAqNScrLCkBCQoKDgwOGg8PGiwkHyUsKSwqLzIsLiwsLTQsLyksLCwtLC8sLC4sLy8qLCwsLCwpLCksLCwsMCwsLCwsLCwsLP/AABEIAK8BIQMBIgACEQEDEQH/xAAcAAABBQEBAQAAAAAAAAAAAAAGAAMEBQcCAQj/xABJEAACAQIEAwQFCQUIAAQHAAABAhEAAwQSITEFQVEGEyJhMnGBkaEHFyNCUlSSsdEUcpPB8BUzNWJzsuHxFiSCoiVDU2ODwtL/xAAaAQACAwEBAAAAAAAAAAAAAAAABAECAwUG/8QAMREAAgIBAwIEBQIGAwAAAAAAAAECEQMSITEEQVFhofATInGBkbHhBRQyQsHRI1Ji/9oADAMBAAIRAxEAPwA07Edh8Fc4fhnfDWmZrakkrqTV583vD/uln8NL5Pf8Mwv+kv5UQ0AD3ze8P+6Wfw0vm94f90s/hohpUAD3ze8P+6Wfw0vm+4f90s/hogJoN412odpNhwEUA+JDLT55hAOg2rLJljjVsCc3YThw3wtgaxqANTyrsfJ/w/7pZ/DVS3ErSQrKxdhsQDmLcy/o6kc49XKu+GYq8hebsQZUAZhlIgL4jrBBEwCaVXW/9o0i+ktPm94f90s/hpfN7w/7pZ/DVpw7iS3RGzqBmXpPPTlIPuqbTsZKStFAe+b3h/3Sz+Gl83vD/uln8NENKrAD3ze8P+6Wfw0vm94f90s/hohpUAD3ze8P+6Wfw03f7CcORSzYWyAoJJy9KJaHe3GLyYaB9dgv5n+VQ3SsmKt0Zzx/AWbmmGwlpJ6IpI8yetDZwC2yJsKTOuZdvOBoa0fAWcqiBJ50/fS24goKUuT3s6KxRrgo+y/9n3WVL2Fw/i0DhMsH/MPOjj5vuH/dLP4aAOLcIFkhlEgkabRWscMYmzbJ3KLPuFbYpt7MVzY1F7FP83vD/uln8NL5veH/AHSz+GiGlWwuD3ze8P8Auln8NL5veH/dLP4aIaVAA983vD/uln8NL5veH/dLP4aIaVAA983vD/uln8NefN9w/wC6Wfw0RVV9pONDC4drhjNsgPNjt7BqT5A0ACHaXCcJwfgOFsvdMQgUDfbMfqz76XZXhXD8Ybi/2fbQ2zqcum+g12Ma0/2B7NK6/tt8d5duklC+uUTGYA/WYyZ6RFFHCeAJh3ushaLrZspjKu/ogDz/ACqWQQvm94f90s/hpfN7w/7pZ/DRDSqCQe+b3h/3Sz+Gl83vD/uln8NENKgAe+b3h/3Sz+Go/EewGAFq4RhbQIRiPD5GimovE/7m5+43+00AfJP7In2R7qVO0qAPpr5Pf8Mwv+kv5UQ0PfJ7/hmF/wBJfyohoAVKlSoAre0WO7nDXXjNCxHXMQsfGsjxF5xbAd8uQqCF0noZ3OkNpG1bJxPDG5ZuIIllYCRIkjnWN4q2wuNpla2uVlfeRJIk6zHMUl1C+eLZEr0ujlOOwrIzFiQArb8tAY6bg/8AdWeH4pba4pF1wwBl5OxG2vhEtBiI0qhxwdkQwpK518KxpKMNTvBaveEuwUFWUIx1JGqk6bzG+mv/ABUyjDTtyKKTT33D7gF+6t7vc2e2SE2AMAxIyiG8ROn57Udisw7PavbsgFjM23ZdFEyYPUciNNvbqFR0mqmn47DoqVKlTpAqVKvCaAPazftnibvf3xqUVcwB1EhIgDrPio/v8Rtp6VxF56sB+ZrKeO9sreJxd8WASlpVUvydjIOUdAAPzqmRPTZtgcXLS+4MWu118XY8TAzEyep5KI0HIbnY1fv2z7pst1ShHpA7g7wQYM6jlzB2ImFwmylpxcuzBPhgyqGef8ulN9psIt3Eh0hluAcysEQOYgggKaw2Zvoz44Ot3YV4TELjDbVJ8REz9XqZ22kiDrWlosCBsKyzsp2cOe0iGVBL3DEQNIC9PrfiPqrVRWmJcmOa9r5FSpUq2MBUqYtY5GdkB8S7qQQY6iRqPMaU/QAqVcvcCgkkADcnQe+qDifbvC2R6feHpbhvjMfGgi6CGsq+UTi5vX+7QytrwgdXaAfjC+w1Z4/5UpWLNkgsCAzsJB2BygGQN96H+yWBN/F2lOuVu8eddF1+LQKvFb2zKcrpI1nh2F7u1bQaZEVfcAKk0hSqhsKlSpUAKlSpUAKovE/7m5+43+01KqLxP+5ufuN/tNAHydSpUqAPpr5Pf8Mwv+kv5UQ0PfJ7/hmF/wBJfyohoAVKlXF28qiWIAHMmB7zQB3Q12i7Ld7muWwCzAZkIEPHPUwDB9tPntthcxRbhuMNwiM3xAipF/tJbUSQ8Hyj2eIjWs5xjNaZE8Gb4rgzKChXuSGBGcbgqZAg+KMvXaKhrghba2MqtBBLCJ0Bic3VoO5or7a9orV/DtbQw+YdToGBYHIDB9cUDcPwDOpceMhyuSROWN9YjXnI3pGeFp1q2M6V2luHPBOM4a39NcYm4pK5QASqtEuQNx4TqOXnR3bxCsuZWBXXUEEab6isPwlssTPeAkEEKpOkxGfLz92/sL+zfFLjYRrYuEENBZfSUvDxOYhTJ2jnTWFLHHSavizQrd0MJGor1rgG5oT4Nw7uEJzuTcYSXYsYAYjT1k7CrBsZbQTccJ53GC/Amt7KpWR+1HbVMIAoXPcYSBMAeZO/PlWb8c7e4m/IL5UP1U8I9RO59pqJ274ibuIz6jQleXhmAD61APtNUF26AK7HSYofDU2tzn55T1uP2O7uLJqz4LlFudiX19v/AHVFb1mKfwuMKkKPFn1yjU6SJga8jWfXR14hjoZKGUL7vBhJKJodTlOhPMkf81HxmFFoBnZiBBy6QOgHP3k1AwXEIAYPC+vSqniHaIX7oAb6NZgkxnbqJ5AaD1nyrjYcWuai+Ds5+oWODa5LLg/a3E2nZkulZ1KjUb7QREVqfYjt1+2fR3QFugSI2Yc4HIjpWHhsresf1/KrjgnE2tXUdTDKQR7P+K7zwQnDSlTPO/FnGWpuz6JpVA4FxQYnD27wEZ1mOh2I94NTzXIap0zoJ2rKPtTacIt2yct62fD0YN6SGeRge0DbehdvlOuIpzWVLjcSy/8AtIJ51WdsuCXMbbNy3dKHvbussZWSiAAMAAAM1QcHwFbdlM0OygnPGupJ3npp6qxnnjBboJ/LuQ+IdrruMebrFUk5UHo6abe/U61R47EFHA0IIkaROsbVJtWQTp1OnqO9Vd5ma7mGqRlXzjn6tx7Jpx1SvuZOmS8RxJU8MTuZUa+80Q/J92h/Z8Sbl0RbuqLem6+IFSevOfX5UNX8GBaLuZiDlA2AZc3rMVcHhCjIVuSrR0IhvMeWtV026LKjdy4A1MV1WY9pu1HELbqlvDC9ZCgllQ7+KdnP1Y9poswXaG6yKTbtZoGZReIKkgeEyh1G29Yaka0wipVE4djGuAlkyQY9INPu/nUurECpUqVACqLxP+5ufuN/tNSqi8T/ALm5+43+00AfJ1KlSoA+mfk+/wAMwv8ApL+VWHF+0VjDLN64q+U6n2DWq/5PxPDML/pL+VBfyi4FrLqUKWg0mERLjQPrMbsfCarJ0SiZj/lQuXiVwlsAfbfxH2KNPefZXGFwN3EQ+KusV/zHfyVRoPYPfQLh+PXh6OKvezDWT+Vs1MTjGIYjNjMZ/CtgfC3WbkW27GjnDqAEsQqbMNB7dV1369NKquL4rLlsqMjMGLvscggQGgekTEjkp11oTu8TvrH/AJrFN0i1aeNzzTqT76a/tq4WzMxZtvpcKQYBmJtso3nWOZqL229+/oZyjuWeOu+EABQNFAGm87gaRp7fLavMBiNSV1nwONABpoSTtBIgnYT7a67xbLbZ2sIoBGpfLHiHi7skncjzOvKqm/ds3Jzm/dAiEyBFHsZgpnrFZOFBjwylu2vp3/QJcXxLAzF693xG9myWdJ6N3YPef+ogeQrpO2y2hlw2AbLyUxaX8IJI9lC4xhURawiCNu8ulv8A2IFWiTsHi2vPeW8qZkCEBVyABp6b8tyavHwSQx8NRVuyPjeO8WxG7phbf+UhNPJvS2/zVAVLNs/SXjdeQzZQWJifrMep6nlTva7GLdvHu9AgydA0Ek/Hn5UK37R2JJHIndTtE/Ca6S6C4J5G/tsKLrXGT+HS9f2LXjHExfus4GUaACZgAf8AdVzsSvksa8tZjX2H3VBvY11BDCdN+fltvrRV8nfFGN44U20u2cQyo6MOg0YNvpqfyg6018RRioQXC4MFDU7k+QYxDvAAYqDvFXvZLh3dOb5klQLaDzfxOfwlh6zV32r+TW5aYvYOe1Oqkw6T15MB1Hu5mTawpUooEZAGj/MdQPcAaRz5IypJnR6XC1cpLZGfcWwhR7luSVQ6cg0gFYHmCKYTCArrrsPYN/50Z9rOCF1DJ6SgkeaySV9aanzE9BQabukDpAq+LTQvmi1I6D5Y9dWOGvH+v6+NVTYVzlcq2Usyg8pABieRgg1b4S1oKcwNt7CmWqNw+Su+WwCg/VuOB6pzT72PsiibieL7qzcufYRm/CpP8qzj5KuKstxrMEo4zTyVlHuAI/IVfds+KErlDEW2KoQBIaXWZ8o5/rSPVLRkY10yeSKo74Lby2EU8hHu0/lQr2n4Nde4EUhbQgjXqTmOXnHSaJ+Hv9EhndZ9+tOvruSfd+lItPlcjDXYy/ivCWQAZ9CddOVVWM8Pd9PXoADFaJxrgCMrOWICgmIA9k0LcQwouKQuWNttaxeSaa17sXaa2Ky/dhJk6byZETBrzs7xNijgmVDjKT5g/DbTzpjuHzxBOsAnbXlVnguEN/8AKtlzmzHKCwB0k6V0dT1a0tqCKbdGncHvHubZJzHKBJ/ryqQgAYsFALbnr/Umh/hHGkVMhzK4J0uKbYmdg7eGfKat+F37lye8tZBML4pnz9XnSSdrcbeOUV8wVcOSLY89ffUmuUWAB0rqmUqQuKlSpVICqLxP+5ufuN/tNSqi8T/ubn7jf7TQB8nUqVKgD6Z+T7/DML/pL+VVXHezF6/dN1itpRvN4nQdSUgDyG1SeyPFrdjhWEa40TaWBuzGNgo1NC/artN3qXbdxsqOCVLnkdVMDw6aVTJaSdFXOMeX6WVGLxoDIltu+uOcuQPpOv1vR5dakf8AhzEXSO8ZLIHJbjE69QuUH3mhDB8PFt1uZy+UqwjwiV55jJPPlzo04Dx1XYqYXpy28zpWUalNRukbSw51HWsTa+69ORz/AMJ2gPTZm6mSPcxNVPFuEtb8QuGOiqq/7RPxouuPFVGOXvJAEwJPqG5rpx6fHBXyc55ZzajsjPv2XM+pMzoTqRPSZiiHA4VAgUiehmCPLQR8KcxvCbdtAwuAvzX18vZXNhq5HVSeqr2HITyQJOF4VZb02vL6ghHvAJ+FXfBeA2bDvcss7F1CnMwOxkGMoINdYQgIpjwmBm5SeVVHajE9yjOkAqVneNWAPo67Gs1KUeKHJXp1c8XRP412fs3pYeB+o2P7y8/ZFA3EuF3LJIZQR1Go9/L20ScH4rcxKsX+jIY7CfDoQZ2O++1S8L3dxyEZrpQw0RlB6M+i+wE+qnsPV5cfyvgpl6fFNauGZ9xbBFLdq4d3zb9NI/X1Vd/Jl2dbE3bz22ym2mk/aYwB6tNfXT3FrdvHXe6s30DITAIIzHnlY6NtGkc9KNvk34cuCw9y07lLt25mlkAEBQoUOCynnznXatvjp73uKSxbVWxVXeOX7DZLua2w0JABny8UgiuuH8eScrIGZmLZ0kHXeVYZNBoAGXlRBxbC96T3gBP66z8aHf8AwYHeLTFGOw3Gm+lWyYtbv1Fel634EXBW3eyrb7vm77cMtnwFu/pacZt8vouDyIRtdPKaAe1HYy5bLXFSI1dQNurKN8vMjl6tiO5wvEJcFuBd8WVRoTvp+779Nabu9ujhx9IrOBoUcBxpyzEhl8jJrP4c8e6djkeuw5vlyRaf59/Sl9SfZ7J95wq3YjLcAW7t9cy0e1Tl/wCqh9nezdkAMyFz/n0H4dB+dWOC7e4C4F8Fy27CckyeY0YsAdjT79osKdct33ofiTVZSy/22M4oYf7mvT/Zb2bypAEBRyXQfCm+L3QQpOy+L2DnVMOKYf6q3B5Duv8A+hUbF8ct3kZV70tqg0SBtIJVtNDPurHTLimORjBu9S28wm4XcbubYOrFQdpOvij2THsr3iePazkZgAhmfDOigsfENthy6zFdLxElFKIbYaYzDxaGNtR6pn2VT9o3b9mvNOoQ6nfXSJ320qO9Cklfco7PELl9V727czNHgXTfUQANdIO1O2sMime7zfvt065ZP5VA4ASbrGJyJEDTU+HT2KffUzE4ll6LyPl/lI9tVy55xe3v8V2+phllGD0pW+9l81m2oBt5bRjcW0JnyLAkaVKt8LNxc1x3YRIN05vVFsQoHsqr4ZLKHMHkJ1E8yRzA5DmfIVZYLFG/d7hWPV25xqSZ6wI8qUxvNl3yyf0WwxjxuXGy7grxLvbV5lYn2HQjYEDaPLlXuA4o1ppXQ7+ElP8Abp71NEvygcLHdI6CCjZQOoM89d4BE/zoFW/BIO4JHu0puMpYto8HI6jDKD1xls2++6+qNB4d8oLCA7j/APKsD+LaED2oKJsL2nVlDMjBftpF5PxW5I9qis0wqaAdBT9lO7JZPAx+shKnT1ae+a2+LfKO/D+HSUFql83v3/g1bB8StXf7u4r9YIJHrG49tSZrLv7ZLR3qpdjZmXK49VxNRRX2UxjMLjkubeYKiu2cgqPGQx1IkxqfqmpjNS4FMuCeL+oJqi8T/ubn7jf7TUhHB2qPxP8Aubn7jf7TVjA+TqVKlQBsNjCZMLw6/EhrKo07DLqD5aH4VTcYs23vkKAQAGA3WPCOvUmRWhdmsMH4PhpE5bSt7hqPdNAuLwoXPiFl1BZWAEQD4p16ED3mt5tzwSS5S/zYdOoR6iDyVpu2c8PsoT9JMwdANdNjG0ctOo2qNxPh4UgrsenT1insJxqy6wG1jZ1IMe78jUn+0La7lWAHKPcJ3Ply+FcHTJvij2C6nHj/AOWWROL43XoWGEuNcWEAYogZhIEL6M671TjFut+fqgjnuARyrvg+Mtub5uOtlny5c3o5R9X1iB8Kg4jGWwzBGD8s2oB8xmrsuTnFRfkebSjjnKcO+912YecQTOhB1U9ddvyqi7N4Je9KtlKgXMzPoQo1256TJ8pqfiOOWlt2u8dQ1xVyrMsdNYG8aHXbzoYGJ73OMsISV1M5uRgjTnypeSinuVhvaot7PEFvyokKCe7neATE+yq7HYfvc6PMBQDqRJ0O410y/Gp2C4UuXQmeVO4m2SpJHiGjfrSUrVsv1MNDfw+K9Oa+z9DzgfY9EtqWuuyMAwtKci+IT48urHrsp+z1e7TObeDxGSFy2ngAQBpE/Gp+Dxy28LYLk+JFAgTyA9grNu3fGbtzFNbIKW7JgJOjc8zfan4DTeZYhKLaTe9GcoyW6W29AbbulSCsg8iNxG3qrZF4yWtYd4JNy2rPHKVH8536UBtbwcgi2+aJylvApMHTWYBneaJf2lUXO7BQq5QJkLy8MDY/1FV6rI40lyW6WMZJy5SCjB4xygI8SnkR06dPZU/A40K0kZT56j3jUfGqDsrxNbqOqmTacrPUHUEfEeyqDtz2jvYXEqEP0ZtBipGk5mE5vdPsrbHOaWwvlw427kt13DzhuPtMxe3cV8pM5SDrJBHlzpnEdnrd98rKpDTuOvTpWH4XFXQe+TwOSWDq2Ugknz60X8F+U3Eo628VbW4GIGeO6fXYyoyN+H20+pnMl0vhxdh/2h7KWu4tpbQhbAj2FQszz9HXzPnNVx4Ehwq2suzm5OYztE+4x7K6wHao4lUgMofPCMRoLZYSx2Giz0H59f2g2dg6d3kWZYkHTTQZRprvNXhkhGNN+jGPg5ZO4rt4op7vZwRALD20zY7OlAAGJj41O4j2h7twvdq8qGlGbY6f/TI5HYxXL9p7Y3RvYV//AGirvLhbTfb6hGGeEXFcP6BVgkW7ayqzZ1GizExy067dKAe1nHkuJbtoWk3JYNOgX1+33UVdnO0IdybSOSPSkCF8y4JVR6yKHu0eFwRxVy93veM0sLdsE21YgyXug7Fp8KGdd6QzQgp64sawznp0yRF4NbJtM4zZc0tlG0aKSdhsxpu8nh0ViQdzsfWJ0/5o07L5ThrXhUZgxKgDIIJUAJHQbmWPMmpeN7P2bo2yHqmnvG35UrODbuJV49TtlFieJW7WGthWB8IVRzJA109cya8btKMJeS6tlVe4lsuoaQFyxtAh2Hi57iai8V7AXJzWXVo1htDI28vjQ/2gwWLS8Wug3MxzGBBE7+EcuWgj1VCjI6nT5oJKEltum/KvD6mlcX7W4S7ZYSWLLKqyMATuATGmtZpgyHuaAhSxMHUgTMH8queF8KfEZEXRcoLvyVRzJ5abVHtXLb4i69lQtoQiRzAAGb1mJ9taSTq5FcvS4JZscMW6ve/L7LYsrelSFu1YYTgWa0HBlmAIGw9Rpu1wtxcUFTEjWNIB61FM6rz4pXvwNYnhzJbN1yANwvMzsPKaPeEYHubFu2d1XxebHxMfxE0P8Sw83bZYju7Li5cAknwjMogDXxZT6qZ4j2ge6hKkKBEpJzHYzquggiTp7avrjDbucXLPJnqUuP8AYYWroOqmfMeWn50sff8Aobk/Yb8jQdwXjJtkg6pqYAkkzqd4B6xptFEuJxCvh3ZTIKN+R0PQ+VTjyqa8xfJicHR8wTXleUq1Mj6Z7BIDwvCg7GyoPtFZ5xG21jPZbUK5EbbMPfIA99aN8n3+GYX/AEl/KnsZ2Wsvfe++pKxB9EGCubzMR7qYw5VC7McuNzqjI8Y6M30IhRIMHQ+7lSt8PJE7CouCt5HuWz9ViPcY/Sp7WuYn2UjGccb3jZ18H8Nx5canF09+18bHJ4YWIW2udvs9Y1j3edPYjgdx1h7Vy23izlcsMNYGSYPKCdo3p2zhi6SDrB+Hq12q24Th/wDyqncl3nnrp/Kmp5IZEpQFpxyYINT5T280+/oCeG7O22E5MtxIlm8ydY6/CpVvHBWEE3CBALeiANIUDQez31G7TPFzIDAVYYciWOaDy0GX31H4bcBik86cakhOWZt+AWYHFgjeD51IvYtSpHM6VUWEqWq7UlLI+BpdTKUafmM4K674LCkja2ZYciGkRodwKqu2mAV8uI5eiQOc5mG+3OmsNxru8ItljlGQ5TMSRduIUjnOlXOBS3+zqt4Zjq0Nplkeex136ml8rljyLL58LwOrgSliSe9fnczs4aATrrsI33J8/KiTAcLOJwrZjBXVWjWBGUHnMyvqAq1t3rbBrZWQGy+jtOgM+uomHDYeASchESB7Yg++tp55ZFxTRMekhHU4bfoy07GcMt2VOQHM0ZySfEROsH0d9hTva3seMXFxWy3FAXxarlkk+EazqdR6qhcR4qyYdWtwDcOuviAO0AGdYiaa4Jx55KlmZcrBgTMaEhgTrvypzHaSvkTyY0262Q52I7O2st5bltXVu7CyNFAViQGBlGzE6jpUbifZJDfa0GbuVEiSHYNlzFRHIDmdZ671fdibYa3chgSCgy7keHQkQYHi6dae4rhXN5FS2RdiSPDl0OhzaCBrO2gpmM2lZhjhjk6nsjrslgShZQ5IATKQIzKZc5gOYcONxpPWneNM+dECBoBYn0QZlY5c8xMAbjyNOHg15L1osqgCQWQtsZJG8jy03IqL2kVVU3rlzIqhVE5iQSxJjLOYwSAPeBvVW2xiMIYqlae37HTdm7d8KzlUdbeQIpBMjMwljvv6IG3Oo2E7Mixc7zFN3o1GQDcyIYmJiDtPMVz2O4qGxF4IngK5rZIi4csA5hJ0afX76nWeJq2OAC6hWDnNoGAJHtEQT1A+zNWuuTOMFO9F+PvyA3t3h737T3RuN+zsFuW0EKiqZBAVAEJDBhMSRBrzs7hvpjGoCl8sfYXTfkTlFFHyhcDtgJfUHvHMCNQwyySRspAAGm45bkiFu5kaSfEYzeQ6fzpPNKpUdDpOnUsTa5d7hZhuM27Fq0uZVgKsMegGYTtMke+iO3ih1rL+P4Qu1u3rIcZiJIGYjQx5c6KuE8TDM5OmoA9RJipjJ7N9+fI5+aMYS0v7eYXpckVHe8djBHQifz/OotnGfSKo2IYnyIKwPLc11bxYuXGXKNBMg+ce3lWzmlszFQfP3GsVh7d1Gt5ntrcEMoMA+z0vcYPOaGMFwhbV1rS3FYI2pYhSddfXA0ozuwqszQVUFttfCJ9tOYTgFhLf0lvvDc+kZioaC3iaCIKgE/Eb61LjZfBk0S1Lkpf/ABE3eHIVygwBGkD41Y4fjAeQRlIUmZ00/KvcV2HtnxWXa3OoDeJdfcw+NQLnCL9oFGVD3sIHDaannIkTtrRuuRyb6eeP5efw/wByTwnjq32VHbJeP922+YekFInR4HPf4V5xTB5WUKTFsqzLtliQCW2YawBrG9CnF8V3F+zYw5PeBgzPl8Uhyzu0kRCkjY6KBoCTRhwfi/7QuUm219c2Uz4bgEGfDrmXSQNjqOcZyjq+WRhCdbpbe/fkU74oZTlXZSSWYayeQO+s9TNWFjGXFsXnGVbQVs7sNBCSQSraR5DUkda44niLWEXvLiO7AAC2hGYM2Z5ZiJUHQDnrtWWdreNYzFAteUW0WYt2xlRZM+JQZZvRGY9OVVx49Mre3gVyz+XSt+/v3QLfty/aHx/Svaqs1KmxM+uvk9/wzC/6S/lVlxLEfVHt/ShzsNx6ynDcMGeCLS6EH3VLbittmb6RCw1YZhInqDqBQQZt2msd3j35ByD+MT+dJblWXyi4I6YhdkTU8pDSoPr2qDgRnVSmoYAht9xMRzrCcbSf29/YZxfxH+UuLjqt3z5K/VDuDMgg7fzPP3U0vFL9nMlonxHYKGjzE7flU+zhu7cZgRp4tOR5xzox4eLBUIoGvIiJ9fnU4JabjLy9/oX6jrceb5sfL7P0/wAmc4XsrdvEMzFPFJMTqdZZupPsqW/Yu6GkOcx6gQT5RBPrrScNgQgIB0PKvL0BSwyk+7Tp1pmVS5RxXhlpuUt+WZ4+EuWQDeUqPtbr7T9X/wBUVJCDLmzCc0RPKJkDc/8AVXvFcSQvhE3G0Rd9TAmOYE6+7nVdwfgaPqZyKoVeWsyXIj0jO2wECKSy9Mv7TXC7544BjgvBbt4TbVSLdy+pLciLzMsAAknWiTBdkb11pvkKo+qhJLRsSW2oi4JwVMOGCTDsXMn6x3I6T0q3VamOGP8AVJb7nTh1M4Kovw/QqR2etC3kVAq9P15+2qHFdlyzFG0Vo13OmxzHejaK8KA1aeGM2mysM84cMB8R8nNg+izoes5hppqG/kRXPCewItMzu2cFSojw6MCGzCddDpBo0xN1EEvoJiYJA9cbDzNNJdtsD3ZVjBMK39e+t9N8lFla2sC8bwh1u5sMjLlEEqrQWHQxERA9lWYtdz3dx7mQkg3M51loGQLynXQDcVwvai2jXAMysucKmUMpOWQc45MY850NQOGst5zdxZIuqmRJXLbVY+oFIhuuxiYrP6DssrnFRaSS/LLnFWXv23VIzQ7i2Zgt9QPB1WdSNvXQu+Mz2gLjkC5byugJZw0QYnXeYLHp7LNrzo6rLgty1gLlBBDebZ9NRp7/AFOFLmlhFEW+5hK0k+wB8P7M3EYXFuXc4mGDZTqIPo6iQfjRdwDgKqgLNCjwrIk5p1Gp1gGCT1j1EiYUR4eQ/rmKqOwxupaYYs5crEoGKQJJLgESSQ8nUmdY51ZlcOWWNvSXPHOCi9hlGfIbclW22GWGHSNM2+xisxx3Zy+ly2QA6sCGA3VgdvPSZO2nqNaJj+PrcXKiECZDNIiDBgHUj17gnSoT2DkzwYBg9ByHig6ggj1FPXWbhFuzq9MpRxrW++3vzARsI5YxIYTod/PSrTg2ALhmY5bYMHm0iDoPUdzoJ57UUcJxYm4qvrOYwYIzCDJmV9GZJB1MakVT43HBL9zLlYMZI0+sJ6yIJPnWMcXdsv1Ef5lvHp3W63LO3hl7v6Niqs2oYknM0mCxjeNt9NoiusLgChBBywToNT7eUUO4zG52CXRlWfDlEZCeYHPz5+dTMNh75XKL02t8wMkxyBOo99TJpu0eNzZFKepXsX3EscqqgbUPcRTrymT7dIjzFSuF43ubrWb1wZH8dm4TG+6TtGxB9flQpxN84FlYuDK0sfGQdABHU6667Cp3Dry4jCtbutD2tidDpuPPrHma3jLaxvHl1rc0Puj1J9v865uWVdSrQQdNaDOymJvNbmyYVWZHBYkAjX+6IleRkcjtRMcTcW2XYKSR6KNnWQNw0CJ5jXqOc2UrVtDDST2YHcf4Ay5+6Sb3dsofQs4kmRPiZwsyswYB60OWcNawlnNba6bZyXAQStzwgS6zqCxLCD5xWn4O6MRb8ZAfQgLoyRymZ8xoDrrNDuJ7KOc3eIt3NrK3GtMCByYSB0jb3ms2tX0N70vcozxyxiUuqTft3Ak/S2zE5jlMgtLGAJO+tP2MHZ7povWXussupdSwzJBAUmc0D4Rzrv8AsVhcAazdRAPSMXDIEAyMuYCZ9u1VL9mVFxwzi9cYOR/5drRQBYJObRgFG3WOtGhbMlz8NzJP2ClUv9lTpXtbC9mi8M4k9zB21RiotoggaszeX2eevWrKz2dxl4sWBSQVzXGKkaxqFJnbkIOlQuzeAXubDgDvMmtwkfRBF9PK4ynRVmDzJ0jXQL/E/DmUToD5a8xVXC3uXnKMopRVHPD8IbVsK75yOcZf+/XVfxTjtvDL4F1ZtQuhOY6n4/lVR2x7Vfs6qLcXHY6yCFTQEBgDJJBkaxoaEuMYy66ku4YeiRoogsCMqqABrGmu1WVLZGb3+YNbnHbDZS5YIzRMQQJUFvNQWUH29KM7fBkygIRlOoHLXWZ5/wDVYVax3d2FdiWIYqVb7LEghR5SWrSex3abu8NGV7wRioyiSoPijY+GCPVROCktzLTFu2GC96CAHRvKdSJj89Jpi/dZmOZcpGlR8N2pw7k/3qHdpH5iZIjTavcfj0uqAhJtKBJ2LMdFtjpJ3ojHS7KZI6kknfqM3ra3HyCScsSNN2H1t9YI03AbqJvbOAVVAHL+podHaKxhwxJzOo9BZMdfEREwDA3IU0S4bHK9tbmqBgDDwpHr1j41PJeCS4OlsRXcVlfG+2BuX7gF25bZG+jVNoEwDJgNqDMGYO2kaFd4gy4e27DxMq5o0ElQTrrl1n9aiqNE7JzYhQYkT669cgjQ1U4bGJdMKYddSp9JZ55eYO06g1KXDsOkeX6TU0i9DtvkCQRzEaHTznnUfH4KxcClgJUggr4T1AkRI8jpUxLawRp66i4bhPdvnnWeumxGgjTl7qkiSRU2ey6Bm1IVmLZTqAWHihjDCTr6zpUHFcFaxcQvca7bn0TJIj1mCfdz60UC6syplROxBA6+rUeqQelVPGcHexAKjKio2hk5iIGsRodWEbRB15CSTLLI0mvEcbF22u2VRYJmZXKIKkxBGuonyynrrOfDSdvDVLwHgzG6Ltx2ZkUqJAESToIAnQDU9SOtX9wGpaT4KxlRFxeHQDNOWPd7ZqjxuEKWYDAx9aYkkzoAecnnV5jLGZSKHMXiLaZRlVQwAYxo2u4YHfc7a9azlEZxSjafe0N8A4ejXZuNlRFLFZCqYK6sSxgAbxGh1NXovWsR9Giv3WhlfCrZSBAG4Go6ZvZJicEZGzsgiZEGAYgfVBzbnkfbtVljOM27VxUYk5yR4IbKVA1IkxqegM9ahcG3Uzcsj2fkvAp8bjMObgtKio4EegNhrEc43jUeuDVfxzAhbeUABswIyztljcgeWsydzrRNi7du8ysQGIEg8+XokidNYkRmNDnG8G+GclQzIwEs2ozc9RBHLeq5No7HM6lyUaiCCYsLKXlOWdGG6/r76m2eFXgSqPNpxuNQQf51aHDWry+KFb+tjzquHZQifFCzMT/Qpezk14krhtq1DWvGd1LCAQQd99R+dRLFi5g7uZhNokAuOQOzRuN6t7OHSwoMSSYgakmiAcO7/DMjpGadDvB69K1xu1p7G+GLb22BLvb2GxDXFtrdtsoD2gcmYbq6sNQwPOOZ609xX5QcPdVRew960VOgtvbuMeWoPTWJjc1X3OK/syiziLRui34VfSYGwIPMdads9pbOhRLiEdI94irxgoqkO/HktnyvqW3D+0GFhGRsVbKE/wB7bK5gd1zIGAEeQ6+dFOG4zZuH6O/ZeBpL+PXcEMZ/P1c6Eh2rVRquIYbyEDe+GHxqKe3KNth8Q4691ofe0VZJLZJ/gYip5Ep8335NCSy5tjKAN5zDf1FdJ9Y1qLxO3lw7SviIbYbaHXf1c6CR21ZSRasXbbdWGVR5nIxPwoexPaLiIVhbu3SkNJuQxM7+kNBvAmrO2WWPJxpf4a9QEilVb39z+hSoM9LNt7P4eMDZKgl3tgKFYjMY9cQBuTpFElnDFbaqdwAPcPLlTfYnCTgMMf8A7a1cXsLFSQZh2twk46zmQZcoC6aMxLRPUAx1+NR8fwkhM/iZkiSDoNfsxHOdTWiP2dslzcZAzn6zax6gdF2Gw5V5xHh2a06AekpAjrGnxirJ0qKyjbsxvEdnndgAkMxEK20MQCSY3krpy25Ub9gMPctWrqnwurR49RoBoYPrE+qrvD8GYMHcDPyXks6nXmfPYcuptsLhcj54gkqT/wCnn7tPZUXewKNbkNsXfO9i3c8g0z6unuqxwfDLlwhnt9wqg5UkMczSC5jTYwOerdavnIQ5soPUgCRUhWBEjUVFAl41ZjHFXZcTea3cCu6ZCveBcrgqNc2jr4Rl6AkR16N7ELZuHF37SSsJJzFj9nu7cx08I9lavxXgdnELlu20b1qDQ+nyeYZDK2EJ6yT/ALjWkWjGdrhWAmHWxiMQLtlHe9chrsj6K1ETqRqSNAB57VqXF+CDEWgpYjmNTE+YGunIjUcqZ4b2XS0dFCrM5V5mrw0T09i+Jy5Zn9xblh1F8MSkm3dXV166qPGvWBrzXmSPgPaW1d0LqSdmHot+nxE6aHSrbFYNbilXEj+tQeR86DuKdkzZJe2CQTJK+l62Uel+8INYy/8AI2qnx7+n7hu9kHcVX8S4YLwABAZdP+D7dR/zQxw7tU9oBbniXYGf58vUdP3aurGLt3MrJcggk5ToTm5ETr5R8aFJPYqtUHa7D+A4Eto5ixY/hX8M6+2p6p5aVzbUxrypw3YGsAdTWlUUnOU3cmN2sDbVsyoqtrqAAfFqduppYrEIkZ9AdMx9EHkCeU8p0py9ZLZSHKwQ3hjxDoZ5V5jLZKnLHtkj2ioRV7IrOJA20PdqcxEKUCzzM6iCeWpgrPMah9rMHZraKokqyEC4hOYZh6i09NOdFb4I5CjLbCn0chKQdxAOx5yDVN/ZzM8oiqFOWA+UEDRS8HMWI0J05iTE1jm1V8paDa3Ved+/0LSxZtW7QcKmSA+YAMCfQJAZDBOaAkj2eKmbQt2boNvu0DjMQIzHNJBj0jyMbaMOlVl/hDAfSDu8pORQTlDEekGnxMRmJY+rSm7djWdweYPi2j0uRjnVrrkZjHXbuyzw3F7eGYqTcbO7EB3OgzaQG0Hv138qKUAdQYkEc6FrGEs4lVLsguD0kMcm6HX2+dFtmIEEGOhFSjLLzvyUHEOxttyWt/Rt5eifZy9lQLHZG5GV3AX/AC/qf0ozivCKq8aFXig3dFNw7s3atfVBP2jqfeasxYAFPAV7FWSLpJcAvx3sot4z1EGhDHdhHsS6eNBqRzX9R+Vaqy1HerRdFMmNZFRlFlipleQ2308xzFWeFvrcEAEEbgfyI/Lep3aHswwcvZGh1yjSDzy+R6U7wTg90WgIFvNqxOra+XKB1NMSmnHYw6B5+nzNJ/Ly/B/6YwMAPrQvPWJ9cU2cEXS4bdtmGVvG0ADTkToPYJoownA7SmWGdura/DapnEbo7m4P8jfkaXe/LOrkzufLv9D5a7k+XxpU9NKihaz6L7Cr/wDDsN/pL+VXFyxNZ72S+U7BWcFYtu7hktgGEJ1HnVv87fD/ALb/AMNqCAqGE6142G6UL/O5w/7b/wANv0pfO5w/7b/w2oAJBgtZrm/hdKHPnc4f9t/4bfpS+dvh/wBt/wCG36UAGdrVR6hTbWyhldRzX+Y86Eh8rvD/ALb/AMNv0pH5XuH/AG3/AIbfpQAZ27gYSNv6+NdUAXflYwIbMjvP1l7tob4aHzp9vljwEaM5PTu2oAODSy0D2/ldwHO45P8Apt8NK7+eDAfbf+G36UAGpFckUFn5YMB9t/4bfpXJ+V/Afbf+G36UAXPGey6XZa3COd9PC37y/wAxQNjrTYZitxSk6RGYGea8o566jrtV8flfwH23/htVdxX5SeHX1hyxjY92dPhVWkzX4ktNe0WnZHtgLw7q5pcXRWOgcAees+urp+IK+axeAQt6DSQHjl5GdI1/KsoxPazBgyjtpschFW+H+UvB3rZtYgsY2YIfftofOrKV8g4Rauw7s8YuWLi275lD4QxgHTTlodYBHL1RJAD7ayc/KHhGtd29xyU9FijHMNoPOY057c4FS+BfKxhLRZLj3Mv1fATB/Q1mri67GklCcLVJrt4mh4q1BVokAn2SCJjpUG9ghdY5WKjw54kBxrI69Y18qpPnd4f9t/4bfpUa78quAmVuP6u7b9K0swSTVBH/AGW+eM3hAEeIzpy+LazO3nLjcNVSXYCADtruR5eyPOhcfK1gRqLlyemRo86YxHyt4JyPG4Ucsh1PXb3UFkq3sJk4LbYl3QZ2+A5AH+tZpw8IA9FmHtn86F/nXwP23/A1L52MD9t/wN+lVoHNt8hNkvp6N0+0A12vGLy6MqN7x+RihQ/Kvgftv/Db9Kbb5U8Cfrv+Bv0qKIvxC08fu/YT3mnrXG3O6r8aCD8p2B+2/wCBv0rk/Kdgvtv+A0bhsaCnF/8AL8f+K8uYoEztWfj5T8F9t/wGnPnTwX2n/A36VJGwcPdmmxcoLPyp4L7b/gNefOjgvtv+BqADbvqjcRu/RXP3G/I0JfOjgvtv+Bqaxfym4I23Ad5KkDwHmPVQBjualTH7av8AQpVY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Popping In with Robert Sab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39065"/>
            <a:ext cx="8277225" cy="48139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410200"/>
            <a:ext cx="8215711" cy="707886"/>
          </a:xfrm>
          <a:prstGeom prst="rect">
            <a:avLst/>
          </a:prstGeom>
          <a:noFill/>
        </p:spPr>
        <p:txBody>
          <a:bodyPr wrap="none" rtlCol="0">
            <a:spAutoFit/>
          </a:bodyPr>
          <a:lstStyle/>
          <a:p>
            <a:r>
              <a:rPr lang="en-US" sz="4000" dirty="0" smtClean="0">
                <a:latin typeface="Stencil" pitchFamily="82" charset="0"/>
              </a:rPr>
              <a:t>Robert Sabuda,  Paper Artist</a:t>
            </a:r>
            <a:endParaRPr lang="en-US" sz="4000" dirty="0">
              <a:latin typeface="Stencil" pitchFamily="82" charset="0"/>
            </a:endParaRPr>
          </a:p>
        </p:txBody>
      </p:sp>
      <p:sp>
        <p:nvSpPr>
          <p:cNvPr id="5" name="TextBox 4"/>
          <p:cNvSpPr txBox="1"/>
          <p:nvPr/>
        </p:nvSpPr>
        <p:spPr>
          <a:xfrm>
            <a:off x="6886089" y="6400800"/>
            <a:ext cx="1724511" cy="369332"/>
          </a:xfrm>
          <a:prstGeom prst="rect">
            <a:avLst/>
          </a:prstGeom>
          <a:noFill/>
        </p:spPr>
        <p:txBody>
          <a:bodyPr wrap="none" rtlCol="0">
            <a:spAutoFit/>
          </a:bodyPr>
          <a:lstStyle/>
          <a:p>
            <a:r>
              <a:rPr lang="en-US" dirty="0" smtClean="0"/>
              <a:t>By:  Teri  Allart</a:t>
            </a:r>
            <a:endParaRPr lang="en-US" dirty="0"/>
          </a:p>
        </p:txBody>
      </p:sp>
    </p:spTree>
    <p:extLst>
      <p:ext uri="{BB962C8B-B14F-4D97-AF65-F5344CB8AC3E}">
        <p14:creationId xmlns:p14="http://schemas.microsoft.com/office/powerpoint/2010/main" val="352370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30882" y="0"/>
            <a:ext cx="4572000" cy="5023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0"/>
            <a:ext cx="46482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20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685800"/>
            <a:ext cx="3200400" cy="2400300"/>
          </a:xfrm>
          <a:prstGeom prst="rect">
            <a:avLst/>
          </a:prstGeom>
          <a:ln w="76200">
            <a:solidFill>
              <a:schemeClr val="tx1"/>
            </a:solidFill>
          </a:ln>
        </p:spPr>
      </p:pic>
      <p:sp>
        <p:nvSpPr>
          <p:cNvPr id="11" name="Rectangle 10"/>
          <p:cNvSpPr/>
          <p:nvPr/>
        </p:nvSpPr>
        <p:spPr>
          <a:xfrm>
            <a:off x="4648200" y="3457813"/>
            <a:ext cx="4436918" cy="3323987"/>
          </a:xfrm>
          <a:prstGeom prst="rect">
            <a:avLst/>
          </a:prstGeom>
          <a:ln>
            <a:noFill/>
          </a:ln>
        </p:spPr>
        <p:txBody>
          <a:bodyPr wrap="square">
            <a:spAutoFit/>
          </a:bodyPr>
          <a:lstStyle/>
          <a:p>
            <a:pPr marL="342900" indent="-342900">
              <a:buFont typeface="+mj-lt"/>
              <a:buAutoNum type="arabicPeriod"/>
            </a:pPr>
            <a:r>
              <a:rPr lang="en-US" sz="1400" b="1" dirty="0" smtClean="0">
                <a:latin typeface="Arial" panose="020B0604020202020204" pitchFamily="34" charset="0"/>
                <a:cs typeface="Arial" panose="020B0604020202020204" pitchFamily="34" charset="0"/>
              </a:rPr>
              <a:t>CUT  </a:t>
            </a:r>
            <a:r>
              <a:rPr lang="en-US" sz="1400" b="1" dirty="0">
                <a:latin typeface="Arial" panose="020B0604020202020204" pitchFamily="34" charset="0"/>
                <a:cs typeface="Arial" panose="020B0604020202020204" pitchFamily="34" charset="0"/>
              </a:rPr>
              <a:t>ALONG  THE DOTTED  LINES of your green pop-up template.</a:t>
            </a:r>
          </a:p>
          <a:p>
            <a:pPr marL="342900" indent="-342900">
              <a:buFont typeface="+mj-lt"/>
              <a:buAutoNum type="arabicPeriod"/>
            </a:pPr>
            <a:endParaRPr lang="en-US" sz="1400" b="1" dirty="0" smtClean="0">
              <a:latin typeface="Arial" panose="020B0604020202020204" pitchFamily="34" charset="0"/>
              <a:cs typeface="Arial" panose="020B0604020202020204" pitchFamily="34" charset="0"/>
            </a:endParaRPr>
          </a:p>
          <a:p>
            <a:pPr marL="342900" indent="-342900">
              <a:buFont typeface="+mj-lt"/>
              <a:buAutoNum type="arabicPeriod"/>
            </a:pPr>
            <a:r>
              <a:rPr lang="en-US" sz="1400" b="1" dirty="0" smtClean="0">
                <a:latin typeface="Arial" panose="020B0604020202020204" pitchFamily="34" charset="0"/>
                <a:cs typeface="Arial" panose="020B0604020202020204" pitchFamily="34" charset="0"/>
              </a:rPr>
              <a:t>GENTLY pull up the tabs on the inside of your black folder.</a:t>
            </a:r>
          </a:p>
          <a:p>
            <a:pPr marL="342900" indent="-342900">
              <a:buFont typeface="+mj-lt"/>
              <a:buAutoNum type="arabicPeriod"/>
            </a:pPr>
            <a:endParaRPr lang="en-US" sz="1400" b="1" dirty="0">
              <a:latin typeface="Arial" panose="020B0604020202020204" pitchFamily="34" charset="0"/>
              <a:cs typeface="Arial" panose="020B0604020202020204" pitchFamily="34" charset="0"/>
            </a:endParaRPr>
          </a:p>
          <a:p>
            <a:pPr marL="342900" indent="-342900">
              <a:buFont typeface="+mj-lt"/>
              <a:buAutoNum type="arabicPeriod"/>
            </a:pPr>
            <a:r>
              <a:rPr lang="en-US" sz="1400" b="1" dirty="0" smtClean="0">
                <a:latin typeface="Arial" panose="020B0604020202020204" pitchFamily="34" charset="0"/>
                <a:cs typeface="Arial" panose="020B0604020202020204" pitchFamily="34" charset="0"/>
              </a:rPr>
              <a:t>Put some glue on the FRONT of these tabs.   (Don’t glue the backs of the green pieces).</a:t>
            </a:r>
          </a:p>
          <a:p>
            <a:pPr marL="342900" indent="-342900">
              <a:buFont typeface="+mj-lt"/>
              <a:buAutoNum type="arabicPeriod"/>
            </a:pPr>
            <a:endParaRPr lang="en-US" sz="1400" b="1" dirty="0">
              <a:latin typeface="Arial" panose="020B0604020202020204" pitchFamily="34" charset="0"/>
              <a:cs typeface="Arial" panose="020B0604020202020204" pitchFamily="34" charset="0"/>
            </a:endParaRPr>
          </a:p>
          <a:p>
            <a:pPr marL="342900" indent="-342900">
              <a:buFont typeface="+mj-lt"/>
              <a:buAutoNum type="arabicPeriod"/>
            </a:pPr>
            <a:r>
              <a:rPr lang="en-US" sz="1400" b="1" dirty="0" smtClean="0">
                <a:latin typeface="Arial" panose="020B0604020202020204" pitchFamily="34" charset="0"/>
                <a:cs typeface="Arial" panose="020B0604020202020204" pitchFamily="34" charset="0"/>
              </a:rPr>
              <a:t>Place your green pieces </a:t>
            </a:r>
            <a:r>
              <a:rPr lang="en-US" sz="1400" b="1" dirty="0">
                <a:latin typeface="Arial" panose="020B0604020202020204" pitchFamily="34" charset="0"/>
                <a:cs typeface="Arial" panose="020B0604020202020204" pitchFamily="34" charset="0"/>
              </a:rPr>
              <a:t>slightly </a:t>
            </a:r>
            <a:r>
              <a:rPr lang="en-US" sz="1400" b="1" dirty="0" smtClean="0">
                <a:latin typeface="Arial" panose="020B0604020202020204" pitchFamily="34" charset="0"/>
                <a:cs typeface="Arial" panose="020B0604020202020204" pitchFamily="34" charset="0"/>
              </a:rPr>
              <a:t>above  </a:t>
            </a:r>
            <a:r>
              <a:rPr lang="en-US" sz="1400" b="1" dirty="0">
                <a:latin typeface="Arial" panose="020B0604020202020204" pitchFamily="34" charset="0"/>
                <a:cs typeface="Arial" panose="020B0604020202020204" pitchFamily="34" charset="0"/>
              </a:rPr>
              <a:t>the </a:t>
            </a:r>
            <a:r>
              <a:rPr lang="en-US" sz="1400" b="1" dirty="0" smtClean="0">
                <a:latin typeface="Arial" panose="020B0604020202020204" pitchFamily="34" charset="0"/>
                <a:cs typeface="Arial" panose="020B0604020202020204" pitchFamily="34" charset="0"/>
              </a:rPr>
              <a:t>fold (of the tab), </a:t>
            </a:r>
            <a:r>
              <a:rPr lang="en-US" sz="1400" b="1" dirty="0">
                <a:latin typeface="Arial" panose="020B0604020202020204" pitchFamily="34" charset="0"/>
                <a:cs typeface="Arial" panose="020B0604020202020204" pitchFamily="34" charset="0"/>
              </a:rPr>
              <a:t>so it pops up </a:t>
            </a:r>
            <a:r>
              <a:rPr lang="en-US" sz="1400" b="1" dirty="0" smtClean="0">
                <a:latin typeface="Arial" panose="020B0604020202020204" pitchFamily="34" charset="0"/>
                <a:cs typeface="Arial" panose="020B0604020202020204" pitchFamily="34" charset="0"/>
              </a:rPr>
              <a:t>easily.</a:t>
            </a:r>
            <a:endParaRPr lang="en-US" sz="1400" b="1" u="sng" dirty="0">
              <a:latin typeface="Arial" panose="020B0604020202020204" pitchFamily="34" charset="0"/>
              <a:cs typeface="Arial" panose="020B0604020202020204" pitchFamily="34" charset="0"/>
            </a:endParaRPr>
          </a:p>
          <a:p>
            <a:pPr marL="342900" indent="-342900">
              <a:buFont typeface="+mj-lt"/>
              <a:buAutoNum type="arabicPeriod"/>
            </a:pPr>
            <a:endParaRPr lang="en-US" sz="1400" b="1" u="sng" dirty="0">
              <a:latin typeface="Arial" panose="020B0604020202020204" pitchFamily="34" charset="0"/>
              <a:cs typeface="Arial" panose="020B0604020202020204" pitchFamily="34" charset="0"/>
            </a:endParaRPr>
          </a:p>
          <a:p>
            <a:pPr marL="342900" indent="-342900">
              <a:buFont typeface="+mj-lt"/>
              <a:buAutoNum type="arabicPeriod"/>
            </a:pPr>
            <a:r>
              <a:rPr lang="en-US" sz="1400" b="1" dirty="0" smtClean="0">
                <a:latin typeface="Arial" panose="020B0604020202020204" pitchFamily="34" charset="0"/>
                <a:cs typeface="Arial" panose="020B0604020202020204" pitchFamily="34" charset="0"/>
              </a:rPr>
              <a:t>Glue </a:t>
            </a:r>
            <a:r>
              <a:rPr lang="en-US" sz="1400" b="1" dirty="0" smtClean="0">
                <a:solidFill>
                  <a:srgbClr val="FF0000"/>
                </a:solidFill>
                <a:latin typeface="Arial Black" panose="020B0A04020102020204" pitchFamily="34" charset="0"/>
                <a:cs typeface="Arial" panose="020B0604020202020204" pitchFamily="34" charset="0"/>
              </a:rPr>
              <a:t>TORCH </a:t>
            </a:r>
            <a:r>
              <a:rPr lang="en-US" sz="1400" b="1" dirty="0" smtClean="0">
                <a:latin typeface="Arial" panose="020B0604020202020204" pitchFamily="34" charset="0"/>
                <a:cs typeface="Arial" panose="020B0604020202020204" pitchFamily="34" charset="0"/>
              </a:rPr>
              <a:t>to  </a:t>
            </a:r>
            <a:r>
              <a:rPr lang="en-US" sz="1400" b="1" u="sng" dirty="0" smtClean="0">
                <a:solidFill>
                  <a:srgbClr val="FF0000"/>
                </a:solidFill>
                <a:latin typeface="Arial Black" panose="020B0A04020102020204" pitchFamily="34" charset="0"/>
                <a:cs typeface="Arial" panose="020B0604020202020204" pitchFamily="34" charset="0"/>
              </a:rPr>
              <a:t>HER  RIGHT</a:t>
            </a:r>
            <a:r>
              <a:rPr lang="en-US" sz="1400" b="1" dirty="0" smtClean="0">
                <a:latin typeface="Arial" panose="020B0604020202020204" pitchFamily="34" charset="0"/>
                <a:cs typeface="Arial" panose="020B0604020202020204" pitchFamily="34" charset="0"/>
              </a:rPr>
              <a:t>  hand.</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Glue </a:t>
            </a:r>
            <a:r>
              <a:rPr lang="en-US" sz="1400" b="1" dirty="0">
                <a:latin typeface="Arial" panose="020B0604020202020204" pitchFamily="34" charset="0"/>
                <a:cs typeface="Arial" panose="020B0604020202020204" pitchFamily="34" charset="0"/>
              </a:rPr>
              <a:t>LADY LIBERTY to the center </a:t>
            </a:r>
            <a:r>
              <a:rPr lang="en-US" sz="1400" b="1" dirty="0" smtClean="0">
                <a:latin typeface="Arial" panose="020B0604020202020204" pitchFamily="34" charset="0"/>
                <a:cs typeface="Arial" panose="020B0604020202020204" pitchFamily="34" charset="0"/>
              </a:rPr>
              <a:t>tab.</a:t>
            </a:r>
          </a:p>
          <a:p>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Glue July 4</a:t>
            </a:r>
            <a:r>
              <a:rPr lang="en-US" sz="1400" b="1" baseline="30000" dirty="0" smtClean="0">
                <a:latin typeface="Arial" panose="020B0604020202020204" pitchFamily="34" charset="0"/>
                <a:cs typeface="Arial" panose="020B0604020202020204" pitchFamily="34" charset="0"/>
              </a:rPr>
              <a:t>th</a:t>
            </a:r>
            <a:r>
              <a:rPr lang="en-US" sz="1400" b="1" dirty="0" smtClean="0">
                <a:latin typeface="Arial" panose="020B0604020202020204" pitchFamily="34" charset="0"/>
                <a:cs typeface="Arial" panose="020B0604020202020204" pitchFamily="34" charset="0"/>
              </a:rPr>
              <a:t> </a:t>
            </a:r>
            <a:r>
              <a:rPr lang="en-US" sz="1400" b="1" dirty="0" smtClean="0">
                <a:solidFill>
                  <a:srgbClr val="002060"/>
                </a:solidFill>
                <a:latin typeface="Arial Black" panose="020B0A04020102020204" pitchFamily="34" charset="0"/>
                <a:cs typeface="Arial" panose="020B0604020202020204" pitchFamily="34" charset="0"/>
              </a:rPr>
              <a:t>TABLET</a:t>
            </a:r>
            <a:r>
              <a:rPr lang="en-US" sz="1400" b="1" dirty="0" smtClean="0">
                <a:solidFill>
                  <a:schemeClr val="bg1"/>
                </a:solidFill>
                <a:latin typeface="Arial Black" panose="020B0A040201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to  </a:t>
            </a:r>
            <a:r>
              <a:rPr lang="en-US" sz="1400" b="1" u="sng" dirty="0" smtClean="0">
                <a:solidFill>
                  <a:srgbClr val="002060"/>
                </a:solidFill>
                <a:latin typeface="Arial Black" panose="020B0A04020102020204" pitchFamily="34" charset="0"/>
                <a:cs typeface="Arial" panose="020B0604020202020204" pitchFamily="34" charset="0"/>
              </a:rPr>
              <a:t>HER  </a:t>
            </a:r>
            <a:r>
              <a:rPr lang="en-US" sz="1400" b="1" u="sng" dirty="0">
                <a:solidFill>
                  <a:srgbClr val="002060"/>
                </a:solidFill>
                <a:latin typeface="Arial Black" panose="020B0A04020102020204" pitchFamily="34" charset="0"/>
                <a:cs typeface="Arial" panose="020B0604020202020204" pitchFamily="34" charset="0"/>
              </a:rPr>
              <a:t>LEFT</a:t>
            </a:r>
            <a:r>
              <a:rPr lang="en-US" sz="1400" b="1" dirty="0">
                <a:solidFill>
                  <a:srgbClr val="002060"/>
                </a:solidFill>
                <a:latin typeface="Arial Black" panose="020B0A04020102020204" pitchFamily="34" charset="0"/>
                <a:cs typeface="Arial" panose="020B0604020202020204" pitchFamily="34" charset="0"/>
              </a:rPr>
              <a:t> </a:t>
            </a:r>
            <a:r>
              <a:rPr lang="en-US" sz="1400" b="1" dirty="0" smtClean="0">
                <a:solidFill>
                  <a:srgbClr val="002060"/>
                </a:solidFill>
                <a:latin typeface="Arial Black" panose="020B0A040201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hand</a:t>
            </a:r>
            <a:r>
              <a:rPr lang="en-US" sz="1400" b="1" dirty="0">
                <a:latin typeface="Arial" panose="020B0604020202020204" pitchFamily="34" charset="0"/>
                <a:cs typeface="Arial" panose="020B0604020202020204" pitchFamily="34" charset="0"/>
              </a:rPr>
              <a:t>.</a:t>
            </a:r>
          </a:p>
        </p:txBody>
      </p:sp>
      <p:sp>
        <p:nvSpPr>
          <p:cNvPr id="17" name="Rectangle 16"/>
          <p:cNvSpPr/>
          <p:nvPr/>
        </p:nvSpPr>
        <p:spPr>
          <a:xfrm>
            <a:off x="-13855" y="0"/>
            <a:ext cx="4371110" cy="609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 y="685800"/>
            <a:ext cx="3200400" cy="2400300"/>
          </a:xfrm>
          <a:prstGeom prst="rect">
            <a:avLst/>
          </a:prstGeom>
          <a:ln w="76200">
            <a:solidFill>
              <a:schemeClr val="tx1"/>
            </a:solidFill>
          </a:ln>
        </p:spPr>
      </p:pic>
      <p:sp>
        <p:nvSpPr>
          <p:cNvPr id="13" name="Rectangle 12"/>
          <p:cNvSpPr/>
          <p:nvPr/>
        </p:nvSpPr>
        <p:spPr>
          <a:xfrm>
            <a:off x="381000" y="3352800"/>
            <a:ext cx="3657600" cy="2492990"/>
          </a:xfrm>
          <a:prstGeom prst="rect">
            <a:avLst/>
          </a:prstGeom>
        </p:spPr>
        <p:txBody>
          <a:bodyPr wrap="square">
            <a:spAutoFit/>
          </a:bodyPr>
          <a:lstStyle/>
          <a:p>
            <a:pPr algn="ctr"/>
            <a:r>
              <a:rPr lang="en-US" b="1" u="sng" dirty="0" smtClean="0">
                <a:latin typeface="Arial" pitchFamily="34" charset="0"/>
                <a:cs typeface="Arial" pitchFamily="34" charset="0"/>
              </a:rPr>
              <a:t>DRAW some FIREWORKS !</a:t>
            </a:r>
          </a:p>
          <a:p>
            <a:endParaRPr lang="en-US" b="1" dirty="0">
              <a:latin typeface="Arial" pitchFamily="34" charset="0"/>
              <a:cs typeface="Arial" pitchFamily="34" charset="0"/>
            </a:endParaRPr>
          </a:p>
          <a:p>
            <a:r>
              <a:rPr lang="en-US" sz="1600" b="1" dirty="0" smtClean="0">
                <a:latin typeface="Arial" pitchFamily="34" charset="0"/>
                <a:cs typeface="Arial" pitchFamily="34" charset="0"/>
              </a:rPr>
              <a:t>Use several different colors of the oil pastels to create a nighttime </a:t>
            </a:r>
            <a:r>
              <a:rPr lang="en-US" sz="1600" b="1" dirty="0">
                <a:latin typeface="Arial" pitchFamily="34" charset="0"/>
                <a:cs typeface="Arial" pitchFamily="34" charset="0"/>
              </a:rPr>
              <a:t>scene of </a:t>
            </a:r>
            <a:r>
              <a:rPr lang="en-US" sz="1600" b="1" dirty="0" smtClean="0">
                <a:latin typeface="Arial" pitchFamily="34" charset="0"/>
                <a:cs typeface="Arial" pitchFamily="34" charset="0"/>
              </a:rPr>
              <a:t>fireworks in the sky.</a:t>
            </a:r>
          </a:p>
          <a:p>
            <a:endParaRPr lang="en-US" sz="1600" b="1" dirty="0" smtClean="0">
              <a:latin typeface="Arial" pitchFamily="34" charset="0"/>
              <a:cs typeface="Arial" pitchFamily="34" charset="0"/>
            </a:endParaRPr>
          </a:p>
          <a:p>
            <a:pPr lvl="1"/>
            <a:endParaRPr lang="en-US" sz="800" b="1" dirty="0">
              <a:latin typeface="Arial" pitchFamily="34" charset="0"/>
              <a:cs typeface="Arial" pitchFamily="34" charset="0"/>
            </a:endParaRPr>
          </a:p>
          <a:p>
            <a:pPr lvl="1"/>
            <a:r>
              <a:rPr lang="en-US" sz="1600" b="1" dirty="0" smtClean="0">
                <a:latin typeface="Arial" pitchFamily="34" charset="0"/>
                <a:cs typeface="Arial" pitchFamily="34" charset="0"/>
              </a:rPr>
              <a:t>Once you’re done, raise your hand and we’ll bring you a  wipie to clean your hands.</a:t>
            </a:r>
            <a:endParaRPr lang="en-US" sz="1600" b="1" dirty="0">
              <a:latin typeface="Arial" pitchFamily="34" charset="0"/>
              <a:cs typeface="Arial" pitchFamily="34" charset="0"/>
            </a:endParaRPr>
          </a:p>
        </p:txBody>
      </p:sp>
      <p:sp>
        <p:nvSpPr>
          <p:cNvPr id="18" name="Rectangle 17"/>
          <p:cNvSpPr/>
          <p:nvPr/>
        </p:nvSpPr>
        <p:spPr>
          <a:xfrm>
            <a:off x="4357255" y="0"/>
            <a:ext cx="21474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7800" y="152400"/>
            <a:ext cx="1447800" cy="369332"/>
          </a:xfrm>
          <a:prstGeom prst="rect">
            <a:avLst/>
          </a:prstGeom>
          <a:noFill/>
        </p:spPr>
        <p:txBody>
          <a:bodyPr wrap="square" rtlCol="0">
            <a:spAutoFit/>
          </a:bodyPr>
          <a:lstStyle/>
          <a:p>
            <a:pPr algn="ctr"/>
            <a:r>
              <a:rPr lang="en-US" b="1" dirty="0" smtClean="0"/>
              <a:t>Step 1</a:t>
            </a:r>
            <a:endParaRPr lang="en-US" b="1" dirty="0"/>
          </a:p>
        </p:txBody>
      </p:sp>
      <p:sp>
        <p:nvSpPr>
          <p:cNvPr id="20" name="TextBox 19"/>
          <p:cNvSpPr txBox="1"/>
          <p:nvPr/>
        </p:nvSpPr>
        <p:spPr>
          <a:xfrm>
            <a:off x="6134100" y="152400"/>
            <a:ext cx="1447800" cy="369332"/>
          </a:xfrm>
          <a:prstGeom prst="rect">
            <a:avLst/>
          </a:prstGeom>
          <a:noFill/>
        </p:spPr>
        <p:txBody>
          <a:bodyPr wrap="square" rtlCol="0">
            <a:spAutoFit/>
          </a:bodyPr>
          <a:lstStyle/>
          <a:p>
            <a:pPr algn="ctr"/>
            <a:r>
              <a:rPr lang="en-US" b="1" dirty="0" smtClean="0"/>
              <a:t>Step 2</a:t>
            </a:r>
            <a:endParaRPr lang="en-US" b="1" dirty="0"/>
          </a:p>
        </p:txBody>
      </p:sp>
      <p:sp>
        <p:nvSpPr>
          <p:cNvPr id="21" name="TextBox 20"/>
          <p:cNvSpPr txBox="1"/>
          <p:nvPr/>
        </p:nvSpPr>
        <p:spPr>
          <a:xfrm>
            <a:off x="1143000" y="6299261"/>
            <a:ext cx="2294218" cy="307777"/>
          </a:xfrm>
          <a:prstGeom prst="rect">
            <a:avLst/>
          </a:prstGeom>
          <a:noFill/>
        </p:spPr>
        <p:txBody>
          <a:bodyPr wrap="none" rtlCol="0">
            <a:spAutoFit/>
          </a:bodyPr>
          <a:lstStyle/>
          <a:p>
            <a:r>
              <a:rPr lang="en-US" sz="1400" b="1" dirty="0" smtClean="0"/>
              <a:t>( 8 &amp; 10: 20 minutes total )</a:t>
            </a:r>
            <a:endParaRPr lang="en-US" sz="1400" b="1" dirty="0"/>
          </a:p>
        </p:txBody>
      </p:sp>
      <p:pic>
        <p:nvPicPr>
          <p:cNvPr id="6" name="Content Placeholder 2051"/>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724400" y="152400"/>
            <a:ext cx="1204201" cy="905286"/>
          </a:xfrm>
          <a:ln w="38100">
            <a:solidFill>
              <a:schemeClr val="bg1"/>
            </a:solidFill>
            <a:prstDash val="sysDash"/>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52400"/>
            <a:ext cx="1219200" cy="914400"/>
          </a:xfrm>
          <a:prstGeom prst="rect">
            <a:avLst/>
          </a:prstGeom>
          <a:ln w="38100">
            <a:solidFill>
              <a:schemeClr val="tx1"/>
            </a:solidFill>
          </a:ln>
        </p:spPr>
      </p:pic>
      <p:pic>
        <p:nvPicPr>
          <p:cNvPr id="1030" name="Picture 6" descr="https://encrypted-tbn1.gstatic.com/images?q=tbn:ANd9GcQIGU04wKRBpE5_WVVwZVHRAO_93DE0yvOVVhUNYkE8WF0TpCY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953000"/>
            <a:ext cx="589401" cy="890651"/>
          </a:xfrm>
          <a:prstGeom prst="rect">
            <a:avLst/>
          </a:prstGeom>
          <a:noFill/>
          <a:ln w="28575">
            <a:solidFill>
              <a:srgbClr val="0066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2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0" y="0"/>
            <a:ext cx="4572000" cy="5023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0" y="0"/>
            <a:ext cx="4572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6477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357255" y="0"/>
            <a:ext cx="21474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60975" y="609600"/>
            <a:ext cx="3273425" cy="2455068"/>
          </a:xfrm>
          <a:prstGeom prst="rect">
            <a:avLst/>
          </a:prstGeom>
          <a:ln w="38100">
            <a:solidFill>
              <a:srgbClr val="002060"/>
            </a:solidFill>
          </a:ln>
        </p:spPr>
      </p:pic>
      <p:pic>
        <p:nvPicPr>
          <p:cNvPr id="21" name="Picture 2" descr="C:\Users\terita\Pictures\2014_04_27\IMG_771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3276600" cy="245918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76800" y="4572000"/>
            <a:ext cx="4114800" cy="2062103"/>
          </a:xfrm>
          <a:prstGeom prst="rect">
            <a:avLst/>
          </a:prstGeom>
          <a:noFill/>
        </p:spPr>
        <p:txBody>
          <a:bodyPr wrap="square" rtlCol="0">
            <a:spAutoFit/>
          </a:bodyPr>
          <a:lstStyle/>
          <a:p>
            <a:pPr marL="342900" indent="-342900">
              <a:buFont typeface="Arial" pitchFamily="34" charset="0"/>
              <a:buChar char="•"/>
            </a:pPr>
            <a:r>
              <a:rPr lang="en-US" sz="1600" b="1" dirty="0">
                <a:latin typeface="Arial" pitchFamily="34" charset="0"/>
                <a:cs typeface="Arial" pitchFamily="34" charset="0"/>
              </a:rPr>
              <a:t>T</a:t>
            </a:r>
            <a:r>
              <a:rPr lang="en-US" sz="1600" b="1" dirty="0" smtClean="0">
                <a:latin typeface="Arial" pitchFamily="34" charset="0"/>
                <a:cs typeface="Arial" pitchFamily="34" charset="0"/>
              </a:rPr>
              <a:t>ake your glue stick and start gluing down puzzle pieces to decorate the inside of your pop-up.</a:t>
            </a:r>
          </a:p>
          <a:p>
            <a:pPr marL="342900" indent="-342900">
              <a:buFont typeface="Arial" pitchFamily="34" charset="0"/>
              <a:buChar char="•"/>
            </a:pPr>
            <a:endParaRPr lang="en-US" sz="1600" b="1" dirty="0">
              <a:latin typeface="Arial" pitchFamily="34" charset="0"/>
              <a:cs typeface="Arial" pitchFamily="34" charset="0"/>
            </a:endParaRPr>
          </a:p>
          <a:p>
            <a:pPr marL="342900" indent="-342900">
              <a:buFont typeface="Arial" pitchFamily="34" charset="0"/>
              <a:buChar char="•"/>
            </a:pPr>
            <a:r>
              <a:rPr lang="en-US" sz="1600" b="1" u="sng" dirty="0" smtClean="0">
                <a:latin typeface="Arial" pitchFamily="34" charset="0"/>
                <a:cs typeface="Arial" pitchFamily="34" charset="0"/>
              </a:rPr>
              <a:t>HELPFUL HINT:</a:t>
            </a:r>
            <a:r>
              <a:rPr lang="en-US" sz="1600" b="1" dirty="0" smtClean="0">
                <a:latin typeface="Arial" pitchFamily="34" charset="0"/>
                <a:cs typeface="Arial" pitchFamily="34" charset="0"/>
              </a:rPr>
              <a:t>  Glue the folder where you want to put the puzzle piece FIRST…  then stick your  puzzle piece where you just glued.</a:t>
            </a:r>
            <a:endParaRPr lang="en-US" sz="1600" b="1" dirty="0">
              <a:latin typeface="Arial" pitchFamily="34" charset="0"/>
              <a:cs typeface="Arial" pitchFamily="34" charset="0"/>
            </a:endParaRPr>
          </a:p>
        </p:txBody>
      </p:sp>
      <p:sp>
        <p:nvSpPr>
          <p:cNvPr id="23" name="Rectangle 22"/>
          <p:cNvSpPr/>
          <p:nvPr/>
        </p:nvSpPr>
        <p:spPr>
          <a:xfrm>
            <a:off x="5105400" y="3276600"/>
            <a:ext cx="3733800" cy="1077218"/>
          </a:xfrm>
          <a:prstGeom prst="rect">
            <a:avLst/>
          </a:prstGeom>
          <a:solidFill>
            <a:schemeClr val="tx2">
              <a:lumMod val="25000"/>
            </a:schemeClr>
          </a:solidFill>
          <a:ln w="76200">
            <a:solidFill>
              <a:srgbClr val="002060"/>
            </a:solidFill>
          </a:ln>
        </p:spPr>
        <p:txBody>
          <a:bodyPr wrap="square">
            <a:spAutoFit/>
          </a:bodyPr>
          <a:lstStyle/>
          <a:p>
            <a:pPr algn="ctr"/>
            <a:r>
              <a:rPr lang="en-US" sz="1600" b="1" dirty="0" smtClean="0">
                <a:latin typeface="Arial" pitchFamily="34" charset="0"/>
                <a:cs typeface="Arial" pitchFamily="34" charset="0"/>
              </a:rPr>
              <a:t>The puzzle pieces represent </a:t>
            </a:r>
          </a:p>
          <a:p>
            <a:pPr algn="ctr"/>
            <a:r>
              <a:rPr lang="en-US" sz="1600" b="1" dirty="0" smtClean="0">
                <a:latin typeface="Arial" pitchFamily="34" charset="0"/>
                <a:cs typeface="Arial" pitchFamily="34" charset="0"/>
              </a:rPr>
              <a:t>all </a:t>
            </a:r>
            <a:r>
              <a:rPr lang="en-US" sz="1600" b="1" dirty="0">
                <a:latin typeface="Arial" pitchFamily="34" charset="0"/>
                <a:cs typeface="Arial" pitchFamily="34" charset="0"/>
              </a:rPr>
              <a:t>of </a:t>
            </a:r>
            <a:r>
              <a:rPr lang="en-US" sz="1600" b="1" dirty="0" smtClean="0">
                <a:latin typeface="Arial" pitchFamily="34" charset="0"/>
                <a:cs typeface="Arial" pitchFamily="34" charset="0"/>
              </a:rPr>
              <a:t>us; </a:t>
            </a:r>
            <a:r>
              <a:rPr lang="en-US" sz="1600" b="1" dirty="0">
                <a:latin typeface="Arial" pitchFamily="34" charset="0"/>
                <a:cs typeface="Arial" pitchFamily="34" charset="0"/>
              </a:rPr>
              <a:t>our </a:t>
            </a:r>
            <a:r>
              <a:rPr lang="en-US" sz="1600" b="1" dirty="0" smtClean="0">
                <a:latin typeface="Arial" pitchFamily="34" charset="0"/>
                <a:cs typeface="Arial" pitchFamily="34" charset="0"/>
              </a:rPr>
              <a:t>dreams, our different </a:t>
            </a:r>
            <a:r>
              <a:rPr lang="en-US" sz="1600" b="1" dirty="0">
                <a:latin typeface="Arial" pitchFamily="34" charset="0"/>
                <a:cs typeface="Arial" pitchFamily="34" charset="0"/>
              </a:rPr>
              <a:t>ideas, </a:t>
            </a:r>
            <a:r>
              <a:rPr lang="en-US" sz="1600" b="1" dirty="0" smtClean="0">
                <a:latin typeface="Arial" pitchFamily="34" charset="0"/>
                <a:cs typeface="Arial" pitchFamily="34" charset="0"/>
              </a:rPr>
              <a:t>and how we all fit together in the United States. </a:t>
            </a:r>
            <a:endParaRPr lang="en-US" sz="1600" b="1" dirty="0"/>
          </a:p>
        </p:txBody>
      </p:sp>
      <p:sp>
        <p:nvSpPr>
          <p:cNvPr id="24" name="TextBox 23"/>
          <p:cNvSpPr txBox="1"/>
          <p:nvPr/>
        </p:nvSpPr>
        <p:spPr>
          <a:xfrm>
            <a:off x="228600" y="3505200"/>
            <a:ext cx="3969327" cy="2800767"/>
          </a:xfrm>
          <a:prstGeom prst="rect">
            <a:avLst/>
          </a:prstGeom>
          <a:noFill/>
        </p:spPr>
        <p:txBody>
          <a:bodyPr wrap="square" rtlCol="0">
            <a:spAutoFit/>
          </a:bodyPr>
          <a:lstStyle/>
          <a:p>
            <a:pPr marL="342900" indent="-342900">
              <a:buFont typeface="+mj-lt"/>
              <a:buAutoNum type="arabicPeriod"/>
            </a:pPr>
            <a:r>
              <a:rPr lang="en-US" sz="1600" b="1" dirty="0" smtClean="0">
                <a:latin typeface="Arial" pitchFamily="34" charset="0"/>
                <a:cs typeface="Arial" pitchFamily="34" charset="0"/>
              </a:rPr>
              <a:t>Using your BLACK INK PEN, write down (5) things you would put in your suitcase to bring to America.  These should be all </a:t>
            </a:r>
            <a:r>
              <a:rPr lang="en-US" sz="1600" b="1" u="sng" dirty="0" smtClean="0">
                <a:latin typeface="Arial" pitchFamily="34" charset="0"/>
                <a:cs typeface="Arial" pitchFamily="34" charset="0"/>
              </a:rPr>
              <a:t>TANGIBLE</a:t>
            </a:r>
            <a:r>
              <a:rPr lang="en-US" sz="1600" b="1" dirty="0" smtClean="0">
                <a:latin typeface="Arial" pitchFamily="34" charset="0"/>
                <a:cs typeface="Arial" pitchFamily="34" charset="0"/>
              </a:rPr>
              <a:t> items (things you can touch).</a:t>
            </a:r>
          </a:p>
          <a:p>
            <a:pPr marL="342900" indent="-342900">
              <a:buFont typeface="+mj-lt"/>
              <a:buAutoNum type="arabicPeriod"/>
            </a:pPr>
            <a:endParaRPr lang="en-US" sz="1600" b="1" dirty="0" smtClean="0">
              <a:latin typeface="Arial" pitchFamily="34" charset="0"/>
              <a:cs typeface="Arial" pitchFamily="34" charset="0"/>
            </a:endParaRPr>
          </a:p>
          <a:p>
            <a:pPr marL="342900" indent="-342900">
              <a:buFont typeface="+mj-lt"/>
              <a:buAutoNum type="arabicPeriod"/>
            </a:pPr>
            <a:r>
              <a:rPr lang="en-US" sz="1600" b="1" dirty="0" smtClean="0">
                <a:latin typeface="Arial" pitchFamily="34" charset="0"/>
                <a:cs typeface="Arial" pitchFamily="34" charset="0"/>
              </a:rPr>
              <a:t>Glue  your suitcase to </a:t>
            </a:r>
            <a:r>
              <a:rPr lang="en-US" sz="1600" b="1" dirty="0">
                <a:latin typeface="Arial" pitchFamily="34" charset="0"/>
                <a:cs typeface="Arial" pitchFamily="34" charset="0"/>
              </a:rPr>
              <a:t> </a:t>
            </a:r>
            <a:r>
              <a:rPr lang="en-US" sz="1600" b="1" dirty="0" smtClean="0">
                <a:latin typeface="Arial" pitchFamily="34" charset="0"/>
                <a:cs typeface="Arial" pitchFamily="34" charset="0"/>
              </a:rPr>
              <a:t>your colored piece of paper (red or blue)</a:t>
            </a:r>
          </a:p>
          <a:p>
            <a:pPr marL="342900" indent="-342900">
              <a:buFont typeface="+mj-lt"/>
              <a:buAutoNum type="arabicPeriod"/>
            </a:pPr>
            <a:endParaRPr lang="en-US" sz="1600" b="1" dirty="0">
              <a:latin typeface="Arial" pitchFamily="34" charset="0"/>
              <a:cs typeface="Arial" pitchFamily="34" charset="0"/>
            </a:endParaRPr>
          </a:p>
          <a:p>
            <a:pPr marL="342900" indent="-342900">
              <a:buFont typeface="+mj-lt"/>
              <a:buAutoNum type="arabicPeriod"/>
            </a:pPr>
            <a:r>
              <a:rPr lang="en-US" sz="1600" b="1" dirty="0">
                <a:latin typeface="Arial" pitchFamily="34" charset="0"/>
                <a:cs typeface="Arial" pitchFamily="34" charset="0"/>
              </a:rPr>
              <a:t>G</a:t>
            </a:r>
            <a:r>
              <a:rPr lang="en-US" sz="1600" b="1" dirty="0" smtClean="0">
                <a:latin typeface="Arial" pitchFamily="34" charset="0"/>
                <a:cs typeface="Arial" pitchFamily="34" charset="0"/>
              </a:rPr>
              <a:t>lue this entire piece inside your  pop-up, below  Lady Liberty.</a:t>
            </a:r>
            <a:endParaRPr lang="en-US" sz="1600" b="1" dirty="0">
              <a:latin typeface="Arial" pitchFamily="34" charset="0"/>
              <a:cs typeface="Arial" pitchFamily="34" charset="0"/>
            </a:endParaRPr>
          </a:p>
        </p:txBody>
      </p:sp>
      <p:sp>
        <p:nvSpPr>
          <p:cNvPr id="25" name="TextBox 24"/>
          <p:cNvSpPr txBox="1"/>
          <p:nvPr/>
        </p:nvSpPr>
        <p:spPr>
          <a:xfrm>
            <a:off x="1447800" y="76200"/>
            <a:ext cx="1447800" cy="369332"/>
          </a:xfrm>
          <a:prstGeom prst="rect">
            <a:avLst/>
          </a:prstGeom>
          <a:noFill/>
        </p:spPr>
        <p:txBody>
          <a:bodyPr wrap="square" rtlCol="0">
            <a:spAutoFit/>
          </a:bodyPr>
          <a:lstStyle/>
          <a:p>
            <a:pPr algn="ctr"/>
            <a:r>
              <a:rPr lang="en-US" b="1" dirty="0" smtClean="0"/>
              <a:t>Step 3</a:t>
            </a:r>
            <a:endParaRPr lang="en-US" b="1" dirty="0"/>
          </a:p>
        </p:txBody>
      </p:sp>
      <p:sp>
        <p:nvSpPr>
          <p:cNvPr id="26" name="TextBox 25"/>
          <p:cNvSpPr txBox="1"/>
          <p:nvPr/>
        </p:nvSpPr>
        <p:spPr>
          <a:xfrm>
            <a:off x="6134100" y="152400"/>
            <a:ext cx="1447800" cy="369332"/>
          </a:xfrm>
          <a:prstGeom prst="rect">
            <a:avLst/>
          </a:prstGeom>
          <a:noFill/>
        </p:spPr>
        <p:txBody>
          <a:bodyPr wrap="square" rtlCol="0">
            <a:spAutoFit/>
          </a:bodyPr>
          <a:lstStyle/>
          <a:p>
            <a:pPr algn="ctr"/>
            <a:r>
              <a:rPr lang="en-US" b="1" dirty="0" smtClean="0"/>
              <a:t>Step 4</a:t>
            </a:r>
            <a:endParaRPr lang="en-US" b="1" dirty="0"/>
          </a:p>
        </p:txBody>
      </p:sp>
      <p:sp>
        <p:nvSpPr>
          <p:cNvPr id="12" name="TextBox 11"/>
          <p:cNvSpPr txBox="1"/>
          <p:nvPr/>
        </p:nvSpPr>
        <p:spPr>
          <a:xfrm>
            <a:off x="1066800" y="6553200"/>
            <a:ext cx="2255746" cy="307777"/>
          </a:xfrm>
          <a:prstGeom prst="rect">
            <a:avLst/>
          </a:prstGeom>
          <a:noFill/>
        </p:spPr>
        <p:txBody>
          <a:bodyPr wrap="none" rtlCol="0">
            <a:spAutoFit/>
          </a:bodyPr>
          <a:lstStyle/>
          <a:p>
            <a:r>
              <a:rPr lang="en-US" sz="1400" dirty="0" smtClean="0"/>
              <a:t>( 5 &amp; 10: 15 minutes total )</a:t>
            </a:r>
            <a:endParaRPr lang="en-US" sz="1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6382" y="2315441"/>
            <a:ext cx="1281545" cy="961159"/>
          </a:xfrm>
          <a:prstGeom prst="rect">
            <a:avLst/>
          </a:prstGeom>
          <a:ln w="28575">
            <a:solidFill>
              <a:schemeClr val="tx1"/>
            </a:solidFill>
          </a:ln>
        </p:spPr>
      </p:pic>
    </p:spTree>
    <p:extLst>
      <p:ext uri="{BB962C8B-B14F-4D97-AF65-F5344CB8AC3E}">
        <p14:creationId xmlns:p14="http://schemas.microsoft.com/office/powerpoint/2010/main" val="22310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4336472" cy="6477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30436" y="4392810"/>
            <a:ext cx="4572000" cy="912494"/>
          </a:xfrm>
          <a:prstGeom prst="rect">
            <a:avLst/>
          </a:prstGeom>
        </p:spPr>
        <p:txBody>
          <a:bodyPr>
            <a:spAutoFit/>
          </a:bodyPr>
          <a:lstStyle/>
          <a:p>
            <a:pPr algn="ctr">
              <a:lnSpc>
                <a:spcPct val="150000"/>
              </a:lnSpc>
            </a:pPr>
            <a:r>
              <a:rPr lang="en-US" b="1" dirty="0">
                <a:solidFill>
                  <a:srgbClr val="FF0000"/>
                </a:solidFill>
                <a:latin typeface="Arial" pitchFamily="34" charset="0"/>
                <a:cs typeface="Arial" pitchFamily="34" charset="0"/>
              </a:rPr>
              <a:t>Now </a:t>
            </a:r>
            <a:r>
              <a:rPr lang="en-US" b="1" dirty="0" smtClean="0">
                <a:solidFill>
                  <a:srgbClr val="FF0000"/>
                </a:solidFill>
                <a:latin typeface="Arial" pitchFamily="34" charset="0"/>
                <a:cs typeface="Arial" pitchFamily="34" charset="0"/>
              </a:rPr>
              <a:t>add some style </a:t>
            </a:r>
            <a:r>
              <a:rPr lang="en-US" b="1" dirty="0">
                <a:solidFill>
                  <a:srgbClr val="FF0000"/>
                </a:solidFill>
                <a:latin typeface="Arial" pitchFamily="34" charset="0"/>
                <a:cs typeface="Arial" pitchFamily="34" charset="0"/>
              </a:rPr>
              <a:t>with your </a:t>
            </a:r>
            <a:r>
              <a:rPr lang="en-US" sz="2000" b="1" dirty="0" smtClean="0">
                <a:solidFill>
                  <a:srgbClr val="FF0000"/>
                </a:solidFill>
                <a:latin typeface="Arial" pitchFamily="34" charset="0"/>
                <a:cs typeface="Arial" pitchFamily="34" charset="0"/>
              </a:rPr>
              <a:t>COLORED PENCILS !</a:t>
            </a:r>
            <a:endParaRPr lang="en-US" sz="2000" b="1" dirty="0">
              <a:solidFill>
                <a:srgbClr val="FF0000"/>
              </a:solidFill>
              <a:latin typeface="Arial" pitchFamily="34" charset="0"/>
              <a:cs typeface="Arial" pitchFamily="34" charset="0"/>
            </a:endParaRPr>
          </a:p>
        </p:txBody>
      </p:sp>
      <p:sp>
        <p:nvSpPr>
          <p:cNvPr id="10" name="Rectangle 9"/>
          <p:cNvSpPr/>
          <p:nvPr/>
        </p:nvSpPr>
        <p:spPr>
          <a:xfrm>
            <a:off x="228600" y="2984480"/>
            <a:ext cx="3927764" cy="3416320"/>
          </a:xfrm>
          <a:prstGeom prst="rect">
            <a:avLst/>
          </a:prstGeom>
        </p:spPr>
        <p:txBody>
          <a:bodyPr wrap="square">
            <a:spAutoFit/>
          </a:bodyPr>
          <a:lstStyle/>
          <a:p>
            <a:endParaRPr lang="en-US" sz="800" b="1" dirty="0" smtClean="0">
              <a:latin typeface="Arial Black" panose="020B0A04020102020204" pitchFamily="34" charset="0"/>
              <a:cs typeface="Arial" pitchFamily="34" charset="0"/>
            </a:endParaRPr>
          </a:p>
          <a:p>
            <a:pPr marL="342900" indent="-342900">
              <a:buFont typeface="+mj-lt"/>
              <a:buAutoNum type="arabicPeriod"/>
            </a:pPr>
            <a:r>
              <a:rPr lang="en-US" sz="1600" b="1" u="sng" dirty="0" smtClean="0">
                <a:latin typeface="Arial Black" panose="020B0A04020102020204" pitchFamily="34" charset="0"/>
                <a:cs typeface="Arial" panose="020B0604020202020204" pitchFamily="34" charset="0"/>
              </a:rPr>
              <a:t>Write </a:t>
            </a:r>
            <a:r>
              <a:rPr lang="en-US" sz="1600" b="1" u="sng" dirty="0">
                <a:latin typeface="Arial Black" panose="020B0A04020102020204" pitchFamily="34" charset="0"/>
                <a:cs typeface="Arial" panose="020B0604020202020204" pitchFamily="34" charset="0"/>
              </a:rPr>
              <a:t>your name in the STAR.</a:t>
            </a:r>
          </a:p>
          <a:p>
            <a:pPr marL="800100" lvl="1" indent="-342900">
              <a:buFont typeface="+mj-lt"/>
              <a:buAutoNum type="arabicPeriod"/>
            </a:pPr>
            <a:endParaRPr lang="en-US" sz="1600" b="1" dirty="0">
              <a:latin typeface="Arial" panose="020B0604020202020204" pitchFamily="34" charset="0"/>
              <a:cs typeface="Arial" panose="020B0604020202020204" pitchFamily="34" charset="0"/>
            </a:endParaRPr>
          </a:p>
          <a:p>
            <a:pPr marL="342900" indent="-342900">
              <a:buFont typeface="+mj-lt"/>
              <a:buAutoNum type="arabicPeriod"/>
            </a:pPr>
            <a:r>
              <a:rPr lang="en-US" sz="1600" b="1" dirty="0" smtClean="0">
                <a:latin typeface="Arial" panose="020B0604020202020204" pitchFamily="34" charset="0"/>
                <a:cs typeface="Arial" panose="020B0604020202020204" pitchFamily="34" charset="0"/>
              </a:rPr>
              <a:t>Use the black ink pen and fill </a:t>
            </a:r>
            <a:r>
              <a:rPr lang="en-US" sz="1600" b="1" dirty="0">
                <a:latin typeface="Arial" panose="020B0604020202020204" pitchFamily="34" charset="0"/>
                <a:cs typeface="Arial" panose="020B0604020202020204" pitchFamily="34" charset="0"/>
              </a:rPr>
              <a:t>the EMPTY </a:t>
            </a:r>
            <a:r>
              <a:rPr lang="en-US" sz="1600" b="1" dirty="0" smtClean="0">
                <a:latin typeface="Arial" panose="020B0604020202020204" pitchFamily="34" charset="0"/>
                <a:cs typeface="Arial" panose="020B0604020202020204" pitchFamily="34" charset="0"/>
              </a:rPr>
              <a:t>PUZZLE PIECES in with </a:t>
            </a:r>
            <a:r>
              <a:rPr lang="en-US" sz="1600" b="1" dirty="0">
                <a:latin typeface="Arial" panose="020B0604020202020204" pitchFamily="34" charset="0"/>
                <a:cs typeface="Arial" panose="020B0604020202020204" pitchFamily="34" charset="0"/>
              </a:rPr>
              <a:t>traits, talents and special things about you</a:t>
            </a:r>
            <a:r>
              <a:rPr lang="en-US" sz="1600" b="1" dirty="0" smtClean="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a:t>
            </a:r>
          </a:p>
          <a:p>
            <a:r>
              <a:rPr lang="en-US" sz="1600" b="1" dirty="0" smtClean="0">
                <a:latin typeface="Arial" panose="020B0604020202020204" pitchFamily="34" charset="0"/>
                <a:cs typeface="Arial" panose="020B0604020202020204" pitchFamily="34" charset="0"/>
              </a:rPr>
              <a:t>      </a:t>
            </a:r>
          </a:p>
          <a:p>
            <a:pPr lvl="1"/>
            <a:r>
              <a:rPr lang="en-US" sz="1600" b="1" dirty="0" smtClean="0">
                <a:latin typeface="Arial" panose="020B0604020202020204" pitchFamily="34" charset="0"/>
                <a:cs typeface="Arial" panose="020B0604020202020204" pitchFamily="34" charset="0"/>
              </a:rPr>
              <a:t>These </a:t>
            </a:r>
            <a:r>
              <a:rPr lang="en-US" sz="1600" b="1" dirty="0">
                <a:latin typeface="Arial" panose="020B0604020202020204" pitchFamily="34" charset="0"/>
                <a:cs typeface="Arial" panose="020B0604020202020204" pitchFamily="34" charset="0"/>
              </a:rPr>
              <a:t>are </a:t>
            </a:r>
            <a:r>
              <a:rPr lang="en-US" sz="1600" b="1" dirty="0" smtClean="0">
                <a:latin typeface="Arial" panose="020B0604020202020204" pitchFamily="34" charset="0"/>
                <a:cs typeface="Arial" panose="020B0604020202020204" pitchFamily="34" charset="0"/>
              </a:rPr>
              <a:t>things </a:t>
            </a:r>
            <a:r>
              <a:rPr lang="en-US" sz="1600" b="1" dirty="0">
                <a:latin typeface="Arial" panose="020B0604020202020204" pitchFamily="34" charset="0"/>
                <a:cs typeface="Arial" panose="020B0604020202020204" pitchFamily="34" charset="0"/>
              </a:rPr>
              <a:t>you can’t touch </a:t>
            </a:r>
          </a:p>
          <a:p>
            <a:pPr lvl="1"/>
            <a:r>
              <a:rPr lang="en-US" sz="1600" b="1" dirty="0" smtClean="0">
                <a:latin typeface="Arial" panose="020B0604020202020204" pitchFamily="34" charset="0"/>
                <a:cs typeface="Arial" panose="020B0604020202020204" pitchFamily="34" charset="0"/>
              </a:rPr>
              <a:t>(INTANGIBLE)  and </a:t>
            </a:r>
            <a:r>
              <a:rPr lang="en-US" sz="1600" b="1" dirty="0">
                <a:latin typeface="Arial" panose="020B0604020202020204" pitchFamily="34" charset="0"/>
                <a:cs typeface="Arial" panose="020B0604020202020204" pitchFamily="34" charset="0"/>
              </a:rPr>
              <a:t>can’t be put in a </a:t>
            </a:r>
            <a:r>
              <a:rPr lang="en-US" sz="1600" b="1" dirty="0" smtClean="0">
                <a:latin typeface="Arial" panose="020B0604020202020204" pitchFamily="34" charset="0"/>
                <a:cs typeface="Arial" panose="020B0604020202020204" pitchFamily="34" charset="0"/>
              </a:rPr>
              <a:t>suitcase.  </a:t>
            </a:r>
            <a:r>
              <a:rPr lang="en-US" sz="1600" b="1" dirty="0">
                <a:latin typeface="Arial" panose="020B0604020202020204" pitchFamily="34" charset="0"/>
                <a:cs typeface="Arial" panose="020B0604020202020204" pitchFamily="34" charset="0"/>
              </a:rPr>
              <a:t>A</a:t>
            </a:r>
            <a:r>
              <a:rPr lang="en-US" sz="1600" b="1" dirty="0" smtClean="0">
                <a:latin typeface="Arial" panose="020B0604020202020204" pitchFamily="34" charset="0"/>
                <a:cs typeface="Arial" panose="020B0604020202020204" pitchFamily="34" charset="0"/>
              </a:rPr>
              <a:t>n important part </a:t>
            </a:r>
            <a:r>
              <a:rPr lang="en-US" sz="1600" b="1" dirty="0">
                <a:latin typeface="Arial" panose="020B0604020202020204" pitchFamily="34" charset="0"/>
                <a:cs typeface="Arial" panose="020B0604020202020204" pitchFamily="34" charset="0"/>
              </a:rPr>
              <a:t>of who you are.  </a:t>
            </a:r>
          </a:p>
          <a:p>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3.    Glue to </a:t>
            </a:r>
            <a:r>
              <a:rPr lang="en-US" sz="1600" b="1" dirty="0">
                <a:latin typeface="Arial" panose="020B0604020202020204" pitchFamily="34" charset="0"/>
                <a:cs typeface="Arial" panose="020B0604020202020204" pitchFamily="34" charset="0"/>
              </a:rPr>
              <a:t>the front of your </a:t>
            </a:r>
            <a:r>
              <a:rPr lang="en-US" sz="1600" b="1" dirty="0" smtClean="0">
                <a:latin typeface="Arial" panose="020B0604020202020204" pitchFamily="34" charset="0"/>
                <a:cs typeface="Arial" panose="020B0604020202020204" pitchFamily="34" charset="0"/>
              </a:rPr>
              <a:t>folder.</a:t>
            </a:r>
            <a:endParaRPr lang="en-US" sz="1600" b="1" dirty="0">
              <a:latin typeface="Arial" panose="020B0604020202020204" pitchFamily="34" charset="0"/>
              <a:cs typeface="Arial" panose="020B0604020202020204" pitchFamily="34" charset="0"/>
            </a:endParaRPr>
          </a:p>
        </p:txBody>
      </p:sp>
      <p:sp>
        <p:nvSpPr>
          <p:cNvPr id="17" name="TextBox 16"/>
          <p:cNvSpPr txBox="1"/>
          <p:nvPr/>
        </p:nvSpPr>
        <p:spPr>
          <a:xfrm>
            <a:off x="62345" y="487977"/>
            <a:ext cx="2604655" cy="923330"/>
          </a:xfrm>
          <a:prstGeom prst="rect">
            <a:avLst/>
          </a:prstGeom>
          <a:noFill/>
        </p:spPr>
        <p:txBody>
          <a:bodyPr wrap="square" rtlCol="0">
            <a:spAutoFit/>
          </a:bodyPr>
          <a:lstStyle/>
          <a:p>
            <a:r>
              <a:rPr lang="en-US" b="1" dirty="0" smtClean="0">
                <a:latin typeface="Arial Black" panose="020B0A04020102020204" pitchFamily="34" charset="0"/>
              </a:rPr>
              <a:t>YOUR SPECIAL </a:t>
            </a:r>
          </a:p>
          <a:p>
            <a:r>
              <a:rPr lang="en-US" b="1" dirty="0" smtClean="0">
                <a:latin typeface="Arial Black" panose="020B0A04020102020204" pitchFamily="34" charset="0"/>
              </a:rPr>
              <a:t>TALENTS</a:t>
            </a:r>
          </a:p>
          <a:p>
            <a:r>
              <a:rPr lang="en-US" b="1" dirty="0" smtClean="0">
                <a:latin typeface="Arial Black" panose="020B0A04020102020204" pitchFamily="34" charset="0"/>
              </a:rPr>
              <a:t>PAGE:</a:t>
            </a:r>
            <a:endParaRPr lang="en-US" b="1" dirty="0">
              <a:latin typeface="Arial Black" panose="020B0A04020102020204" pitchFamily="34" charset="0"/>
            </a:endParaRPr>
          </a:p>
        </p:txBody>
      </p:sp>
      <p:pic>
        <p:nvPicPr>
          <p:cNvPr id="15"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225" y="1143000"/>
            <a:ext cx="3969327" cy="2976995"/>
          </a:xfrm>
          <a:prstGeom prst="rect">
            <a:avLst/>
          </a:prstGeom>
          <a:ln w="76200">
            <a:solidFill>
              <a:srgbClr val="3399FF"/>
            </a:solidFill>
          </a:ln>
        </p:spPr>
      </p:pic>
      <p:sp>
        <p:nvSpPr>
          <p:cNvPr id="16" name="Rectangle 15"/>
          <p:cNvSpPr/>
          <p:nvPr/>
        </p:nvSpPr>
        <p:spPr>
          <a:xfrm>
            <a:off x="4267200" y="0"/>
            <a:ext cx="152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478972" y="94611"/>
            <a:ext cx="1447800" cy="369332"/>
          </a:xfrm>
          <a:prstGeom prst="rect">
            <a:avLst/>
          </a:prstGeom>
          <a:noFill/>
        </p:spPr>
        <p:txBody>
          <a:bodyPr wrap="square" rtlCol="0">
            <a:spAutoFit/>
          </a:bodyPr>
          <a:lstStyle/>
          <a:p>
            <a:pPr algn="ctr"/>
            <a:r>
              <a:rPr lang="en-US" b="1" dirty="0" smtClean="0"/>
              <a:t>Step 5</a:t>
            </a:r>
            <a:endParaRPr lang="en-US" b="1" dirty="0"/>
          </a:p>
        </p:txBody>
      </p:sp>
      <p:sp>
        <p:nvSpPr>
          <p:cNvPr id="19" name="TextBox 18"/>
          <p:cNvSpPr txBox="1"/>
          <p:nvPr/>
        </p:nvSpPr>
        <p:spPr>
          <a:xfrm>
            <a:off x="5943600" y="43934"/>
            <a:ext cx="1447800" cy="369332"/>
          </a:xfrm>
          <a:prstGeom prst="rect">
            <a:avLst/>
          </a:prstGeom>
          <a:noFill/>
        </p:spPr>
        <p:txBody>
          <a:bodyPr wrap="square" rtlCol="0">
            <a:spAutoFit/>
          </a:bodyPr>
          <a:lstStyle/>
          <a:p>
            <a:pPr algn="ctr"/>
            <a:r>
              <a:rPr lang="en-US" b="1" dirty="0" smtClean="0"/>
              <a:t>Last Step</a:t>
            </a:r>
            <a:endParaRPr lang="en-US" b="1" dirty="0"/>
          </a:p>
        </p:txBody>
      </p:sp>
      <p:sp>
        <p:nvSpPr>
          <p:cNvPr id="20" name="TextBox 19"/>
          <p:cNvSpPr txBox="1"/>
          <p:nvPr/>
        </p:nvSpPr>
        <p:spPr>
          <a:xfrm>
            <a:off x="914400" y="6553200"/>
            <a:ext cx="2323072" cy="307777"/>
          </a:xfrm>
          <a:prstGeom prst="rect">
            <a:avLst/>
          </a:prstGeom>
          <a:noFill/>
        </p:spPr>
        <p:txBody>
          <a:bodyPr wrap="none" rtlCol="0">
            <a:spAutoFit/>
          </a:bodyPr>
          <a:lstStyle/>
          <a:p>
            <a:r>
              <a:rPr lang="en-US" sz="1400" dirty="0" smtClean="0"/>
              <a:t>(  5/+:  5-10  minutes total  )</a:t>
            </a:r>
            <a:endParaRPr lang="en-US" sz="1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32641">
            <a:off x="1318949" y="933235"/>
            <a:ext cx="2198802" cy="1649102"/>
          </a:xfrm>
          <a:prstGeom prst="rect">
            <a:avLst/>
          </a:prstGeom>
        </p:spPr>
      </p:pic>
      <p:pic>
        <p:nvPicPr>
          <p:cNvPr id="14" name="Picture 13" descr="http://www.thewritingpenstore.com/Images/Colored-penci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8921" y="5453152"/>
            <a:ext cx="4179217" cy="110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35175" y="674907"/>
            <a:ext cx="3657600" cy="369332"/>
          </a:xfrm>
          <a:prstGeom prst="rect">
            <a:avLst/>
          </a:prstGeom>
        </p:spPr>
        <p:txBody>
          <a:bodyPr wrap="square">
            <a:spAutoFit/>
          </a:bodyPr>
          <a:lstStyle/>
          <a:p>
            <a:pPr algn="ctr"/>
            <a:r>
              <a:rPr lang="en-US" b="1" dirty="0" smtClean="0">
                <a:solidFill>
                  <a:srgbClr val="FF0000"/>
                </a:solidFill>
                <a:latin typeface="Baskerville Old Face" panose="02020602080505020303" pitchFamily="18" charset="0"/>
              </a:rPr>
              <a:t>WELCOME  to AMERICA </a:t>
            </a:r>
            <a:r>
              <a:rPr lang="en-US" b="1" dirty="0">
                <a:solidFill>
                  <a:srgbClr val="FF0000"/>
                </a:solidFill>
                <a:latin typeface="Baskerville Old Face" panose="02020602080505020303" pitchFamily="18" charset="0"/>
              </a:rPr>
              <a:t>!</a:t>
            </a:r>
            <a:endParaRPr lang="en-US" b="1" dirty="0">
              <a:solidFill>
                <a:srgbClr val="FF0000"/>
              </a:solidFill>
              <a:latin typeface="Baskerville Old Face" panose="02020602080505020303" pitchFamily="18" charset="0"/>
            </a:endParaRPr>
          </a:p>
        </p:txBody>
      </p:sp>
    </p:spTree>
    <p:extLst>
      <p:ext uri="{BB962C8B-B14F-4D97-AF65-F5344CB8AC3E}">
        <p14:creationId xmlns:p14="http://schemas.microsoft.com/office/powerpoint/2010/main" val="103436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46200" y="162580"/>
            <a:ext cx="5150000" cy="523220"/>
          </a:xfrm>
          <a:prstGeom prst="rect">
            <a:avLst/>
          </a:prstGeom>
          <a:noFill/>
        </p:spPr>
        <p:txBody>
          <a:bodyPr wrap="none" rtlCol="0">
            <a:spAutoFit/>
          </a:bodyPr>
          <a:lstStyle/>
          <a:p>
            <a:r>
              <a:rPr lang="en-US" sz="2800" b="1" u="sng" dirty="0" smtClean="0">
                <a:solidFill>
                  <a:schemeClr val="bg1"/>
                </a:solidFill>
              </a:rPr>
              <a:t>STATUE of LIBERTY TRIVIA</a:t>
            </a:r>
            <a:endParaRPr lang="en-US" sz="2800" u="sng" dirty="0">
              <a:solidFill>
                <a:schemeClr val="bg1"/>
              </a:solidFill>
            </a:endParaRPr>
          </a:p>
        </p:txBody>
      </p:sp>
      <p:sp>
        <p:nvSpPr>
          <p:cNvPr id="3" name="TextBox 2"/>
          <p:cNvSpPr txBox="1"/>
          <p:nvPr/>
        </p:nvSpPr>
        <p:spPr>
          <a:xfrm>
            <a:off x="2590800" y="921127"/>
            <a:ext cx="6248400" cy="4031873"/>
          </a:xfrm>
          <a:prstGeom prst="rect">
            <a:avLst/>
          </a:prstGeom>
          <a:noFill/>
        </p:spPr>
        <p:txBody>
          <a:bodyPr wrap="square" rtlCol="0">
            <a:spAutoFit/>
          </a:bodyPr>
          <a:lstStyle/>
          <a:p>
            <a:pPr marL="342900" indent="-342900">
              <a:buFont typeface="+mj-lt"/>
              <a:buAutoNum type="arabicPeriod"/>
            </a:pPr>
            <a:r>
              <a:rPr lang="en-US" sz="1600" b="1" dirty="0" smtClean="0">
                <a:solidFill>
                  <a:schemeClr val="bg1"/>
                </a:solidFill>
                <a:latin typeface="Arial" panose="020B0604020202020204" pitchFamily="34" charset="0"/>
                <a:cs typeface="Arial" panose="020B0604020202020204" pitchFamily="34" charset="0"/>
              </a:rPr>
              <a:t>Which HAND does she hold the torch?</a:t>
            </a:r>
          </a:p>
          <a:p>
            <a:pPr marL="342900" indent="-342900">
              <a:buFont typeface="+mj-lt"/>
              <a:buAutoNum type="arabicPeriod"/>
            </a:pPr>
            <a:endParaRPr lang="en-US" sz="16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smtClean="0">
                <a:solidFill>
                  <a:schemeClr val="bg1"/>
                </a:solidFill>
                <a:latin typeface="Arial" panose="020B0604020202020204" pitchFamily="34" charset="0"/>
                <a:cs typeface="Arial" panose="020B0604020202020204" pitchFamily="34" charset="0"/>
              </a:rPr>
              <a:t>What is the tablet that she holds? </a:t>
            </a:r>
          </a:p>
          <a:p>
            <a:pPr marL="342900" indent="-342900">
              <a:buFont typeface="+mj-lt"/>
              <a:buAutoNum type="arabicPeriod"/>
            </a:pPr>
            <a:endParaRPr lang="en-US" sz="1600" b="1"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smtClean="0">
                <a:solidFill>
                  <a:schemeClr val="bg1"/>
                </a:solidFill>
                <a:latin typeface="Arial" panose="020B0604020202020204" pitchFamily="34" charset="0"/>
                <a:cs typeface="Arial" panose="020B0604020202020204" pitchFamily="34" charset="0"/>
              </a:rPr>
              <a:t>Which HAND does she hold the tablet?</a:t>
            </a:r>
          </a:p>
          <a:p>
            <a:pPr marL="342900" indent="-342900">
              <a:buFont typeface="+mj-lt"/>
              <a:buAutoNum type="arabicPeriod"/>
            </a:pPr>
            <a:endParaRPr lang="en-US" sz="16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smtClean="0">
                <a:solidFill>
                  <a:schemeClr val="bg1"/>
                </a:solidFill>
                <a:latin typeface="Arial" panose="020B0604020202020204" pitchFamily="34" charset="0"/>
                <a:cs typeface="Arial" panose="020B0604020202020204" pitchFamily="34" charset="0"/>
              </a:rPr>
              <a:t>What is the date inscribed on the tablet?</a:t>
            </a:r>
          </a:p>
          <a:p>
            <a:pPr marL="342900" indent="-342900">
              <a:buFont typeface="+mj-lt"/>
              <a:buAutoNum type="arabicPeriod"/>
            </a:pPr>
            <a:endParaRPr lang="en-US" sz="16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a:solidFill>
                  <a:schemeClr val="bg1"/>
                </a:solidFill>
                <a:latin typeface="Arial" panose="020B0604020202020204" pitchFamily="34" charset="0"/>
                <a:cs typeface="Arial" panose="020B0604020202020204" pitchFamily="34" charset="0"/>
              </a:rPr>
              <a:t>What does her torch represent?</a:t>
            </a:r>
          </a:p>
          <a:p>
            <a:pPr marL="342900" indent="-342900">
              <a:buFont typeface="+mj-lt"/>
              <a:buAutoNum type="arabicPeriod"/>
            </a:pPr>
            <a:endParaRPr lang="en-US" sz="1600" b="1"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smtClean="0">
                <a:solidFill>
                  <a:schemeClr val="bg1"/>
                </a:solidFill>
                <a:latin typeface="Arial" panose="020B0604020202020204" pitchFamily="34" charset="0"/>
                <a:cs typeface="Arial" panose="020B0604020202020204" pitchFamily="34" charset="0"/>
              </a:rPr>
              <a:t>What do the (7) spikes on her crown represent? </a:t>
            </a:r>
          </a:p>
          <a:p>
            <a:pPr marL="342900" indent="-342900">
              <a:buFont typeface="+mj-lt"/>
              <a:buAutoNum type="arabicPeriod"/>
            </a:pPr>
            <a:endParaRPr lang="en-US" sz="16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smtClean="0">
                <a:solidFill>
                  <a:schemeClr val="bg1"/>
                </a:solidFill>
                <a:latin typeface="Arial" panose="020B0604020202020204" pitchFamily="34" charset="0"/>
                <a:cs typeface="Arial" panose="020B0604020202020204" pitchFamily="34" charset="0"/>
              </a:rPr>
              <a:t>Why is she GREEN?</a:t>
            </a:r>
          </a:p>
          <a:p>
            <a:pPr marL="342900" indent="-342900">
              <a:buFont typeface="+mj-lt"/>
              <a:buAutoNum type="arabicPeriod"/>
            </a:pPr>
            <a:endParaRPr lang="en-US" sz="1600" b="1"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smtClean="0">
                <a:solidFill>
                  <a:schemeClr val="bg1"/>
                </a:solidFill>
                <a:latin typeface="Arial" panose="020B0604020202020204" pitchFamily="34" charset="0"/>
                <a:cs typeface="Arial" panose="020B0604020202020204" pitchFamily="34" charset="0"/>
              </a:rPr>
              <a:t>Why </a:t>
            </a:r>
            <a:r>
              <a:rPr lang="en-US" sz="1600" b="1" dirty="0">
                <a:solidFill>
                  <a:schemeClr val="bg1"/>
                </a:solidFill>
                <a:latin typeface="Arial" panose="020B0604020202020204" pitchFamily="34" charset="0"/>
                <a:cs typeface="Arial" panose="020B0604020202020204" pitchFamily="34" charset="0"/>
              </a:rPr>
              <a:t>is the base of the Statue of Liberty shaped like a star?</a:t>
            </a:r>
          </a:p>
          <a:p>
            <a:endParaRPr lang="en-US" sz="1600" b="1" dirty="0" smtClean="0">
              <a:solidFill>
                <a:schemeClr val="bg1"/>
              </a:solidFill>
              <a:latin typeface="Arial" panose="020B0604020202020204" pitchFamily="34" charset="0"/>
              <a:cs typeface="Arial" panose="020B0604020202020204" pitchFamily="34" charset="0"/>
            </a:endParaRPr>
          </a:p>
        </p:txBody>
      </p:sp>
      <p:pic>
        <p:nvPicPr>
          <p:cNvPr id="1026" name="Picture 2" descr="http://www.clipartbest.com/cliparts/9Tp/p6j/9Tpp6j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2266950" cy="4467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181362"/>
            <a:ext cx="8991600" cy="1600438"/>
          </a:xfrm>
          <a:prstGeom prst="rect">
            <a:avLst/>
          </a:prstGeom>
          <a:ln>
            <a:solidFill>
              <a:schemeClr val="bg1"/>
            </a:solidFill>
          </a:ln>
        </p:spPr>
        <p:txBody>
          <a:bodyPr wrap="square">
            <a:spAutoFit/>
          </a:bodyPr>
          <a:lstStyle/>
          <a:p>
            <a:r>
              <a:rPr lang="en-US" sz="1400" b="1" u="sng" dirty="0" smtClean="0">
                <a:solidFill>
                  <a:schemeClr val="bg1"/>
                </a:solidFill>
                <a:latin typeface="Arial" panose="020B0604020202020204" pitchFamily="34" charset="0"/>
                <a:cs typeface="Arial" panose="020B0604020202020204" pitchFamily="34" charset="0"/>
              </a:rPr>
              <a:t>ADDITIONAL FUN  FACTS:</a:t>
            </a:r>
            <a:endParaRPr lang="en-US" sz="1400" b="1" u="sng" dirty="0">
              <a:solidFill>
                <a:schemeClr val="bg1"/>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400" b="1" dirty="0" smtClean="0">
                <a:solidFill>
                  <a:schemeClr val="bg1"/>
                </a:solidFill>
                <a:latin typeface="Arial" panose="020B0604020202020204" pitchFamily="34" charset="0"/>
                <a:cs typeface="Arial" panose="020B0604020202020204" pitchFamily="34" charset="0"/>
              </a:rPr>
              <a:t>She is 305</a:t>
            </a:r>
            <a:r>
              <a:rPr lang="en-US" sz="1400" b="1" dirty="0">
                <a:solidFill>
                  <a:schemeClr val="bg1"/>
                </a:solidFill>
                <a:latin typeface="Arial" panose="020B0604020202020204" pitchFamily="34" charset="0"/>
                <a:cs typeface="Arial" panose="020B0604020202020204" pitchFamily="34" charset="0"/>
              </a:rPr>
              <a:t>’ 1” tall (ground to the tip of the flames), </a:t>
            </a:r>
            <a:r>
              <a:rPr lang="en-US" sz="1400" b="1" dirty="0" smtClean="0">
                <a:solidFill>
                  <a:schemeClr val="bg1"/>
                </a:solidFill>
                <a:latin typeface="Arial" panose="020B0604020202020204" pitchFamily="34" charset="0"/>
                <a:cs typeface="Arial" panose="020B0604020202020204" pitchFamily="34" charset="0"/>
              </a:rPr>
              <a:t>as tall as a 22-story building.</a:t>
            </a:r>
            <a:endParaRPr lang="en-US" sz="1400" b="1" dirty="0">
              <a:solidFill>
                <a:schemeClr val="bg1"/>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Spikes on her crown are 9’ long and weigh 150 lbs. </a:t>
            </a:r>
            <a:r>
              <a:rPr lang="en-US" sz="1400" b="1" dirty="0" smtClean="0">
                <a:solidFill>
                  <a:schemeClr val="bg1"/>
                </a:solidFill>
                <a:latin typeface="Arial" panose="020B0604020202020204" pitchFamily="34" charset="0"/>
                <a:cs typeface="Arial" panose="020B0604020202020204" pitchFamily="34" charset="0"/>
              </a:rPr>
              <a:t>each.</a:t>
            </a:r>
            <a:endParaRPr lang="en-US" sz="1400" b="1" dirty="0">
              <a:solidFill>
                <a:schemeClr val="bg1"/>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Designer claims her face is the Roman Goddess of Liberty </a:t>
            </a:r>
            <a:r>
              <a:rPr lang="en-US" sz="1400" b="1" dirty="0" smtClean="0">
                <a:solidFill>
                  <a:schemeClr val="bg1"/>
                </a:solidFill>
                <a:latin typeface="Arial" panose="020B0604020202020204" pitchFamily="34" charset="0"/>
                <a:cs typeface="Arial" panose="020B0604020202020204" pitchFamily="34" charset="0"/>
              </a:rPr>
              <a:t>(yet a rumor said it was  his Mother).</a:t>
            </a:r>
            <a:endParaRPr lang="en-US" sz="1400" b="1" dirty="0">
              <a:solidFill>
                <a:schemeClr val="bg1"/>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She faces SE in the NY Harbor so she greets incoming </a:t>
            </a:r>
            <a:r>
              <a:rPr lang="en-US" sz="1400" b="1" dirty="0" smtClean="0">
                <a:solidFill>
                  <a:schemeClr val="bg1"/>
                </a:solidFill>
                <a:latin typeface="Arial" panose="020B0604020202020204" pitchFamily="34" charset="0"/>
                <a:cs typeface="Arial" panose="020B0604020202020204" pitchFamily="34" charset="0"/>
              </a:rPr>
              <a:t>ships.</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17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8" name="Picture 6" descr="http://0.tqn.com/d/collectibles/1/0/j/C/sab12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763" y="838200"/>
            <a:ext cx="2929837" cy="23013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3.gstatic.com/images?q=tbn:ANd9GcSO0aXQ3mQbeO3glwK1Z7RHD4MMr5eXSrrHc67r_zD2zaSm3Si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685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ncrypted-tbn3.gstatic.com/images?q=tbn:ANd9GcRadbWfZeqZBP2ERgt3ifPb0WD9znF5dJwCu48Y6ulf7nPp9YJgY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802" y="247711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encrypted-tbn3.gstatic.com/images?q=tbn:ANd9GcQ9Gf_CEdXd2d_B7jm8SoCOSx8x81sNmCM3m9LWoA0DeraBIrc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5812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hQSERUUExQWFRUVGBgYGRgYFx4YHBweFxgYFxwaHBcYGyYeGh4kGhkXHy8gJCcqLCwsHB4xNTAqNScrLCkBCQoKDgwOGg8PGiwkHyUsKSwqLzIsLiwsLTQsLyksLCwtLC8sLC4sLy8qLCwsLCwpLCksLCwsMCwsLCwsLCwsLP/AABEIAK8BIQMBIgACEQEDEQH/xAAcAAABBQEBAQAAAAAAAAAAAAAGAAMEBQcCAQj/xABJEAACAQIEAwQFCQUIAAQHAAABAhEAAwQSITEFQVEGEyJhMnGBkaEHFyNCUlSSsdEUcpPB8BUzNWJzsuHxFiSCoiVDU2ODwtL/xAAaAQACAwEBAAAAAAAAAAAAAAAABAECAwUG/8QAMREAAgIBAwIEBQIGAwAAAAAAAAECEQMSITEEQVFhofATInGBkbHhBRQyQsHRI1Ji/9oADAMBAAIRAxEAPwA07Edh8Fc4fhnfDWmZrakkrqTV583vD/uln8NL5Pf8Mwv+kv5UQ0AD3ze8P+6Wfw0vm94f90s/hohpUAD3ze8P+6Wfw0vm+4f90s/hogJoN412odpNhwEUA+JDLT55hAOg2rLJljjVsCc3YThw3wtgaxqANTyrsfJ/w/7pZ/DVS3ErSQrKxdhsQDmLcy/o6kc49XKu+GYq8hebsQZUAZhlIgL4jrBBEwCaVXW/9o0i+ktPm94f90s/hpfN7w/7pZ/DVpw7iS3RGzqBmXpPPTlIPuqbTsZKStFAe+b3h/3Sz+Gl83vD/uln8NENKrAD3ze8P+6Wfw0vm94f90s/hohpUAD3ze8P+6Wfw03f7CcORSzYWyAoJJy9KJaHe3GLyYaB9dgv5n+VQ3SsmKt0Zzx/AWbmmGwlpJ6IpI8yetDZwC2yJsKTOuZdvOBoa0fAWcqiBJ50/fS24goKUuT3s6KxRrgo+y/9n3WVL2Fw/i0DhMsH/MPOjj5vuH/dLP4aAOLcIFkhlEgkabRWscMYmzbJ3KLPuFbYpt7MVzY1F7FP83vD/uln8NL5veH/AHSz+GiGlWwuD3ze8P8Auln8NL5veH/dLP4aIaVAA983vD/uln8NL5veH/dLP4aIaVAA983vD/uln8NefN9w/wC6Wfw0RVV9pONDC4drhjNsgPNjt7BqT5A0ACHaXCcJwfgOFsvdMQgUDfbMfqz76XZXhXD8Ybi/2fbQ2zqcum+g12Ma0/2B7NK6/tt8d5duklC+uUTGYA/WYyZ6RFFHCeAJh3ushaLrZspjKu/ogDz/ACqWQQvm94f90s/hpfN7w/7pZ/DRDSqCQe+b3h/3Sz+Gl83vD/uln8NENKgAe+b3h/3Sz+Go/EewGAFq4RhbQIRiPD5GimovE/7m5+43+00AfJP7In2R7qVO0qAPpr5Pf8Mwv+kv5UQ0PfJ7/hmF/wBJfyohoAVKlSoAre0WO7nDXXjNCxHXMQsfGsjxF5xbAd8uQqCF0noZ3OkNpG1bJxPDG5ZuIIllYCRIkjnWN4q2wuNpla2uVlfeRJIk6zHMUl1C+eLZEr0ujlOOwrIzFiQArb8tAY6bg/8AdWeH4pba4pF1wwBl5OxG2vhEtBiI0qhxwdkQwpK518KxpKMNTvBaveEuwUFWUIx1JGqk6bzG+mv/ABUyjDTtyKKTT33D7gF+6t7vc2e2SE2AMAxIyiG8ROn57Udisw7PavbsgFjM23ZdFEyYPUciNNvbqFR0mqmn47DoqVKlTpAqVKvCaAPazftnibvf3xqUVcwB1EhIgDrPio/v8Rtp6VxF56sB+ZrKeO9sreJxd8WASlpVUvydjIOUdAAPzqmRPTZtgcXLS+4MWu118XY8TAzEyep5KI0HIbnY1fv2z7pst1ShHpA7g7wQYM6jlzB2ImFwmylpxcuzBPhgyqGef8ulN9psIt3Eh0hluAcysEQOYgggKaw2Zvoz44Ot3YV4TELjDbVJ8REz9XqZ22kiDrWlosCBsKyzsp2cOe0iGVBL3DEQNIC9PrfiPqrVRWmJcmOa9r5FSpUq2MBUqYtY5GdkB8S7qQQY6iRqPMaU/QAqVcvcCgkkADcnQe+qDifbvC2R6feHpbhvjMfGgi6CGsq+UTi5vX+7QytrwgdXaAfjC+w1Z4/5UpWLNkgsCAzsJB2BygGQN96H+yWBN/F2lOuVu8eddF1+LQKvFb2zKcrpI1nh2F7u1bQaZEVfcAKk0hSqhsKlSpUAKlSpUAKovE/7m5+43+01KqLxP+5ufuN/tNAHydSpUqAPpr5Pf8Mwv+kv5UQ0PfJ7/hmF/wBJfyohoAVKlXF28qiWIAHMmB7zQB3Q12i7Ld7muWwCzAZkIEPHPUwDB9tPntthcxRbhuMNwiM3xAipF/tJbUSQ8Hyj2eIjWs5xjNaZE8Gb4rgzKChXuSGBGcbgqZAg+KMvXaKhrghba2MqtBBLCJ0Bic3VoO5or7a9orV/DtbQw+YdToGBYHIDB9cUDcPwDOpceMhyuSROWN9YjXnI3pGeFp1q2M6V2luHPBOM4a39NcYm4pK5QASqtEuQNx4TqOXnR3bxCsuZWBXXUEEab6isPwlssTPeAkEEKpOkxGfLz92/sL+zfFLjYRrYuEENBZfSUvDxOYhTJ2jnTWFLHHSavizQrd0MJGor1rgG5oT4Nw7uEJzuTcYSXYsYAYjT1k7CrBsZbQTccJ53GC/Amt7KpWR+1HbVMIAoXPcYSBMAeZO/PlWb8c7e4m/IL5UP1U8I9RO59pqJ274ibuIz6jQleXhmAD61APtNUF26AK7HSYofDU2tzn55T1uP2O7uLJqz4LlFudiX19v/AHVFb1mKfwuMKkKPFn1yjU6SJga8jWfXR14hjoZKGUL7vBhJKJodTlOhPMkf81HxmFFoBnZiBBy6QOgHP3k1AwXEIAYPC+vSqniHaIX7oAb6NZgkxnbqJ5AaD1nyrjYcWuai+Ds5+oWODa5LLg/a3E2nZkulZ1KjUb7QREVqfYjt1+2fR3QFugSI2Yc4HIjpWHhsresf1/KrjgnE2tXUdTDKQR7P+K7zwQnDSlTPO/FnGWpuz6JpVA4FxQYnD27wEZ1mOh2I94NTzXIap0zoJ2rKPtTacIt2yct62fD0YN6SGeRge0DbehdvlOuIpzWVLjcSy/8AtIJ51WdsuCXMbbNy3dKHvbussZWSiAAMAAAM1QcHwFbdlM0OygnPGupJ3npp6qxnnjBboJ/LuQ+IdrruMebrFUk5UHo6abe/U61R47EFHA0IIkaROsbVJtWQTp1OnqO9Vd5ma7mGqRlXzjn6tx7Jpx1SvuZOmS8RxJU8MTuZUa+80Q/J92h/Z8Sbl0RbuqLem6+IFSevOfX5UNX8GBaLuZiDlA2AZc3rMVcHhCjIVuSrR0IhvMeWtV026LKjdy4A1MV1WY9pu1HELbqlvDC9ZCgllQ7+KdnP1Y9poswXaG6yKTbtZoGZReIKkgeEyh1G29Yaka0wipVE4djGuAlkyQY9INPu/nUurECpUqVACqLxP+5ufuN/tNSqi8T/ALm5+43+00AfJ1KlSoA+mfk+/wAMwv8ApL+VWHF+0VjDLN64q+U6n2DWq/5PxPDML/pL+VBfyi4FrLqUKWg0mERLjQPrMbsfCarJ0SiZj/lQuXiVwlsAfbfxH2KNPefZXGFwN3EQ+KusV/zHfyVRoPYPfQLh+PXh6OKvezDWT+Vs1MTjGIYjNjMZ/CtgfC3WbkW27GjnDqAEsQqbMNB7dV1369NKquL4rLlsqMjMGLvscggQGgekTEjkp11oTu8TvrH/AJrFN0i1aeNzzTqT76a/tq4WzMxZtvpcKQYBmJtso3nWOZqL229+/oZyjuWeOu+EABQNFAGm87gaRp7fLavMBiNSV1nwONABpoSTtBIgnYT7a67xbLbZ2sIoBGpfLHiHi7skncjzOvKqm/ds3Jzm/dAiEyBFHsZgpnrFZOFBjwylu2vp3/QJcXxLAzF693xG9myWdJ6N3YPef+ogeQrpO2y2hlw2AbLyUxaX8IJI9lC4xhURawiCNu8ulv8A2IFWiTsHi2vPeW8qZkCEBVyABp6b8tyavHwSQx8NRVuyPjeO8WxG7phbf+UhNPJvS2/zVAVLNs/SXjdeQzZQWJifrMep6nlTva7GLdvHu9AgydA0Ek/Hn5UK37R2JJHIndTtE/Ca6S6C4J5G/tsKLrXGT+HS9f2LXjHExfus4GUaACZgAf8AdVzsSvksa8tZjX2H3VBvY11BDCdN+fltvrRV8nfFGN44U20u2cQyo6MOg0YNvpqfyg6018RRioQXC4MFDU7k+QYxDvAAYqDvFXvZLh3dOb5klQLaDzfxOfwlh6zV32r+TW5aYvYOe1Oqkw6T15MB1Hu5mTawpUooEZAGj/MdQPcAaRz5IypJnR6XC1cpLZGfcWwhR7luSVQ6cg0gFYHmCKYTCArrrsPYN/50Z9rOCF1DJ6SgkeaySV9aanzE9BQabukDpAq+LTQvmi1I6D5Y9dWOGvH+v6+NVTYVzlcq2Usyg8pABieRgg1b4S1oKcwNt7CmWqNw+Su+WwCg/VuOB6pzT72PsiibieL7qzcufYRm/CpP8qzj5KuKstxrMEo4zTyVlHuAI/IVfds+KErlDEW2KoQBIaXWZ8o5/rSPVLRkY10yeSKo74Lby2EU8hHu0/lQr2n4Nde4EUhbQgjXqTmOXnHSaJ+Hv9EhndZ9+tOvruSfd+lItPlcjDXYy/ivCWQAZ9CddOVVWM8Pd9PXoADFaJxrgCMrOWICgmIA9k0LcQwouKQuWNttaxeSaa17sXaa2Ky/dhJk6byZETBrzs7xNijgmVDjKT5g/DbTzpjuHzxBOsAnbXlVnguEN/8AKtlzmzHKCwB0k6V0dT1a0tqCKbdGncHvHubZJzHKBJ/ryqQgAYsFALbnr/Umh/hHGkVMhzK4J0uKbYmdg7eGfKat+F37lye8tZBML4pnz9XnSSdrcbeOUV8wVcOSLY89ffUmuUWAB0rqmUqQuKlSpVICqLxP+5ufuN/tNSqi8T/ubn7jf7TQB8nUqVKgD6Z+T7/DML/pL+VVXHezF6/dN1itpRvN4nQdSUgDyG1SeyPFrdjhWEa40TaWBuzGNgo1NC/artN3qXbdxsqOCVLnkdVMDw6aVTJaSdFXOMeX6WVGLxoDIltu+uOcuQPpOv1vR5dakf8AhzEXSO8ZLIHJbjE69QuUH3mhDB8PFt1uZy+UqwjwiV55jJPPlzo04Dx1XYqYXpy28zpWUalNRukbSw51HWsTa+69ORz/AMJ2gPTZm6mSPcxNVPFuEtb8QuGOiqq/7RPxouuPFVGOXvJAEwJPqG5rpx6fHBXyc55ZzajsjPv2XM+pMzoTqRPSZiiHA4VAgUiehmCPLQR8KcxvCbdtAwuAvzX18vZXNhq5HVSeqr2HITyQJOF4VZb02vL6ghHvAJ+FXfBeA2bDvcss7F1CnMwOxkGMoINdYQgIpjwmBm5SeVVHajE9yjOkAqVneNWAPo67Gs1KUeKHJXp1c8XRP412fs3pYeB+o2P7y8/ZFA3EuF3LJIZQR1Go9/L20ScH4rcxKsX+jIY7CfDoQZ2O++1S8L3dxyEZrpQw0RlB6M+i+wE+qnsPV5cfyvgpl6fFNauGZ9xbBFLdq4d3zb9NI/X1Vd/Jl2dbE3bz22ym2mk/aYwB6tNfXT3FrdvHXe6s30DITAIIzHnlY6NtGkc9KNvk34cuCw9y07lLt25mlkAEBQoUOCynnznXatvjp73uKSxbVWxVXeOX7DZLua2w0JABny8UgiuuH8eScrIGZmLZ0kHXeVYZNBoAGXlRBxbC96T3gBP66z8aHf8AwYHeLTFGOw3Gm+lWyYtbv1Fel634EXBW3eyrb7vm77cMtnwFu/pacZt8vouDyIRtdPKaAe1HYy5bLXFSI1dQNurKN8vMjl6tiO5wvEJcFuBd8WVRoTvp+779Nabu9ujhx9IrOBoUcBxpyzEhl8jJrP4c8e6djkeuw5vlyRaf59/Sl9SfZ7J95wq3YjLcAW7t9cy0e1Tl/wCqh9nezdkAMyFz/n0H4dB+dWOC7e4C4F8Fy27CckyeY0YsAdjT79osKdct33ofiTVZSy/22M4oYf7mvT/Zb2bypAEBRyXQfCm+L3QQpOy+L2DnVMOKYf6q3B5Duv8A+hUbF8ct3kZV70tqg0SBtIJVtNDPurHTLimORjBu9S28wm4XcbubYOrFQdpOvij2THsr3iePazkZgAhmfDOigsfENthy6zFdLxElFKIbYaYzDxaGNtR6pn2VT9o3b9mvNOoQ6nfXSJ320qO9Cklfco7PELl9V727czNHgXTfUQANdIO1O2sMime7zfvt065ZP5VA4ASbrGJyJEDTU+HT2KffUzE4ll6LyPl/lI9tVy55xe3v8V2+phllGD0pW+9l81m2oBt5bRjcW0JnyLAkaVKt8LNxc1x3YRIN05vVFsQoHsqr4ZLKHMHkJ1E8yRzA5DmfIVZYLFG/d7hWPV25xqSZ6wI8qUxvNl3yyf0WwxjxuXGy7grxLvbV5lYn2HQjYEDaPLlXuA4o1ppXQ7+ElP8Abp71NEvygcLHdI6CCjZQOoM89d4BE/zoFW/BIO4JHu0puMpYto8HI6jDKD1xls2++6+qNB4d8oLCA7j/APKsD+LaED2oKJsL2nVlDMjBftpF5PxW5I9qis0wqaAdBT9lO7JZPAx+shKnT1ae+a2+LfKO/D+HSUFql83v3/g1bB8StXf7u4r9YIJHrG49tSZrLv7ZLR3qpdjZmXK49VxNRRX2UxjMLjkubeYKiu2cgqPGQx1IkxqfqmpjNS4FMuCeL+oJqi8T/ubn7jf7TUhHB2qPxP8Aubn7jf7TVjA+TqVKlQBsNjCZMLw6/EhrKo07DLqD5aH4VTcYs23vkKAQAGA3WPCOvUmRWhdmsMH4PhpE5bSt7hqPdNAuLwoXPiFl1BZWAEQD4p16ED3mt5tzwSS5S/zYdOoR6iDyVpu2c8PsoT9JMwdANdNjG0ctOo2qNxPh4UgrsenT1insJxqy6wG1jZ1IMe78jUn+0La7lWAHKPcJ3Ply+FcHTJvij2C6nHj/AOWWROL43XoWGEuNcWEAYogZhIEL6M671TjFut+fqgjnuARyrvg+Mtub5uOtlny5c3o5R9X1iB8Kg4jGWwzBGD8s2oB8xmrsuTnFRfkebSjjnKcO+912YecQTOhB1U9ddvyqi7N4Je9KtlKgXMzPoQo1256TJ8pqfiOOWlt2u8dQ1xVyrMsdNYG8aHXbzoYGJ73OMsISV1M5uRgjTnypeSinuVhvaot7PEFvyokKCe7neATE+yq7HYfvc6PMBQDqRJ0O410y/Gp2C4UuXQmeVO4m2SpJHiGjfrSUrVsv1MNDfw+K9Oa+z9DzgfY9EtqWuuyMAwtKci+IT48urHrsp+z1e7TObeDxGSFy2ngAQBpE/Gp+Dxy28LYLk+JFAgTyA9grNu3fGbtzFNbIKW7JgJOjc8zfan4DTeZYhKLaTe9GcoyW6W29AbbulSCsg8iNxG3qrZF4yWtYd4JNy2rPHKVH8536UBtbwcgi2+aJylvApMHTWYBneaJf2lUXO7BQq5QJkLy8MDY/1FV6rI40lyW6WMZJy5SCjB4xygI8SnkR06dPZU/A40K0kZT56j3jUfGqDsrxNbqOqmTacrPUHUEfEeyqDtz2jvYXEqEP0ZtBipGk5mE5vdPsrbHOaWwvlw427kt13DzhuPtMxe3cV8pM5SDrJBHlzpnEdnrd98rKpDTuOvTpWH4XFXQe+TwOSWDq2Ugknz60X8F+U3Eo628VbW4GIGeO6fXYyoyN+H20+pnMl0vhxdh/2h7KWu4tpbQhbAj2FQszz9HXzPnNVx4Ehwq2suzm5OYztE+4x7K6wHao4lUgMofPCMRoLZYSx2Giz0H59f2g2dg6d3kWZYkHTTQZRprvNXhkhGNN+jGPg5ZO4rt4op7vZwRALD20zY7OlAAGJj41O4j2h7twvdq8qGlGbY6f/TI5HYxXL9p7Y3RvYV//AGirvLhbTfb6hGGeEXFcP6BVgkW7ayqzZ1GizExy067dKAe1nHkuJbtoWk3JYNOgX1+33UVdnO0IdybSOSPSkCF8y4JVR6yKHu0eFwRxVy93veM0sLdsE21YgyXug7Fp8KGdd6QzQgp64sawznp0yRF4NbJtM4zZc0tlG0aKSdhsxpu8nh0ViQdzsfWJ0/5o07L5ThrXhUZgxKgDIIJUAJHQbmWPMmpeN7P2bo2yHqmnvG35UrODbuJV49TtlFieJW7WGthWB8IVRzJA109cya8btKMJeS6tlVe4lsuoaQFyxtAh2Hi57iai8V7AXJzWXVo1htDI28vjQ/2gwWLS8Wug3MxzGBBE7+EcuWgj1VCjI6nT5oJKEltum/KvD6mlcX7W4S7ZYSWLLKqyMATuATGmtZpgyHuaAhSxMHUgTMH8queF8KfEZEXRcoLvyVRzJ5abVHtXLb4i69lQtoQiRzAAGb1mJ9taSTq5FcvS4JZscMW6ve/L7LYsrelSFu1YYTgWa0HBlmAIGw9Rpu1wtxcUFTEjWNIB61FM6rz4pXvwNYnhzJbN1yANwvMzsPKaPeEYHubFu2d1XxebHxMfxE0P8Sw83bZYju7Li5cAknwjMogDXxZT6qZ4j2ge6hKkKBEpJzHYzquggiTp7avrjDbucXLPJnqUuP8AYYWroOqmfMeWn50sff8Aobk/Yb8jQdwXjJtkg6pqYAkkzqd4B6xptFEuJxCvh3ZTIKN+R0PQ+VTjyqa8xfJicHR8wTXleUq1Mj6Z7BIDwvCg7GyoPtFZ5xG21jPZbUK5EbbMPfIA99aN8n3+GYX/AEl/KnsZ2Wsvfe++pKxB9EGCubzMR7qYw5VC7McuNzqjI8Y6M30IhRIMHQ+7lSt8PJE7CouCt5HuWz9ViPcY/Sp7WuYn2UjGccb3jZ18H8Nx5canF09+18bHJ4YWIW2udvs9Y1j3edPYjgdx1h7Vy23izlcsMNYGSYPKCdo3p2zhi6SDrB+Hq12q24Th/wDyqncl3nnrp/Kmp5IZEpQFpxyYINT5T280+/oCeG7O22E5MtxIlm8ydY6/CpVvHBWEE3CBALeiANIUDQez31G7TPFzIDAVYYciWOaDy0GX31H4bcBik86cakhOWZt+AWYHFgjeD51IvYtSpHM6VUWEqWq7UlLI+BpdTKUafmM4K674LCkja2ZYciGkRodwKqu2mAV8uI5eiQOc5mG+3OmsNxru8ItljlGQ5TMSRduIUjnOlXOBS3+zqt4Zjq0Nplkeex136ml8rljyLL58LwOrgSliSe9fnczs4aATrrsI33J8/KiTAcLOJwrZjBXVWjWBGUHnMyvqAq1t3rbBrZWQGy+jtOgM+uomHDYeASchESB7Yg++tp55ZFxTRMekhHU4bfoy07GcMt2VOQHM0ZySfEROsH0d9hTva3seMXFxWy3FAXxarlkk+EazqdR6qhcR4qyYdWtwDcOuviAO0AGdYiaa4Jx55KlmZcrBgTMaEhgTrvypzHaSvkTyY0262Q52I7O2st5bltXVu7CyNFAViQGBlGzE6jpUbifZJDfa0GbuVEiSHYNlzFRHIDmdZ671fdibYa3chgSCgy7keHQkQYHi6dae4rhXN5FS2RdiSPDl0OhzaCBrO2gpmM2lZhjhjk6nsjrslgShZQ5IATKQIzKZc5gOYcONxpPWneNM+dECBoBYn0QZlY5c8xMAbjyNOHg15L1osqgCQWQtsZJG8jy03IqL2kVVU3rlzIqhVE5iQSxJjLOYwSAPeBvVW2xiMIYqlae37HTdm7d8KzlUdbeQIpBMjMwljvv6IG3Oo2E7Mixc7zFN3o1GQDcyIYmJiDtPMVz2O4qGxF4IngK5rZIi4csA5hJ0afX76nWeJq2OAC6hWDnNoGAJHtEQT1A+zNWuuTOMFO9F+PvyA3t3h737T3RuN+zsFuW0EKiqZBAVAEJDBhMSRBrzs7hvpjGoCl8sfYXTfkTlFFHyhcDtgJfUHvHMCNQwyySRspAAGm45bkiFu5kaSfEYzeQ6fzpPNKpUdDpOnUsTa5d7hZhuM27Fq0uZVgKsMegGYTtMke+iO3ih1rL+P4Qu1u3rIcZiJIGYjQx5c6KuE8TDM5OmoA9RJipjJ7N9+fI5+aMYS0v7eYXpckVHe8djBHQifz/OotnGfSKo2IYnyIKwPLc11bxYuXGXKNBMg+ce3lWzmlszFQfP3GsVh7d1Gt5ntrcEMoMA+z0vcYPOaGMFwhbV1rS3FYI2pYhSddfXA0ozuwqszQVUFttfCJ9tOYTgFhLf0lvvDc+kZioaC3iaCIKgE/Eb61LjZfBk0S1Lkpf/ABE3eHIVygwBGkD41Y4fjAeQRlIUmZ00/KvcV2HtnxWXa3OoDeJdfcw+NQLnCL9oFGVD3sIHDaannIkTtrRuuRyb6eeP5efw/wByTwnjq32VHbJeP922+YekFInR4HPf4V5xTB5WUKTFsqzLtliQCW2YawBrG9CnF8V3F+zYw5PeBgzPl8Uhyzu0kRCkjY6KBoCTRhwfi/7QuUm219c2Uz4bgEGfDrmXSQNjqOcZyjq+WRhCdbpbe/fkU74oZTlXZSSWYayeQO+s9TNWFjGXFsXnGVbQVs7sNBCSQSraR5DUkda44niLWEXvLiO7AAC2hGYM2Z5ZiJUHQDnrtWWdreNYzFAteUW0WYt2xlRZM+JQZZvRGY9OVVx49Mre3gVyz+XSt+/v3QLfty/aHx/Svaqs1KmxM+uvk9/wzC/6S/lVlxLEfVHt/ShzsNx6ynDcMGeCLS6EH3VLbittmb6RCw1YZhInqDqBQQZt2msd3j35ByD+MT+dJblWXyi4I6YhdkTU8pDSoPr2qDgRnVSmoYAht9xMRzrCcbSf29/YZxfxH+UuLjqt3z5K/VDuDMgg7fzPP3U0vFL9nMlonxHYKGjzE7flU+zhu7cZgRp4tOR5xzox4eLBUIoGvIiJ9fnU4JabjLy9/oX6jrceb5sfL7P0/wAmc4XsrdvEMzFPFJMTqdZZupPsqW/Yu6GkOcx6gQT5RBPrrScNgQgIB0PKvL0BSwyk+7Tp1pmVS5RxXhlpuUt+WZ4+EuWQDeUqPtbr7T9X/wBUVJCDLmzCc0RPKJkDc/8AVXvFcSQvhE3G0Rd9TAmOYE6+7nVdwfgaPqZyKoVeWsyXIj0jO2wECKSy9Mv7TXC7544BjgvBbt4TbVSLdy+pLciLzMsAAknWiTBdkb11pvkKo+qhJLRsSW2oi4JwVMOGCTDsXMn6x3I6T0q3VamOGP8AVJb7nTh1M4Kovw/QqR2etC3kVAq9P15+2qHFdlyzFG0Vo13OmxzHejaK8KA1aeGM2mysM84cMB8R8nNg+izoes5hppqG/kRXPCewItMzu2cFSojw6MCGzCddDpBo0xN1EEvoJiYJA9cbDzNNJdtsD3ZVjBMK39e+t9N8lFla2sC8bwh1u5sMjLlEEqrQWHQxERA9lWYtdz3dx7mQkg3M51loGQLynXQDcVwvai2jXAMysucKmUMpOWQc45MY850NQOGst5zdxZIuqmRJXLbVY+oFIhuuxiYrP6DssrnFRaSS/LLnFWXv23VIzQ7i2Zgt9QPB1WdSNvXQu+Mz2gLjkC5byugJZw0QYnXeYLHp7LNrzo6rLgty1gLlBBDebZ9NRp7/AFOFLmlhFEW+5hK0k+wB8P7M3EYXFuXc4mGDZTqIPo6iQfjRdwDgKqgLNCjwrIk5p1Gp1gGCT1j1EiYUR4eQ/rmKqOwxupaYYs5crEoGKQJJLgESSQ8nUmdY51ZlcOWWNvSXPHOCi9hlGfIbclW22GWGHSNM2+xisxx3Zy+ly2QA6sCGA3VgdvPSZO2nqNaJj+PrcXKiECZDNIiDBgHUj17gnSoT2DkzwYBg9ByHig6ggj1FPXWbhFuzq9MpRxrW++3vzARsI5YxIYTod/PSrTg2ALhmY5bYMHm0iDoPUdzoJ57UUcJxYm4qvrOYwYIzCDJmV9GZJB1MakVT43HBL9zLlYMZI0+sJ6yIJPnWMcXdsv1Ef5lvHp3W63LO3hl7v6Niqs2oYknM0mCxjeNt9NoiusLgChBBywToNT7eUUO4zG52CXRlWfDlEZCeYHPz5+dTMNh75XKL02t8wMkxyBOo99TJpu0eNzZFKepXsX3EscqqgbUPcRTrymT7dIjzFSuF43ubrWb1wZH8dm4TG+6TtGxB9flQpxN84FlYuDK0sfGQdABHU6667Cp3Dry4jCtbutD2tidDpuPPrHma3jLaxvHl1rc0Puj1J9v865uWVdSrQQdNaDOymJvNbmyYVWZHBYkAjX+6IleRkcjtRMcTcW2XYKSR6KNnWQNw0CJ5jXqOc2UrVtDDST2YHcf4Ay5+6Sb3dsofQs4kmRPiZwsyswYB60OWcNawlnNba6bZyXAQStzwgS6zqCxLCD5xWn4O6MRb8ZAfQgLoyRymZ8xoDrrNDuJ7KOc3eIt3NrK3GtMCByYSB0jb3ms2tX0N70vcozxyxiUuqTft3Ak/S2zE5jlMgtLGAJO+tP2MHZ7povWXussupdSwzJBAUmc0D4Rzrv8AsVhcAazdRAPSMXDIEAyMuYCZ9u1VL9mVFxwzi9cYOR/5drRQBYJObRgFG3WOtGhbMlz8NzJP2ClUv9lTpXtbC9mi8M4k9zB21RiotoggaszeX2eevWrKz2dxl4sWBSQVzXGKkaxqFJnbkIOlQuzeAXubDgDvMmtwkfRBF9PK4ynRVmDzJ0jXQL/E/DmUToD5a8xVXC3uXnKMopRVHPD8IbVsK75yOcZf+/XVfxTjtvDL4F1ZtQuhOY6n4/lVR2x7Vfs6qLcXHY6yCFTQEBgDJJBkaxoaEuMYy66ku4YeiRoogsCMqqABrGmu1WVLZGb3+YNbnHbDZS5YIzRMQQJUFvNQWUH29KM7fBkygIRlOoHLXWZ5/wDVYVax3d2FdiWIYqVb7LEghR5SWrSex3abu8NGV7wRioyiSoPijY+GCPVROCktzLTFu2GC96CAHRvKdSJj89Jpi/dZmOZcpGlR8N2pw7k/3qHdpH5iZIjTavcfj0uqAhJtKBJ2LMdFtjpJ3ojHS7KZI6kknfqM3ra3HyCScsSNN2H1t9YI03AbqJvbOAVVAHL+podHaKxhwxJzOo9BZMdfEREwDA3IU0S4bHK9tbmqBgDDwpHr1j41PJeCS4OlsRXcVlfG+2BuX7gF25bZG+jVNoEwDJgNqDMGYO2kaFd4gy4e27DxMq5o0ElQTrrl1n9aiqNE7JzYhQYkT669cgjQ1U4bGJdMKYddSp9JZ55eYO06g1KXDsOkeX6TU0i9DtvkCQRzEaHTznnUfH4KxcClgJUggr4T1AkRI8jpUxLawRp66i4bhPdvnnWeumxGgjTl7qkiSRU2ey6Bm1IVmLZTqAWHihjDCTr6zpUHFcFaxcQvca7bn0TJIj1mCfdz60UC6syplROxBA6+rUeqQelVPGcHexAKjKio2hk5iIGsRodWEbRB15CSTLLI0mvEcbF22u2VRYJmZXKIKkxBGuonyynrrOfDSdvDVLwHgzG6Ltx2ZkUqJAESToIAnQDU9SOtX9wGpaT4KxlRFxeHQDNOWPd7ZqjxuEKWYDAx9aYkkzoAecnnV5jLGZSKHMXiLaZRlVQwAYxo2u4YHfc7a9azlEZxSjafe0N8A4ejXZuNlRFLFZCqYK6sSxgAbxGh1NXovWsR9Giv3WhlfCrZSBAG4Go6ZvZJicEZGzsgiZEGAYgfVBzbnkfbtVljOM27VxUYk5yR4IbKVA1IkxqegM9ahcG3Uzcsj2fkvAp8bjMObgtKio4EegNhrEc43jUeuDVfxzAhbeUABswIyztljcgeWsydzrRNi7du8ysQGIEg8+XokidNYkRmNDnG8G+GclQzIwEs2ozc9RBHLeq5No7HM6lyUaiCCYsLKXlOWdGG6/r76m2eFXgSqPNpxuNQQf51aHDWry+KFb+tjzquHZQifFCzMT/Qpezk14krhtq1DWvGd1LCAQQd99R+dRLFi5g7uZhNokAuOQOzRuN6t7OHSwoMSSYgakmiAcO7/DMjpGadDvB69K1xu1p7G+GLb22BLvb2GxDXFtrdtsoD2gcmYbq6sNQwPOOZ609xX5QcPdVRew960VOgtvbuMeWoPTWJjc1X3OK/syiziLRui34VfSYGwIPMdads9pbOhRLiEdI94irxgoqkO/HktnyvqW3D+0GFhGRsVbKE/wB7bK5gd1zIGAEeQ6+dFOG4zZuH6O/ZeBpL+PXcEMZ/P1c6Eh2rVRquIYbyEDe+GHxqKe3KNth8Q4691ofe0VZJLZJ/gYip5Ep8335NCSy5tjKAN5zDf1FdJ9Y1qLxO3lw7SviIbYbaHXf1c6CR21ZSRasXbbdWGVR5nIxPwoexPaLiIVhbu3SkNJuQxM7+kNBvAmrO2WWPJxpf4a9QEilVb39z+hSoM9LNt7P4eMDZKgl3tgKFYjMY9cQBuTpFElnDFbaqdwAPcPLlTfYnCTgMMf8A7a1cXsLFSQZh2twk46zmQZcoC6aMxLRPUAx1+NR8fwkhM/iZkiSDoNfsxHOdTWiP2dslzcZAzn6zax6gdF2Gw5V5xHh2a06AekpAjrGnxirJ0qKyjbsxvEdnndgAkMxEK20MQCSY3krpy25Ub9gMPctWrqnwurR49RoBoYPrE+qrvD8GYMHcDPyXks6nXmfPYcuptsLhcj54gkqT/wCnn7tPZUXewKNbkNsXfO9i3c8g0z6unuqxwfDLlwhnt9wqg5UkMczSC5jTYwOerdavnIQ5soPUgCRUhWBEjUVFAl41ZjHFXZcTea3cCu6ZCveBcrgqNc2jr4Rl6AkR16N7ELZuHF37SSsJJzFj9nu7cx08I9lavxXgdnELlu20b1qDQ+nyeYZDK2EJ6yT/ALjWkWjGdrhWAmHWxiMQLtlHe9chrsj6K1ETqRqSNAB57VqXF+CDEWgpYjmNTE+YGunIjUcqZ4b2XS0dFCrM5V5mrw0T09i+Jy5Zn9xblh1F8MSkm3dXV166qPGvWBrzXmSPgPaW1d0LqSdmHot+nxE6aHSrbFYNbilXEj+tQeR86DuKdkzZJe2CQTJK+l62Uel+8INYy/8AI2qnx7+n7hu9kHcVX8S4YLwABAZdP+D7dR/zQxw7tU9oBbniXYGf58vUdP3aurGLt3MrJcggk5ToTm5ETr5R8aFJPYqtUHa7D+A4Eto5ixY/hX8M6+2p6p5aVzbUxrypw3YGsAdTWlUUnOU3cmN2sDbVsyoqtrqAAfFqduppYrEIkZ9AdMx9EHkCeU8p0py9ZLZSHKwQ3hjxDoZ5V5jLZKnLHtkj2ioRV7IrOJA20PdqcxEKUCzzM6iCeWpgrPMah9rMHZraKokqyEC4hOYZh6i09NOdFb4I5CjLbCn0chKQdxAOx5yDVN/ZzM8oiqFOWA+UEDRS8HMWI0J05iTE1jm1V8paDa3Ved+/0LSxZtW7QcKmSA+YAMCfQJAZDBOaAkj2eKmbQt2boNvu0DjMQIzHNJBj0jyMbaMOlVl/hDAfSDu8pORQTlDEekGnxMRmJY+rSm7djWdweYPi2j0uRjnVrrkZjHXbuyzw3F7eGYqTcbO7EB3OgzaQG0Hv138qKUAdQYkEc6FrGEs4lVLsguD0kMcm6HX2+dFtmIEEGOhFSjLLzvyUHEOxttyWt/Rt5eifZy9lQLHZG5GV3AX/AC/qf0ozivCKq8aFXig3dFNw7s3atfVBP2jqfeasxYAFPAV7FWSLpJcAvx3sot4z1EGhDHdhHsS6eNBqRzX9R+Vaqy1HerRdFMmNZFRlFlipleQ2308xzFWeFvrcEAEEbgfyI/Lep3aHswwcvZGh1yjSDzy+R6U7wTg90WgIFvNqxOra+XKB1NMSmnHYw6B5+nzNJ/Ly/B/6YwMAPrQvPWJ9cU2cEXS4bdtmGVvG0ADTkToPYJoownA7SmWGdura/DapnEbo7m4P8jfkaXe/LOrkzufLv9D5a7k+XxpU9NKihaz6L7Cr/wDDsN/pL+VXFyxNZ72S+U7BWcFYtu7hktgGEJ1HnVv87fD/ALb/AMNqCAqGE6142G6UL/O5w/7b/wANv0pfO5w/7b/w2oAJBgtZrm/hdKHPnc4f9t/4bfpS+dvh/wBt/wCG36UAGdrVR6hTbWyhldRzX+Y86Eh8rvD/ALb/AMNv0pH5XuH/AG3/AIbfpQAZ27gYSNv6+NdUAXflYwIbMjvP1l7tob4aHzp9vljwEaM5PTu2oAODSy0D2/ldwHO45P8Apt8NK7+eDAfbf+G36UAGpFckUFn5YMB9t/4bfpXJ+V/Afbf+G36UAXPGey6XZa3COd9PC37y/wAxQNjrTYZitxSk6RGYGea8o566jrtV8flfwH23/htVdxX5SeHX1hyxjY92dPhVWkzX4ktNe0WnZHtgLw7q5pcXRWOgcAees+urp+IK+axeAQt6DSQHjl5GdI1/KsoxPazBgyjtpschFW+H+UvB3rZtYgsY2YIfftofOrKV8g4Rauw7s8YuWLi275lD4QxgHTTlodYBHL1RJAD7ayc/KHhGtd29xyU9FijHMNoPOY057c4FS+BfKxhLRZLj3Mv1fATB/Q1mri67GklCcLVJrt4mh4q1BVokAn2SCJjpUG9ghdY5WKjw54kBxrI69Y18qpPnd4f9t/4bfpUa78quAmVuP6u7b9K0swSTVBH/AGW+eM3hAEeIzpy+LazO3nLjcNVSXYCADtruR5eyPOhcfK1gRqLlyemRo86YxHyt4JyPG4Ucsh1PXb3UFkq3sJk4LbYl3QZ2+A5AH+tZpw8IA9FmHtn86F/nXwP23/A1L52MD9t/wN+lVoHNt8hNkvp6N0+0A12vGLy6MqN7x+RihQ/Kvgftv/Db9Kbb5U8Cfrv+Bv0qKIvxC08fu/YT3mnrXG3O6r8aCD8p2B+2/wCBv0rk/Kdgvtv+A0bhsaCnF/8AL8f+K8uYoEztWfj5T8F9t/wGnPnTwX2n/A36VJGwcPdmmxcoLPyp4L7b/gNefOjgvtv+BqADbvqjcRu/RXP3G/I0JfOjgvtv+Bqaxfym4I23Ad5KkDwHmPVQBjualTH7av8AQpVY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6" name="Picture 14" descr="https://encrypted-tbn2.gstatic.com/images?q=tbn:ANd9GcRrPWqKNGrXkjkA_wQWFQzRLHJK8k7rQkAI2r55C1_N_X_ihC5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977" y="3739280"/>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encrypted-tbn3.gstatic.com/images?q=tbn:ANd9GcSusgGTdgwWQDpGnAfvdzLUicUUnRjHfrIzqV6l_VbflALxKaprD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4125" y="4620239"/>
            <a:ext cx="1817475" cy="216156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encrypted-tbn0.gstatic.com/images?q=tbn:ANd9GcR5yFrdpMjurNpcu4oAuQVVrqQZDwazHuGvIPVrzZcxItit-IsHQ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1164" y="5542935"/>
            <a:ext cx="156567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encrypted-tbn3.gstatic.com/images?q=tbn:ANd9GcTejaGqmrVqpHNPrym1Cdoviv05oJkvSCD_PGUboT6ZVUBXLuVRY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179" y="4382729"/>
            <a:ext cx="1914525"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76200"/>
            <a:ext cx="5331652" cy="523220"/>
          </a:xfrm>
          <a:prstGeom prst="rect">
            <a:avLst/>
          </a:prstGeom>
          <a:noFill/>
        </p:spPr>
        <p:txBody>
          <a:bodyPr wrap="none" rtlCol="0">
            <a:spAutoFit/>
          </a:bodyPr>
          <a:lstStyle/>
          <a:p>
            <a:r>
              <a:rPr lang="en-US" sz="2800" b="1" dirty="0" smtClean="0">
                <a:solidFill>
                  <a:srgbClr val="0070C0"/>
                </a:solidFill>
              </a:rPr>
              <a:t>Some of  Robert  Sabuda’s books:</a:t>
            </a:r>
            <a:endParaRPr lang="en-US" sz="2800" b="1" dirty="0">
              <a:solidFill>
                <a:srgbClr val="0070C0"/>
              </a:solidFill>
            </a:endParaRPr>
          </a:p>
        </p:txBody>
      </p:sp>
      <p:pic>
        <p:nvPicPr>
          <p:cNvPr id="4102" name="Picture 6" descr="https://encrypted-tbn3.gstatic.com/images?q=tbn:ANd9GcTyvLvZaz4Z0tNFOLRS49JkPKNrCiqxwkz77GP65iX0rMFum6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 y="381000"/>
            <a:ext cx="1962150" cy="23241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s://encrypted-tbn2.gstatic.com/images?q=tbn:ANd9GcRUMPFxAWf2g3QhVXSla124U-LRHD1cZ1J26BOcTUumEUI5j4M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9862" y="2424716"/>
            <a:ext cx="1958013" cy="19580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static.com/images?q=tbn:ANd9GcRamuryus61X-wgnycIFQRWECqR1s7zbjDXQuRY8qISAbIwGcl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1255" y="4114800"/>
            <a:ext cx="1795345" cy="203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6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wgHBgkIBwgKCgkLDRYPDQwMDRsUFRAWIB0iIiAdHx8kKDQsJCYxJx8fLT0tMTU3Ojo6Iys/RD84QzQ5OjcBCgoKDQwNGg8PGjclHyU3Nzc3Nzc3Nzc3Nzc3Nzc3Nzc3Nzc3Nzc3Nzc3Nzc3Nzc3Nzc3Nzc3Nzc3Nzc3Nzc3N//AABEIAJ8AeAMBIgACEQEDEQH/xAAcAAABBAMBAAAAAAAAAAAAAAAAAgUGBwEDBAj/xAA4EAACAQMCBAUCBQIEBwAAAAABAgMABBEFIQYSMUETIlFhcQeBFDKRobFC0SNSweEVJTNDcqLw/8QAFAEBAAAAAAAAAAAAAAAAAAAAAP/EABQRAQAAAAAAAAAAAAAAAAAAAAD/2gAMAwEAAhEDEQA/ALwFZrArNAUUUUBRRUJ434xl0ic6fpscbXZXLyu20I65xjc70D9rPEuk6MMX92quRtGoLMfsOn3qI3v1StUZhZ2XOm4EkswUZ+BvVZ6hBqGoyPPHFJOzZLSuSS3vmmmXTryJ8tb8/NjKnfGetBcFv9VrMzBLmwkVOheKTnx9sVONJ1ix1eATWNwsgIzy9GHyDuK855WDMEmnSqAoJkRjk98D9cfaurRdTvLK8W40uSaJxuOYFdvQn0oPSVFNHC+sprmkQ3YAEmOWVQfysOtO9AUUUUBRRRQFFFFAUUUUBVQcf2i3nFd1CDsREDjruoq3jVZ65HFLx5OA4bzRkjPTCD+1A9QaVBDbrGkaBQoAAFa20q35siCPPrinPxbc+RpkV/QtitJXDAZzQN0mj2kh/wASFD8ioxxnoMdnpwu7FMFCuUA6gmpupTO7gfNcfEsSy6WySbZxn9aDm+lVyJYLpFHKOSMlfcZ3qwKgP06tjBf3+4KIqqP1NT6gKKKKAooooMCs0kUqgKKKKDDDPSqzgt4W4mxyETwhzO3XmJPlH6ZqzG3HvUK1u0Ww1ie6VTmchubl67f/AH7UEb4j0Ga5nhlW5yqEl0RclhnY5qRWoxpiwc55lUAPjBz61qNwkQyw5nPYfzW6KWF08QvHygE5DbbdaCCvBqU2qvGr5lWciQFyoCdiuf8AepZ4F3/wCaK7diwPlLDtkH/StIv7ebUZYukiEHmU5BHqDTu8/wCIKwqBID1z3HpQJ4HQ211KFmWVrneTp5eUbD/2NTUVGuEdFTTvxE4ADSuSABsueoFSYdKAooooCiiigQuKUKQtLG1BmiiigK4Nbi8bTLlAuW5CRt9676wRmgq26vWjiHIkjgjbwwDgUxm5RpAWhuwc7gxZH80/avEmmapPbZwgOUz6HcU3RLbG5L8/mB6c3Sg7LS58RwngsuF/qTHrUh4at1muR4q83MWz8YqNzzosiEyZz/SO9TLhxPAZGkwGIPU+3SgksaLGgVBhR0FKpo03iXR9U1G507T76Oe6tgDKiA4HwcYPTfBOO9O9AUUUUBRRRQaw1KBzWoUrO1BszWa082KWDQLrmv7610+2kub65it4IxlpJWCqPuaxqF7BYWU97dOI4LeNpJHY7BQMmvKHFvFt7xRqc815eTmEzMYYWP8Ahxpny4HTOPvQWzq3FGj8WaxKdJLyJDEqM7ry8+53AO/3psbRlWUs0sqgnorneoDwFcNbas/O2FdQvzUw4m4itbKyni/Fol34TCNBuwbBxt80Hdc69ovDylZ5I3ux/Rzcz79MjtUS17i/VNcbkMrW9t/THE5GfckVA5WeQlnLMxOSWOSa7tLuv+zJk/5SaB/0HVp9D1q0v7VyhglVmA6MmfMp9iM16osbmO8tIbqE5jmQOvwRmvIMj4uAP19qnHCH1C1jQGWIu93YgYFvM2y+4bGRQejaKZeGOJLDiOxFzYvhhtJCxHPGff8AvT1QFFFFBzZpXakUqgOtYeRYo2kkcIijLMxwAPWtdxNHbxPNPIscUalndugHrXnXj76l6hxNFNYwBLfSi+yoDzzqD5eck98Zx/vQPX1m+oVtq1smg6BcNJAXP4yUKQHxjlVT3Gc5+KqMW5Kk1sUH8x3Jrc2APtQLtrl7SICIBZAxPOOu+P4xXM3M8jSOSzMcknqTW2RvEwwjVFCgYHf3rGKDUFz1pDJuNyCO49a6MCtZ2ZR1NB0ws23M3m712JL5RzNiuFNh79zW2Nh879aCRcP8Q3Oh38V7YyusqHuuxGMYI9K9B8FcW2XFNgZICEuogouIf8pOdx6jY15hQ1JuB9em4f4htLyIgxM6x3Cn+qInB+46j4oPTlFIRgyBlOQRkGig5hmlc2KQGoDAnfrQU59dOJ7lLu34fs52SPkE1yI2wWz+VT7d6pt9ye4Jp7461KXUuMNXu5myzXBT4CYUD9Fpki87Z7Cg2IuBk0Pk/l64pTHApER8xY9KDq1M2Ru/+WLKsBQeWU5YN339Olc/QUhPM+fSltQJ2pB8p260o7daQo529qBa79Og/etyGtf8UpdtzQdC9K7rDBuYgxwC6g/GRmm9Ce/euy3fkcPjIXeg9aW2Ft4gDtyDH6UVzaVcx3emWlxCcxywq6n2IooEiQVy6vqMOmaVeX9wSIraB5HI64ApZOe9Qf6vajFacHzWrTBZLx1iRc7sAct+1BQF2zXNzNO2cyyFyD7mk2wAVqzK3ZcitMDYLj3oNz71jOI8UktknPWsDeg2Q7IT6mlMaQW5cL2rdZWdxqNytvZxmSVtxjoB3JPpQc0jgKMmtkQAHlIPfY1a/C+gJp1rJGtpbXVyVy8s2Bk+gz0ArOsW0a2cseo8JiYIuRJahSwz3BXf9qCqc77bt6dq2Ku225rKoBkAYx1+a2KuKDKrvmnDS7OXUNQtLG3GZrqVYU37scZ+25riQVPvo1bW9zxa0k0Yke2gMkZxsjE4B+etBeWmWqafptrZRjyW8Sxr8AYrFb+m1FA1s4qq+P8AStQ4s1spFLFBbWYMUfik+Yn8zYHwB9qsuSQRKXbooyahTXDf4sxyTIxbJ+aCu7j6d6nGQFvbOQnsOYfzTbqfCNxpFhLdXEwd0wSqrtjIHWrLsbzmd5WOfNgN6V3kJICsiqwPYjNBQWRk0rpVxalwho9+xaW2VGPRo/Kf2pvX6eaRGeZ2ndR2MhFBVXicoyRuKtLgfTbW20i1uBEPxF2FMkp64J7U82XCXD8I5fwMb5OcuSad00nTo40RUaMIMKEbAUe1Am0izFzS20viA8pMcmDWu1uIzOxtdT8KeMkNDc4O47Z7V2ppdp4nOl7dKe4Vhv8AtTnHa6dHh1gjZlOzuMsffNBX3EP0/wBV1W7uNWtHs1M2GNsoK746huhz16CoBd2VxY3ElvdwvFMnVGFX1eXMzqfAIXHSoRxvYw3WmS3d5KFmgHMjjrn0oK0d/DGe9Xt9HdAttN4bi1XkJvNSjWSRyei5JUAdutUNZJJqN/DbIMNKyogHqa9V6XaR6dptpZQqFS3hSIAeigD/AEoOzNFIzRQRfX7rwNMnboSAn6nFRHxInAU5Ip+4uOdKMefM8gGfjeofCssR3kyKBN5bz2pL2cp5ScmI9DSrPVWKgSKQelb/AMQOU5BPuaa7yYBy6Rf+Yz1oJJBfLIAMgVtM7EbeYCorDIzjxIJcDsCOtda3dxHGS+CPZqB3aV2byZFdNsl3MQGIXPQk032d+rMOYffFdi3qK6DlJ9KB0h04nzSSnmXrg9a3SPHAv5skdya5heHwieXGfSo5xDrEWn2k1xcF+VMAKvfO1A5anrENtbtPNKI4lz5vWqs4i4in1u6KAlLVGyiHuemTTZqmt3esys87kRp/04gfKv8Ac1zt+RXHrQTT6Taat/xvZSSLmK1V52GO4GF/c5+1ehgxqlvodAh1vUJu8duAvwzb/wAVc4oFg1mtecUUH//Z"/>
          <p:cNvSpPr>
            <a:spLocks noChangeAspect="1" noChangeArrowheads="1"/>
          </p:cNvSpPr>
          <p:nvPr/>
        </p:nvSpPr>
        <p:spPr bwMode="auto">
          <a:xfrm>
            <a:off x="155575" y="-723900"/>
            <a:ext cx="11430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wgHBgkIBwgKCgkLDRYPDQwMDRsUFRAWIB0iIiAdHx8kKDQsJCYxJx8fLT0tMTU3Ojo6Iys/RD84QzQ5OjcBCgoKDQwNGg8PGjclHyU3Nzc3Nzc3Nzc3Nzc3Nzc3Nzc3Nzc3Nzc3Nzc3Nzc3Nzc3Nzc3Nzc3Nzc3Nzc3Nzc3N//AABEIAJ8AeAMBIgACEQEDEQH/xAAcAAABBAMBAAAAAAAAAAAAAAAAAgUGBwEDBAj/xAA4EAACAQMCBAUCBQIEBwAAAAABAgMABBEFIQYSMUETIlFhcQeBFDKRobFC0SNSweEVJTNDcqLw/8QAFAEBAAAAAAAAAAAAAAAAAAAAAP/EABQRAQAAAAAAAAAAAAAAAAAAAAD/2gAMAwEAAhEDEQA/ALwFZrArNAUUUUBRRUJ434xl0ic6fpscbXZXLyu20I65xjc70D9rPEuk6MMX92quRtGoLMfsOn3qI3v1StUZhZ2XOm4EkswUZ+BvVZ6hBqGoyPPHFJOzZLSuSS3vmmmXTryJ8tb8/NjKnfGetBcFv9VrMzBLmwkVOheKTnx9sVONJ1ix1eATWNwsgIzy9GHyDuK855WDMEmnSqAoJkRjk98D9cfaurRdTvLK8W40uSaJxuOYFdvQn0oPSVFNHC+sprmkQ3YAEmOWVQfysOtO9AUUUUBRRRQFFFFAUUUUBVQcf2i3nFd1CDsREDjruoq3jVZ65HFLx5OA4bzRkjPTCD+1A9QaVBDbrGkaBQoAAFa20q35siCPPrinPxbc+RpkV/QtitJXDAZzQN0mj2kh/wASFD8ioxxnoMdnpwu7FMFCuUA6gmpupTO7gfNcfEsSy6WySbZxn9aDm+lVyJYLpFHKOSMlfcZ3qwKgP06tjBf3+4KIqqP1NT6gKKKKAooooMCs0kUqgKKKKDDDPSqzgt4W4mxyETwhzO3XmJPlH6ZqzG3HvUK1u0Ww1ie6VTmchubl67f/AH7UEb4j0Ga5nhlW5yqEl0RclhnY5qRWoxpiwc55lUAPjBz61qNwkQyw5nPYfzW6KWF08QvHygE5DbbdaCCvBqU2qvGr5lWciQFyoCdiuf8AepZ4F3/wCaK7diwPlLDtkH/StIv7ebUZYukiEHmU5BHqDTu8/wCIKwqBID1z3HpQJ4HQ211KFmWVrneTp5eUbD/2NTUVGuEdFTTvxE4ADSuSABsueoFSYdKAooooCiiigQuKUKQtLG1BmiiigK4Nbi8bTLlAuW5CRt9676wRmgq26vWjiHIkjgjbwwDgUxm5RpAWhuwc7gxZH80/avEmmapPbZwgOUz6HcU3RLbG5L8/mB6c3Sg7LS58RwngsuF/qTHrUh4at1muR4q83MWz8YqNzzosiEyZz/SO9TLhxPAZGkwGIPU+3SgksaLGgVBhR0FKpo03iXR9U1G507T76Oe6tgDKiA4HwcYPTfBOO9O9AUUUUBRRRQaw1KBzWoUrO1BszWa082KWDQLrmv7610+2kub65it4IxlpJWCqPuaxqF7BYWU97dOI4LeNpJHY7BQMmvKHFvFt7xRqc815eTmEzMYYWP8Ahxpny4HTOPvQWzq3FGj8WaxKdJLyJDEqM7ry8+53AO/3psbRlWUs0sqgnorneoDwFcNbas/O2FdQvzUw4m4itbKyni/Fol34TCNBuwbBxt80Hdc69ovDylZ5I3ux/Rzcz79MjtUS17i/VNcbkMrW9t/THE5GfckVA5WeQlnLMxOSWOSa7tLuv+zJk/5SaB/0HVp9D1q0v7VyhglVmA6MmfMp9iM16osbmO8tIbqE5jmQOvwRmvIMj4uAP19qnHCH1C1jQGWIu93YgYFvM2y+4bGRQejaKZeGOJLDiOxFzYvhhtJCxHPGff8AvT1QFFFFBzZpXakUqgOtYeRYo2kkcIijLMxwAPWtdxNHbxPNPIscUalndugHrXnXj76l6hxNFNYwBLfSi+yoDzzqD5eck98Zx/vQPX1m+oVtq1smg6BcNJAXP4yUKQHxjlVT3Gc5+KqMW5Kk1sUH8x3Jrc2APtQLtrl7SICIBZAxPOOu+P4xXM3M8jSOSzMcknqTW2RvEwwjVFCgYHf3rGKDUFz1pDJuNyCO49a6MCtZ2ZR1NB0ws23M3m712JL5RzNiuFNh79zW2Nh879aCRcP8Q3Oh38V7YyusqHuuxGMYI9K9B8FcW2XFNgZICEuogouIf8pOdx6jY15hQ1JuB9em4f4htLyIgxM6x3Cn+qInB+46j4oPTlFIRgyBlOQRkGig5hmlc2KQGoDAnfrQU59dOJ7lLu34fs52SPkE1yI2wWz+VT7d6pt9ye4Jp7461KXUuMNXu5myzXBT4CYUD9Fpki87Z7Cg2IuBk0Pk/l64pTHApER8xY9KDq1M2Ru/+WLKsBQeWU5YN339Olc/QUhPM+fSltQJ2pB8p260o7daQo529qBa79Og/etyGtf8UpdtzQdC9K7rDBuYgxwC6g/GRmm9Ce/euy3fkcPjIXeg9aW2Ft4gDtyDH6UVzaVcx3emWlxCcxywq6n2IooEiQVy6vqMOmaVeX9wSIraB5HI64ApZOe9Qf6vajFacHzWrTBZLx1iRc7sAct+1BQF2zXNzNO2cyyFyD7mk2wAVqzK3ZcitMDYLj3oNz71jOI8UktknPWsDeg2Q7IT6mlMaQW5cL2rdZWdxqNytvZxmSVtxjoB3JPpQc0jgKMmtkQAHlIPfY1a/C+gJp1rJGtpbXVyVy8s2Bk+gz0ArOsW0a2cseo8JiYIuRJahSwz3BXf9qCqc77bt6dq2Ku225rKoBkAYx1+a2KuKDKrvmnDS7OXUNQtLG3GZrqVYU37scZ+25riQVPvo1bW9zxa0k0Yke2gMkZxsjE4B+etBeWmWqafptrZRjyW8Sxr8AYrFb+m1FA1s4qq+P8AStQ4s1spFLFBbWYMUfik+Yn8zYHwB9qsuSQRKXbooyahTXDf4sxyTIxbJ+aCu7j6d6nGQFvbOQnsOYfzTbqfCNxpFhLdXEwd0wSqrtjIHWrLsbzmd5WOfNgN6V3kJICsiqwPYjNBQWRk0rpVxalwho9+xaW2VGPRo/Kf2pvX6eaRGeZ2ndR2MhFBVXicoyRuKtLgfTbW20i1uBEPxF2FMkp64J7U82XCXD8I5fwMb5OcuSad00nTo40RUaMIMKEbAUe1Am0izFzS20viA8pMcmDWu1uIzOxtdT8KeMkNDc4O47Z7V2ppdp4nOl7dKe4Vhv8AtTnHa6dHh1gjZlOzuMsffNBX3EP0/wBV1W7uNWtHs1M2GNsoK746huhz16CoBd2VxY3ElvdwvFMnVGFX1eXMzqfAIXHSoRxvYw3WmS3d5KFmgHMjjrn0oK0d/DGe9Xt9HdAttN4bi1XkJvNSjWSRyei5JUAdutUNZJJqN/DbIMNKyogHqa9V6XaR6dptpZQqFS3hSIAeigD/AEoOzNFIzRQRfX7rwNMnboSAn6nFRHxInAU5Ip+4uOdKMefM8gGfjeofCssR3kyKBN5bz2pL2cp5ScmI9DSrPVWKgSKQelb/AMQOU5BPuaa7yYBy6Rf+Yz1oJJBfLIAMgVtM7EbeYCorDIzjxIJcDsCOtda3dxHGS+CPZqB3aV2byZFdNsl3MQGIXPQk032d+rMOYffFdi3qK6DlJ9KB0h04nzSSnmXrg9a3SPHAv5skdya5heHwieXGfSo5xDrEWn2k1xcF+VMAKvfO1A5anrENtbtPNKI4lz5vWqs4i4in1u6KAlLVGyiHuemTTZqmt3esys87kRp/04gfKv8Ac1zt+RXHrQTT6Taat/xvZSSLmK1V52GO4GF/c5+1ehgxqlvodAh1vUJu8duAvwzb/wAVc4oFg1mtecUUH//Z"/>
          <p:cNvSpPr>
            <a:spLocks noChangeAspect="1" noChangeArrowheads="1"/>
          </p:cNvSpPr>
          <p:nvPr/>
        </p:nvSpPr>
        <p:spPr bwMode="auto">
          <a:xfrm>
            <a:off x="307975" y="-571500"/>
            <a:ext cx="11430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wgHBgkIBwgKCgkLDRYPDQwMDRsUFRAWIB0iIiAdHx8kKDQsJCYxJx8fLT0tMTU3Ojo6Iys/RD84QzQ5OjcBCgoKDQwNGg8PGjclHyU3Nzc3Nzc3Nzc3Nzc3Nzc3Nzc3Nzc3Nzc3Nzc3Nzc3Nzc3Nzc3Nzc3Nzc3Nzc3Nzc3N//AABEIAJ8AeAMBIgACEQEDEQH/xAAcAAABBAMBAAAAAAAAAAAAAAAAAgUGBwEDBAj/xAA4EAACAQMCBAUCBQIEBwAAAAABAgMABBEFIQYSMUETIlFhcQeBFDKRobFC0SNSweEVJTNDcqLw/8QAFAEBAAAAAAAAAAAAAAAAAAAAAP/EABQRAQAAAAAAAAAAAAAAAAAAAAD/2gAMAwEAAhEDEQA/ALwFZrArNAUUUUBRRUJ434xl0ic6fpscbXZXLyu20I65xjc70D9rPEuk6MMX92quRtGoLMfsOn3qI3v1StUZhZ2XOm4EkswUZ+BvVZ6hBqGoyPPHFJOzZLSuSS3vmmmXTryJ8tb8/NjKnfGetBcFv9VrMzBLmwkVOheKTnx9sVONJ1ix1eATWNwsgIzy9GHyDuK855WDMEmnSqAoJkRjk98D9cfaurRdTvLK8W40uSaJxuOYFdvQn0oPSVFNHC+sprmkQ3YAEmOWVQfysOtO9AUUUUBRRRQFFFFAUUUUBVQcf2i3nFd1CDsREDjruoq3jVZ65HFLx5OA4bzRkjPTCD+1A9QaVBDbrGkaBQoAAFa20q35siCPPrinPxbc+RpkV/QtitJXDAZzQN0mj2kh/wASFD8ioxxnoMdnpwu7FMFCuUA6gmpupTO7gfNcfEsSy6WySbZxn9aDm+lVyJYLpFHKOSMlfcZ3qwKgP06tjBf3+4KIqqP1NT6gKKKKAooooMCs0kUqgKKKKDDDPSqzgt4W4mxyETwhzO3XmJPlH6ZqzG3HvUK1u0Ww1ie6VTmchubl67f/AH7UEb4j0Ga5nhlW5yqEl0RclhnY5qRWoxpiwc55lUAPjBz61qNwkQyw5nPYfzW6KWF08QvHygE5DbbdaCCvBqU2qvGr5lWciQFyoCdiuf8AepZ4F3/wCaK7diwPlLDtkH/StIv7ebUZYukiEHmU5BHqDTu8/wCIKwqBID1z3HpQJ4HQ211KFmWVrneTp5eUbD/2NTUVGuEdFTTvxE4ADSuSABsueoFSYdKAooooCiiigQuKUKQtLG1BmiiigK4Nbi8bTLlAuW5CRt9676wRmgq26vWjiHIkjgjbwwDgUxm5RpAWhuwc7gxZH80/avEmmapPbZwgOUz6HcU3RLbG5L8/mB6c3Sg7LS58RwngsuF/qTHrUh4at1muR4q83MWz8YqNzzosiEyZz/SO9TLhxPAZGkwGIPU+3SgksaLGgVBhR0FKpo03iXR9U1G507T76Oe6tgDKiA4HwcYPTfBOO9O9AUUUUBRRRQaw1KBzWoUrO1BszWa082KWDQLrmv7610+2kub65it4IxlpJWCqPuaxqF7BYWU97dOI4LeNpJHY7BQMmvKHFvFt7xRqc815eTmEzMYYWP8Ahxpny4HTOPvQWzq3FGj8WaxKdJLyJDEqM7ry8+53AO/3psbRlWUs0sqgnorneoDwFcNbas/O2FdQvzUw4m4itbKyni/Fol34TCNBuwbBxt80Hdc69ovDylZ5I3ux/Rzcz79MjtUS17i/VNcbkMrW9t/THE5GfckVA5WeQlnLMxOSWOSa7tLuv+zJk/5SaB/0HVp9D1q0v7VyhglVmA6MmfMp9iM16osbmO8tIbqE5jmQOvwRmvIMj4uAP19qnHCH1C1jQGWIu93YgYFvM2y+4bGRQejaKZeGOJLDiOxFzYvhhtJCxHPGff8AvT1QFFFFBzZpXakUqgOtYeRYo2kkcIijLMxwAPWtdxNHbxPNPIscUalndugHrXnXj76l6hxNFNYwBLfSi+yoDzzqD5eck98Zx/vQPX1m+oVtq1smg6BcNJAXP4yUKQHxjlVT3Gc5+KqMW5Kk1sUH8x3Jrc2APtQLtrl7SICIBZAxPOOu+P4xXM3M8jSOSzMcknqTW2RvEwwjVFCgYHf3rGKDUFz1pDJuNyCO49a6MCtZ2ZR1NB0ws23M3m712JL5RzNiuFNh79zW2Nh879aCRcP8Q3Oh38V7YyusqHuuxGMYI9K9B8FcW2XFNgZICEuogouIf8pOdx6jY15hQ1JuB9em4f4htLyIgxM6x3Cn+qInB+46j4oPTlFIRgyBlOQRkGig5hmlc2KQGoDAnfrQU59dOJ7lLu34fs52SPkE1yI2wWz+VT7d6pt9ye4Jp7461KXUuMNXu5myzXBT4CYUD9Fpki87Z7Cg2IuBk0Pk/l64pTHApER8xY9KDq1M2Ru/+WLKsBQeWU5YN339Olc/QUhPM+fSltQJ2pB8p260o7daQo529qBa79Og/etyGtf8UpdtzQdC9K7rDBuYgxwC6g/GRmm9Ce/euy3fkcPjIXeg9aW2Ft4gDtyDH6UVzaVcx3emWlxCcxywq6n2IooEiQVy6vqMOmaVeX9wSIraB5HI64ApZOe9Qf6vajFacHzWrTBZLx1iRc7sAct+1BQF2zXNzNO2cyyFyD7mk2wAVqzK3ZcitMDYLj3oNz71jOI8UktknPWsDeg2Q7IT6mlMaQW5cL2rdZWdxqNytvZxmSVtxjoB3JPpQc0jgKMmtkQAHlIPfY1a/C+gJp1rJGtpbXVyVy8s2Bk+gz0ArOsW0a2cseo8JiYIuRJahSwz3BXf9qCqc77bt6dq2Ku225rKoBkAYx1+a2KuKDKrvmnDS7OXUNQtLG3GZrqVYU37scZ+25riQVPvo1bW9zxa0k0Yke2gMkZxsjE4B+etBeWmWqafptrZRjyW8Sxr8AYrFb+m1FA1s4qq+P8AStQ4s1spFLFBbWYMUfik+Yn8zYHwB9qsuSQRKXbooyahTXDf4sxyTIxbJ+aCu7j6d6nGQFvbOQnsOYfzTbqfCNxpFhLdXEwd0wSqrtjIHWrLsbzmd5WOfNgN6V3kJICsiqwPYjNBQWRk0rpVxalwho9+xaW2VGPRo/Kf2pvX6eaRGeZ2ndR2MhFBVXicoyRuKtLgfTbW20i1uBEPxF2FMkp64J7U82XCXD8I5fwMb5OcuSad00nTo40RUaMIMKEbAUe1Am0izFzS20viA8pMcmDWu1uIzOxtdT8KeMkNDc4O47Z7V2ppdp4nOl7dKe4Vhv8AtTnHa6dHh1gjZlOzuMsffNBX3EP0/wBV1W7uNWtHs1M2GNsoK746huhz16CoBd2VxY3ElvdwvFMnVGFX1eXMzqfAIXHSoRxvYw3WmS3d5KFmgHMjjrn0oK0d/DGe9Xt9HdAttN4bi1XkJvNSjWSRyei5JUAdutUNZJJqN/DbIMNKyogHqa9V6XaR6dptpZQqFS3hSIAeigD/AEoOzNFIzRQRfX7rwNMnboSAn6nFRHxInAU5Ip+4uOdKMefM8gGfjeofCssR3kyKBN5bz2pL2cp5ScmI9DSrPVWKgSKQelb/AMQOU5BPuaa7yYBy6Rf+Yz1oJJBfLIAMgVtM7EbeYCorDIzjxIJcDsCOtda3dxHGS+CPZqB3aV2byZFdNsl3MQGIXPQk032d+rMOYffFdi3qK6DlJ9KB0h04nzSSnmXrg9a3SPHAv5skdya5heHwieXGfSo5xDrEWn2k1xcF+VMAKvfO1A5anrENtbtPNKI4lz5vWqs4i4in1u6KAlLVGyiHuemTTZqmt3esys87kRp/04gfKv8Ac1zt+RXHrQTT6Taat/xvZSSLmK1V52GO4GF/c5+1ehgxqlvodAh1vUJu8duAvwzb/wAVc4oFg1mtecUUH//Z"/>
          <p:cNvSpPr>
            <a:spLocks noChangeAspect="1" noChangeArrowheads="1"/>
          </p:cNvSpPr>
          <p:nvPr/>
        </p:nvSpPr>
        <p:spPr bwMode="auto">
          <a:xfrm>
            <a:off x="460375" y="-419100"/>
            <a:ext cx="11430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92506" y="645855"/>
            <a:ext cx="4479494" cy="2554545"/>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Arial" pitchFamily="34" charset="0"/>
                <a:cs typeface="Arial" pitchFamily="34" charset="0"/>
              </a:rPr>
              <a:t>Robert Sabuda works from his studio in New York City.</a:t>
            </a: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smtClean="0">
                <a:latin typeface="Arial" pitchFamily="34" charset="0"/>
                <a:cs typeface="Arial" pitchFamily="34" charset="0"/>
              </a:rPr>
              <a:t>He has </a:t>
            </a:r>
            <a:r>
              <a:rPr lang="en-US" sz="2000" dirty="0">
                <a:latin typeface="Arial" pitchFamily="34" charset="0"/>
                <a:cs typeface="Arial" pitchFamily="34" charset="0"/>
              </a:rPr>
              <a:t>illustrated 19 children’s books, created 20+ pop-ups earning him  the </a:t>
            </a:r>
            <a:r>
              <a:rPr lang="en-US" sz="2000" u="sng" dirty="0">
                <a:latin typeface="Arial" pitchFamily="34" charset="0"/>
                <a:cs typeface="Arial" pitchFamily="34" charset="0"/>
              </a:rPr>
              <a:t>Meggendorfer Prize,</a:t>
            </a:r>
            <a:r>
              <a:rPr lang="en-US" sz="2000" dirty="0">
                <a:latin typeface="Arial" pitchFamily="34" charset="0"/>
                <a:cs typeface="Arial" pitchFamily="34" charset="0"/>
              </a:rPr>
              <a:t> three times from the Movable Book Society of </a:t>
            </a:r>
            <a:r>
              <a:rPr lang="en-US" sz="2000" dirty="0" smtClean="0">
                <a:latin typeface="Arial" pitchFamily="34" charset="0"/>
                <a:cs typeface="Arial" pitchFamily="34" charset="0"/>
              </a:rPr>
              <a:t>America.</a:t>
            </a:r>
          </a:p>
        </p:txBody>
      </p:sp>
      <p:pic>
        <p:nvPicPr>
          <p:cNvPr id="9" name="Picture 8" descr="https://encrypted-tbn1.gstatic.com/images?q=tbn:ANd9GcS83p2u8ymPHo4BnDtfaKsOREDqtp01ylL0F3xipOWkP5i8041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0" y="3950507"/>
            <a:ext cx="6544446" cy="2602693"/>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962512" y="3658612"/>
            <a:ext cx="1933314" cy="3046988"/>
          </a:xfrm>
          <a:prstGeom prst="rect">
            <a:avLst/>
          </a:prstGeom>
        </p:spPr>
        <p:txBody>
          <a:bodyPr wrap="square">
            <a:spAutoFit/>
          </a:bodyPr>
          <a:lstStyle/>
          <a:p>
            <a:r>
              <a:rPr lang="en-US" sz="1600" dirty="0">
                <a:latin typeface="Arial" pitchFamily="34" charset="0"/>
                <a:cs typeface="Arial" pitchFamily="34" charset="0"/>
              </a:rPr>
              <a:t>Pop up books aren’t </a:t>
            </a:r>
            <a:r>
              <a:rPr lang="en-US" sz="1600" dirty="0" smtClean="0">
                <a:latin typeface="Arial" pitchFamily="34" charset="0"/>
                <a:cs typeface="Arial" pitchFamily="34" charset="0"/>
              </a:rPr>
              <a:t>new…</a:t>
            </a:r>
          </a:p>
          <a:p>
            <a:r>
              <a:rPr lang="en-US" sz="1600" dirty="0" smtClean="0">
                <a:latin typeface="Arial" pitchFamily="34" charset="0"/>
                <a:cs typeface="Arial" pitchFamily="34" charset="0"/>
              </a:rPr>
              <a:t>we </a:t>
            </a:r>
            <a:r>
              <a:rPr lang="en-US" sz="1600" dirty="0">
                <a:latin typeface="Arial" pitchFamily="34" charset="0"/>
                <a:cs typeface="Arial" pitchFamily="34" charset="0"/>
              </a:rPr>
              <a:t>can date their history back to a 1306 Astrological book. </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r>
              <a:rPr lang="en-US" sz="1600" dirty="0">
                <a:latin typeface="Arial" pitchFamily="34" charset="0"/>
                <a:cs typeface="Arial" pitchFamily="34" charset="0"/>
              </a:rPr>
              <a:t>O</a:t>
            </a:r>
            <a:r>
              <a:rPr lang="en-US" sz="1600" dirty="0" smtClean="0">
                <a:latin typeface="Arial" pitchFamily="34" charset="0"/>
                <a:cs typeface="Arial" pitchFamily="34" charset="0"/>
              </a:rPr>
              <a:t>riginally they were written </a:t>
            </a:r>
            <a:r>
              <a:rPr lang="en-US" sz="1600" dirty="0">
                <a:latin typeface="Arial" pitchFamily="34" charset="0"/>
                <a:cs typeface="Arial" pitchFamily="34" charset="0"/>
              </a:rPr>
              <a:t>for </a:t>
            </a:r>
            <a:r>
              <a:rPr lang="en-US" sz="1600" dirty="0" smtClean="0">
                <a:latin typeface="Arial" pitchFamily="34" charset="0"/>
                <a:cs typeface="Arial" pitchFamily="34" charset="0"/>
              </a:rPr>
              <a:t>Scholars</a:t>
            </a:r>
            <a:r>
              <a:rPr lang="en-US" sz="1600" dirty="0">
                <a:latin typeface="Arial" pitchFamily="34" charset="0"/>
                <a:cs typeface="Arial" pitchFamily="34" charset="0"/>
              </a:rPr>
              <a:t>, </a:t>
            </a:r>
            <a:r>
              <a:rPr lang="en-US" sz="1600" dirty="0" smtClean="0">
                <a:latin typeface="Arial" pitchFamily="34" charset="0"/>
                <a:cs typeface="Arial" pitchFamily="34" charset="0"/>
              </a:rPr>
              <a:t>Doctors</a:t>
            </a:r>
            <a:r>
              <a:rPr lang="en-US" sz="1600" dirty="0">
                <a:latin typeface="Arial" pitchFamily="34" charset="0"/>
                <a:cs typeface="Arial" pitchFamily="34" charset="0"/>
              </a:rPr>
              <a:t>, </a:t>
            </a:r>
            <a:r>
              <a:rPr lang="en-US" sz="1600" dirty="0" smtClean="0">
                <a:latin typeface="Arial" pitchFamily="34" charset="0"/>
                <a:cs typeface="Arial" pitchFamily="34" charset="0"/>
              </a:rPr>
              <a:t>Scientists</a:t>
            </a:r>
            <a:r>
              <a:rPr lang="en-US" sz="1600" dirty="0">
                <a:latin typeface="Arial" pitchFamily="34" charset="0"/>
                <a:cs typeface="Arial" pitchFamily="34" charset="0"/>
              </a:rPr>
              <a:t>… </a:t>
            </a:r>
          </a:p>
          <a:p>
            <a:r>
              <a:rPr lang="en-US" sz="1600" u="sng" dirty="0" smtClean="0">
                <a:latin typeface="Arial" pitchFamily="34" charset="0"/>
                <a:cs typeface="Arial" pitchFamily="34" charset="0"/>
              </a:rPr>
              <a:t>“ADULTS  ONLY”</a:t>
            </a:r>
            <a:endParaRPr lang="en-US" sz="1600" u="sng" dirty="0">
              <a:latin typeface="Arial" pitchFamily="34" charset="0"/>
              <a:cs typeface="Arial" pitchFamily="34" charset="0"/>
            </a:endParaRPr>
          </a:p>
        </p:txBody>
      </p:sp>
      <p:pic>
        <p:nvPicPr>
          <p:cNvPr id="10" name="Picture 2" descr="http://www.hudsonvalleyalmanacweekly.com/wp-content/uploads/2014/10/sabuda-wo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469" y="533400"/>
            <a:ext cx="3805672" cy="2852199"/>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0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02702"/>
            <a:ext cx="4648200" cy="5726698"/>
          </a:xfrm>
          <a:prstGeom prst="rect">
            <a:avLst/>
          </a:prstGeom>
          <a:blipFill>
            <a:blip r:embed="rId2"/>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40000"/>
                  <a:lumOff val="60000"/>
                </a:schemeClr>
              </a:solidFill>
            </a:endParaRPr>
          </a:p>
        </p:txBody>
      </p:sp>
      <p:sp>
        <p:nvSpPr>
          <p:cNvPr id="4" name="Rectangle 3"/>
          <p:cNvSpPr/>
          <p:nvPr/>
        </p:nvSpPr>
        <p:spPr>
          <a:xfrm>
            <a:off x="609600" y="1401663"/>
            <a:ext cx="3962400" cy="4770537"/>
          </a:xfrm>
          <a:prstGeom prst="rect">
            <a:avLst/>
          </a:prstGeom>
          <a:solidFill>
            <a:schemeClr val="accent3">
              <a:lumMod val="20000"/>
              <a:lumOff val="80000"/>
            </a:schemeClr>
          </a:solidFill>
        </p:spPr>
        <p:txBody>
          <a:bodyPr wrap="square">
            <a:spAutoFit/>
          </a:bodyPr>
          <a:lstStyle/>
          <a:p>
            <a:r>
              <a:rPr lang="en-US" sz="1600" dirty="0" smtClean="0">
                <a:solidFill>
                  <a:schemeClr val="bg1"/>
                </a:solidFill>
                <a:latin typeface="Arial" pitchFamily="34" charset="0"/>
                <a:cs typeface="Arial" pitchFamily="34" charset="0"/>
              </a:rPr>
              <a:t>At around age 8, Robert was sitting in a new dentists’ office.  His Mom suggested they read some of the books in a basket.</a:t>
            </a:r>
          </a:p>
          <a:p>
            <a:endParaRPr lang="en-US" sz="1600" dirty="0">
              <a:solidFill>
                <a:schemeClr val="bg1"/>
              </a:solidFill>
              <a:latin typeface="Arial" pitchFamily="34" charset="0"/>
              <a:cs typeface="Arial" pitchFamily="34" charset="0"/>
            </a:endParaRPr>
          </a:p>
          <a:p>
            <a:r>
              <a:rPr lang="en-US" sz="1600" dirty="0">
                <a:solidFill>
                  <a:schemeClr val="bg1"/>
                </a:solidFill>
                <a:latin typeface="Arial" pitchFamily="34" charset="0"/>
                <a:cs typeface="Arial" pitchFamily="34" charset="0"/>
              </a:rPr>
              <a:t>H</a:t>
            </a:r>
            <a:r>
              <a:rPr lang="en-US" sz="1600" dirty="0" smtClean="0">
                <a:solidFill>
                  <a:schemeClr val="bg1"/>
                </a:solidFill>
                <a:latin typeface="Arial" pitchFamily="34" charset="0"/>
                <a:cs typeface="Arial" pitchFamily="34" charset="0"/>
              </a:rPr>
              <a:t>e found some hardcover books, which he knew were expensive.  Upon opening one it turned out to be a pop-up book.  He had never seen one before and he was AMAZED at what looked like MAGIC!</a:t>
            </a:r>
          </a:p>
          <a:p>
            <a:r>
              <a:rPr lang="en-US" sz="1600" dirty="0" smtClean="0">
                <a:solidFill>
                  <a:schemeClr val="bg1"/>
                </a:solidFill>
                <a:latin typeface="Arial" pitchFamily="34" charset="0"/>
                <a:cs typeface="Arial" pitchFamily="34" charset="0"/>
              </a:rPr>
              <a:t> </a:t>
            </a:r>
            <a:endParaRPr lang="en-US" sz="1600" dirty="0">
              <a:solidFill>
                <a:schemeClr val="bg1"/>
              </a:solidFill>
              <a:latin typeface="Arial" pitchFamily="34" charset="0"/>
              <a:cs typeface="Arial" pitchFamily="34" charset="0"/>
            </a:endParaRPr>
          </a:p>
          <a:p>
            <a:r>
              <a:rPr lang="en-US" sz="1600" dirty="0" smtClean="0">
                <a:solidFill>
                  <a:schemeClr val="bg1"/>
                </a:solidFill>
                <a:latin typeface="Arial" pitchFamily="34" charset="0"/>
                <a:cs typeface="Arial" pitchFamily="34" charset="0"/>
              </a:rPr>
              <a:t>His father was </a:t>
            </a:r>
            <a:r>
              <a:rPr lang="en-US" sz="1600" dirty="0">
                <a:solidFill>
                  <a:schemeClr val="bg1"/>
                </a:solidFill>
                <a:latin typeface="Arial" pitchFamily="34" charset="0"/>
                <a:cs typeface="Arial" pitchFamily="34" charset="0"/>
              </a:rPr>
              <a:t>a mason </a:t>
            </a:r>
            <a:r>
              <a:rPr lang="en-US" sz="1600" dirty="0" smtClean="0">
                <a:solidFill>
                  <a:schemeClr val="bg1"/>
                </a:solidFill>
                <a:latin typeface="Arial" pitchFamily="34" charset="0"/>
                <a:cs typeface="Arial" pitchFamily="34" charset="0"/>
              </a:rPr>
              <a:t>and carpenter and his Mom owned a dance studio and worked as a secretary for Ford Motor Co.</a:t>
            </a:r>
          </a:p>
          <a:p>
            <a:endParaRPr lang="en-US" sz="1600" dirty="0">
              <a:solidFill>
                <a:schemeClr val="bg1"/>
              </a:solidFill>
              <a:latin typeface="Arial" pitchFamily="34" charset="0"/>
              <a:cs typeface="Arial" pitchFamily="34" charset="0"/>
            </a:endParaRPr>
          </a:p>
          <a:p>
            <a:r>
              <a:rPr lang="en-US" sz="1600" dirty="0" smtClean="0">
                <a:solidFill>
                  <a:schemeClr val="bg1"/>
                </a:solidFill>
                <a:latin typeface="Arial" pitchFamily="34" charset="0"/>
                <a:cs typeface="Arial" pitchFamily="34" charset="0"/>
              </a:rPr>
              <a:t>Sabuda combined his love of construction and the visual arts into his new found desire to make art move! He practiced his skill on the old manila office folders his Mom brought home from work.</a:t>
            </a:r>
          </a:p>
        </p:txBody>
      </p:sp>
      <p:sp>
        <p:nvSpPr>
          <p:cNvPr id="5" name="TextBox 4"/>
          <p:cNvSpPr txBox="1"/>
          <p:nvPr/>
        </p:nvSpPr>
        <p:spPr>
          <a:xfrm>
            <a:off x="193878" y="76200"/>
            <a:ext cx="5292522" cy="707886"/>
          </a:xfrm>
          <a:prstGeom prst="rect">
            <a:avLst/>
          </a:prstGeom>
          <a:noFill/>
        </p:spPr>
        <p:txBody>
          <a:bodyPr wrap="square" rtlCol="0">
            <a:spAutoFit/>
          </a:bodyPr>
          <a:lstStyle/>
          <a:p>
            <a:r>
              <a:rPr lang="en-US" sz="4000" b="1" dirty="0" smtClean="0">
                <a:solidFill>
                  <a:srgbClr val="0066FF"/>
                </a:solidFill>
              </a:rPr>
              <a:t>Once upon a time…</a:t>
            </a:r>
            <a:endParaRPr lang="en-US" sz="4000" b="1" dirty="0">
              <a:solidFill>
                <a:srgbClr val="0066FF"/>
              </a:solidFill>
            </a:endParaRPr>
          </a:p>
        </p:txBody>
      </p:sp>
      <p:pic>
        <p:nvPicPr>
          <p:cNvPr id="1028" name="Picture 4" descr="http://3.bp.blogspot.com/_Qj7CXjsbWB4/S_s-QIVl04I/AAAAAAAAGF8/l1teVqCfhYM/s1600/sabu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14400"/>
            <a:ext cx="2819401" cy="47023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715000" y="6019800"/>
            <a:ext cx="2819401" cy="6096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j-lt"/>
              </a:rPr>
              <a:t>Robert  Sabuda</a:t>
            </a:r>
          </a:p>
          <a:p>
            <a:pPr algn="ctr"/>
            <a:r>
              <a:rPr lang="en-US" dirty="0" smtClean="0">
                <a:solidFill>
                  <a:schemeClr val="bg1"/>
                </a:solidFill>
                <a:latin typeface="+mj-lt"/>
              </a:rPr>
              <a:t>“Paper Engineer”</a:t>
            </a:r>
            <a:endParaRPr lang="en-US" dirty="0">
              <a:solidFill>
                <a:schemeClr val="bg1"/>
              </a:solidFill>
              <a:latin typeface="+mj-lt"/>
            </a:endParaRPr>
          </a:p>
        </p:txBody>
      </p:sp>
    </p:spTree>
    <p:extLst>
      <p:ext uri="{BB962C8B-B14F-4D97-AF65-F5344CB8AC3E}">
        <p14:creationId xmlns:p14="http://schemas.microsoft.com/office/powerpoint/2010/main" val="40620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ITExQUFRUWFxwYGBgXGBYaGxgZHBcYFhoYGB4XHCYeGBkjGRgYIC8gIycqLCwsFyAyNTAqNSYrLSkBCQoKDgwOGg8PGiwkHyQsLCwsLCwpLC0sLCwsLCwsKSwsLCwsLCwsLCwsLCwsLCwsKSwsLCwsLCwsLCwsLCwsLP/AABEIAMsA+QMBIgACEQEDEQH/xAAcAAEAAQUBAQAAAAAAAAAAAAAABAIDBQYHAQj/xABDEAABAwIDBAgDBgQFAgcAAAABAAIRAyEEEjEFQVFhBhMiMnGBkaEHQrEUUmJywdEjkqLwFTOC4fFDshYXJERTc8L/xAAYAQEBAQEBAAAAAAAAAAAAAAAAAQIDBP/EACgRAQEAAQQCAAUEAwAAAAAAAAABEQISITFBUQMiYXHwE5HB0TJCsf/aAAwDAQACEQMRAD8A7IiIgIiICIiAiIgIiICIiAou0NpMotzPMAmBAknwCv1qwaC5xAA1JWtbS27hsTTdTFUU6ouwVQaZzD8wgg6WO9SqjY74k0qdUtbSqVKYsXtgXAl3ZdBIAIMjnwU/HdO8NSY1xLpe0loym/aLIJ0bcHXctC25hiCHuLG2AdJ+aLx5EjmsUMc0xYm0WBg5bTGt+O+6LhvDumL65DGVadMHVwMAD8xv56ncApfRzGn7WabKwqsLZcSSZgWLZP3jHkubYrE0pvRH52EiPJwWZwGMc6lSZQYBmcZqyWvzaZfwcABY6rK4dfLwCBIk6c1UubYSu+hVAxTy5wObvAvI1DSBcHjMeBW2bP6S9Y9rTTLQ6wOYa+BiVrLOGdREVQREQEREBERAREQEREBERAREQEREBERAREQF4SvVC21hnVKFVjCA5zSATmtx7pBmOBQaX0q2riqwe0UC2jY/xKTswymZkOIjxbb3WrUKrQHfaadSpTdoWOHZ5ZT2X+ZB3KdhdqUKNJzRSp1KoJaa1Zx6vyEy527K3zIUzZ/QypWBezEUAXCQ1pbAndlZMDkSUmFRK3RKaP2jD1BXpC1wZZGoc03bHDdwWv4qpTMioSw6ZmmR4boW3tw+L2c/rAzswM4DiadSOM9wxo46G1xYaZtbaLH1qrqbOrzOJbTOUAtO4fLa9pgq58GF6l1wsyoHsjQiZ5WvPvyKjDHXtNFzrBwu1/IEWPgRKxoLmEvpEgDvMIMRwIP97weE+ljc7XZwODg6Tfd1g18H68Z3zHhUuniKtES92cOOoPaPi6JdHDXgtx6IYYvrUqjMpuTIaScuhJc8zBmLBaVsmtd1N0n8B70agtPzOG4744rpPw8w1Wn1gLSaRgtqERmsCMs3ymdwiZUwWt1REVZEREBERAREQEREBERAREQEREBERAREQEREBeL1EHNOmnRnLUqVy1rg4z3HENE73EQDpbmtRbgxMtYyAdQ0Ag+LHSCuudMqNR+Fe2mYmzgQILC0hwuOc2vZcSfg6lJzqYcHwLsfr4g8I36K58K2fBdJMTRtTrmPuVHdY30qdoDwcsDtjaoqVXOdQpgEAPZSHZB+8AeOsqilTBuGdWdIMt9HCx81Fx2Fe12fQ6Am7XjQtdw4T4TxVwvCulgxn6zD9oaOpu1P4b3uON+BMK9iGEAOb2rGA4at7rqTuY9liajyIqNJ0NjqHAiabydRv9N6lUscapM/MJEk98WGY2iQcpO+QdUliWJbGNc6lMnN/luJgxHdJ1zN97Eb13nYz3HD0S8y4sbmPExr4rh+w8EXkEscDnDWscC4lwIGkiTrbfA4krvVKmGgNaAALACwA4BSorREUBERAREQEREBERAREQEREETG7RbSNMO1qOyj9/DT1Utcz6c7c/8AWhoJik3KfzEhxI/pHkt/2PtAVqLKg3i/iLFSVbMJqIiqCIiAiIgIiII20cC2tSfTdIDhEjUcCPArm+G2fUwONY6rT61rWuiO9lNi6lPeEG9M6E21v1FRsfs9lZmR4kbjvB4g7ig5t0u2ZRqtNfBmHBucsZ81MGHVKY35DZ7D3eA34Pbe021+qqBraYLQx8gBheLF3ZHZa4EGdxG8Stg6UbNrYWclQNOYPY+wioO6SJ7DnAFs6OEi9gNOo03V3GmQGve6HU7ABzjAc0aBuY7rQ4Ky5WxjjRbJgyx/ZdyI05BzTv0IcruBPWFgBZ1jRkJIkVGizCRvMEtI3i24KKaYZNN7XMqBxa837zCbnnG/8J426l8NujlO+Kcym4/9N0yWuEh5a0iGnTmDOioyXQLo11bBXqwXkRTGoYzSWnUk6SbgADiTuKIsoIiICIiAiIgIiICIiAiIgKxjsWKVN9Q6NBP7D1V9at09xrm0msbvdLvDQeRP0UtxFkzXNdpYhxrFxN3GT4mJPuug9A8fGaiTYjM3ysfaD5LnmJZJzDiPSwP981m9h480sQ1+5pbPMaH2+i5aNXTtqjrSLxpm4Xq7OAiIgIiICIiAiIg4/wBJqWLr44U3U2mq1ru627qVyJg9toAMGCbxqtS2jQh4YCWuAzCTdpm2U77+Yi+i7P06wAND7Q15pVqN6dQTef8Apuj5XHjYFcb6VbZdiurc6mG1hIe9ts8xBLdA+Rcix5KdN9pFF9XGV6ej6ld8EtAaW1ABmaRoJjMD4ncQd7pdGgMThqNGvUc+nerB/h02N3M3i5Ii5JMkzK5lhsbUac1M5ahiY1bVbo4RuIH9R4rsHw02j1tF5FEMYMv8QSS90doEnUg8LCYTOUsw3NeoirIiIgIiICIiAiIgIiICIiDwlaXtPE9a9xNwbAfh0+i2bbWJyUjxd2R56+y09zrqUa5jsHkc5m49pp/Q/TyVrC0g55b2gdRBs6L5eRm871ntp4PrGW7wuP1C1duJLXAxJ0IG+SR5WuuOOcPRLmOsdE8f1uGbPeZ2D5ae30Ve2dqvovow0FrnQ8ndcfoSfJcuwm3q+Hfna4tBN9IcfL9is5UxhxeSs6WPGuVxh0WBLTMWPuV25cbMOlAr1cnxh6twc2rUpE6Bhdd1rwDp+4Wz9C9t4ms9zH5qlMA/xHANIIiAY1mT6LO/5tpt4y3FF4vVtkREQEREFrE4ZtRjmPEtcCCOIK410t6IU8NiGsLyWOGZsWdckNBEQXA/MNd67UuafFnDvZVw1ZrczXg0XATIN3iOGYZmk8FKsal0Ow9CpihTxDg2kWw4GznvaWwAW3abAmJm8W07nhsMymxrKbWsY0Q1rQAAOAAXC/h9sA43Hkv7lI56sWBBkNZbcTIjg1y7yrOi9iIiIIiICIiAiIgIiICIiAiIg1npFi8z8u5v1Ov6LCSpWPpuD3h2ocZ531USVi9rFYWtbf2WGuLhYPM2+V0XhbGdy8r4QVGlp/4IWbMtabhz2jXeHZKwB4SQNd4/cKS7aFSmez5TFhxBAssztfom97ey4Oi4m31n6rBs2PiKJkNcQNW6g+kwm+t4lSsTtI125cpFSmM4cHaiYItrPksvsjpTlaBVEkCzgH03gfmbqfEFYwtpF05ercWyJEAyIIIO8GVbq1XQGFzXDQeWhHNamc5TExh03YvS2gWAOqVDJJzPh0TuzN3eIC2KhiWvEscHDiCCuO7PY0w4HtAQ4D2nTxUOptSpTrudTe5hnKCHECBrIBv4Ju8M7Xc0XKNn/FStStWDawG8DK72t7LYKnxWwpoVHsMVWtJaypIDjwzAELWWcVu6ibV2i3D0alZ/dY2Tz5Bc72Z07e2j11TGML3S51CpSfAP3WOaB5XIVzH/ABWpVqZp/ZhUD2w/PUAaPEZS72VMN92XtE1qTaxbka9oc2TJykSC7cJBFlgOnG28OcJWpiqw1MstAl3aF9wMSJE81zrAdIiym1tYfaA2zGmpVbTawCA3K2MxHErJU+lVACP8PwXgS2fcE+qWLO134UYEsxtVzXjqzRg3EvdLTp+E5jPON66ftDa9GgAatRrJ0k3PgNSuIbQ28adc18Nh6eHMWNElxZaDawvyaQs7S6anEUqLMQGOZA6yagp1KrhvcS2zfwiEn0LHWcNiW1GhzHNc06FpBHsrq0LA/EOhSYWMwrqbW2GQsLCeRFyTroSq9n9Jhi2l9XGfZWzl6prQxzeGZ9SSfIBTMTbW9ItYxHR2gGZxUxlU/LkxFV5ceXayj2AUjofgMTSpOGJdmJdLAXue5reBJ8tDxVRn0UDH7doURNWtTYBxcPoFrrvilhCSKXWVIaXEgZWw3W74RcZbii5vX+LD3MLqVFgAeGnO5x1EzYCNQIWDx/xIxziMpa0EAkBrQ5u8jU3CmYu2uxqipXa3vOaPEgfVcYPSTFPrAPdVcSSMoqWmAJAHZLRBM/qrVCqOrqguvDDrc+Wu5YutqaHYqm3KDRJrUgOOdv7q5hdp0qhLadRjyNQ0gxp+49VxhzXGi4RDQamtjPaIEDdxWxdFKhGLB0u33p/7D0TeXRh09ERdHNgOkuD7tQeB/T9vRa4Qt9xNAPaWnQhaRiaJa4tOoMFY1LFoK9S0VlqvusFAFRUimNVTK8nRBcq0WuEOAI5qBS2BRbMM13zccgReFNPtyVIegg4jYtMAm4gE7jz3haPU5jWTfzK3vbdXLRfGroaPMwtPr4aT2bzYRvGbKInXQlY1XFddObOWMxTSdfAnjABM8+aoqYslsGxDQAQBAjS3MWnzVyvSibwYnlcx5aKLWEd6RcwbRaxP/CsuVsUYGk97zGXMB82niI8VVWwD2kOqEuj7pAHKFj8TSIJcw2ndoVSNoVA6Sxv8oXTPDKbXpgFj3tLmHe0gB1rA7p8vopFMw2W9W1u8tYLHgXPi/KFjKFdzXHM0EfdNhOokDQTeFcw1NxPZgm5MCI5CTpzFwsc+WvsyAxJ7ralTMItOTX8rdFlSWwGupg1DcgXLhuc8wMoPHU+6g7NxTz1psBFNgDRJApA5Q3WdTcgz4ryriN+ZrWz2mnUneX5hLjx1UvfB9027hJhzmzlbTORsfdBJhxHBonmV63LLDVhpEk2mBAADyZOuqxLdpuBPVtY0cYLRHGSZ9EbSzAEzUnj3eBLWi58TErU47S8svs/pVWw1Rz8M/Kz5g6eqHKDGbwABUvGdL8VVB62vUAPytimXf6W3Y3x7RWGsZuJabPsQ3jkaP75qqlQBjK0uv3nm54m1h5SVd+DblIpZHDPUdO9rYnTS2oHhdQMM4F7zOWW1Y3fdEXkNusthMGRJHei0NjQTAMEgX3KzU2e5ryGAQASYG/Wb3zc/ouW/LW3CLRxBAIGVoLgbjQxl7IjtHmYiTHFVuqZabIAAykhxa5xcd8jS/iYhT6GBDWEl2tYDfykOGgjj+6vVKIFCkYkljr2BAMGDxTIi0sPFVmY1XEmCbNtlBiDzUrCFop4gBp7o0HjcxxhTqgArU47sgRFrs9tFYwbb1hxpbzwdUGvD6KQGOBpVoBIFR3/a4nXxU3Z5OYneabT4dhwtwuo1JnZq/wD2N8paL+CkbNN6RjWmz638ddUn5+6V0no7tQ1mOzES3KLc2zdZdaP8P6kVsU3i2m72IW8L0SYnLhnItd6S4KCKg32Pju9lsSsYzDCoxzDvHodx9VaNHptuqqhuqmD+xf0O9UTx9FzV5K8XpK8jmgL2bj6qgniqqZQRtqAEBp3rCVME0dppi+o0GouNLSVN2ntJoqOZPaa3gY0nVYXBnu7j2nujhzXPVY66Zw8fs5zYBaHtGXS8hsmIOkm8+KxVbAkA/I4gDKQLkvvaZbqLhZSniHuaGw2Hy7SIi/GJsCrlHFNc0B+UN3Zu04iYmflusceG+WsV8HDu1YZiLEgdmNCbGIVv7MNQYmLFpnjcC8cwtixeGpgDI7UOAbGYAO1dGpvG9UDYohr5L92ms2mDoBrZblrNw1+jg2z23gN40w0nwixUB/zCLc7WmBO70W3YjZLYBLczWySwnKCALwdRuutaxD2Ma3UDNOhuAZ4aCwW9OrclmElzRTbB63rIBaQ6GgcYDdPpzVFR9ISf4lV50Luy2eOpcYO7kp+MrZ6bABmcSMrtYPZAHLfqrmE6PuJeewBobSbaxuj9ktwSZYzDYN28hoO9/wD+RqVONAZHNaXvMazYHWBum2lzyUg7JZmcTctjMYkSb5Y+8BB81ltk0Bq1oy3k5deAmdeSmavDBYHYrnaSHWMWMiZGtmgXEGbrZcNRyNGZuckwdZBP3tR6WV6hiGsOSCAPmIa0cYAF/ZXg+RmYCeAmATMaKWVMvaNKW3BHgT7WFljKQipV3yx59HZZFrWA0Uxu08sioIcJJi44jziFjA95cXMEZg8mY7syQfpx1Us6WJDKUtdyr356RbTh/sVHrvP2ekPwG8zuuIiwEBeg1O1AZGdsiSCXQMupkDT0VD2uNFrTIHVkt7J0AmCd5TCslVtVp8i3/scIKs4X/Mqgfcf7VH/uvazmipTM6lh3mZa4OM7xpZSKOGcKrjBgh9/F0j2nRRFijWMP3XpE8pDJHhBV7Z9upnWHNg8A6fWypw+CfkeMuWWsiSNWxwvqPdXm4TK1mZzWkOcY3dqeyN9p9lccGWe6EvjHVG/eo/8Aa+P1XQFzjo2cm0qY+82o36u/RdGXp8R5p3fu9VjHYc1Kb2BxYXNLcwEkSIlX0UaaJR6PV8KwMy9dTbo6n3gOBab25SqG1musNRqNCPEG4W/KJjdl0q3+YwOI0Ojh4EXCWSpjDTHM4KghZ7F9GHC9J+b8L9fJw/Ueaw9em6mYqNcw/i0Pg4WPqsbVys5lUwIWhWsRUyscTuCnSsNjm9aHhronfrb9li6lGpTDrTLQ0Fsm2+xuPdXzR3gEGOMndf0MeauDFObJIkc7GeHNccyu3TF08U0ZojssI8zbytAhe12AWky0Nb6DXiNTuKn1nUnznZBF5IPAGxGsAjldWvsbTJa+e1mIdYXngOR3blm6WpUU0TTdBkGNb3tMD0XtLFl4MOqGBctLTw4xB03lVihUaW5i8CdQTEW0Nxfw4qPHdIJMzYwRADYFjeSbkgJJhrOV/a2JZTokzq0MzWJIP66rW8LSL3BtnE6B9wGm9uCzHS3Z5yNbSB7RJcBMGBxJ9lhdlYxodTkgODmzNj3YIK7aI5p+O2d1I7BhliW8HDQt4A8FPoYqoMLUqNMnRvI2B11WPqVO+0uBL4i8mASfHRZasS3BsBbBOWRERLp04q6ryYY7A7Fqmo01KggklwBJkDtEWjXSea2R73ADJDjeGnsi14/4hQsA4GqC3SHkkcZaL+6k1MeBUIiYF4BnwG4X4lZlvks54G4pwINSiZFswAMD9LqQ+qHiIIHEiIvrMwPK6jO2gXDdT/MRJ8hoF7TxTAIJc+wFmmLX0WkwyFVpEZQ2fxf3J3KBhsA4FxMAZXC5mS50zbQRzlXPtl5FNxPEkfqbKK7KDJyiDPaeXT4gQFODFeYjCvYQ4OzEuuwExEAa6g2mSrTKdRz3TDGtuWscS5wg2nhpbkpbcS1u9otuZ9dVd6xxEtc3SxLQfQtgrOzS1msfh9tPAysAeQQBaGhuh7QEDw1kqQcRUc5zWFziO6M1gNxO/XWdFfOH61ou6m9hEkQZtz1BmfFeP2MGte4Fz6hABcdYkEgAWAtok03rKWxS97ph76bnEQ3vHQSTAt/wq6OCzRlrElsjcSAbgXuAo+K2jL6QbSqOudW5QeydMymbKpEl1QtLQ8CASCbb7Ld0afbO6sphHZcfhDxqFv8AM0fuumLlmMqZa+Ffwqs9w1dXyrt/rHnn+V/PChERRsREQFS5oIgiRwKqRBicR0apOktBpk/dNv5TZa/tno3iAyGAVRN8sB0flNifArdkUsz2ThxWo1zSWva5rpktcC124G0TxsLKgkSImxHzDTgPMLsmN2fTrNy1WNePxAGPA6jyWrbT+HTTfDVDTP3H9tnhPebpxK5X4Xp0nxPbRIuZm9iQTFreEq26gAA1p0mQb7xbx0uNACsjtbo9iMP36RgfOztNkaExcecLF035soAB10FgN43kmZGq5WXT26TVL0k08Q5uugiwgzumZiD7cVALAclgC2+sXtMAC4njwCl7zGnhzueRneRa/FXZFi4W4yNIj++ZTKrQ2lI7WVw3gxx1kWHmFicVsOm4Bz2Q4vJcWTZpJI01tHmVlqkkTAkGL34D9eKisba7C0G1pbe+t4Fo0TcYiNg8JToulgMgyM1iZ3OiXGJ4BSa+Kc/LIJAcDAAHncyVbcY0gSQB+vAnRWhWOZoJ7xcLWjLvsN/iktq4iX1lxZ2aNxgkaxYq1fMIb5XJ8STYqFUeYcGw05jDi7S0XAJKkmk8lplx7MGQA0nWZdod2ibsGF4vyuzRB0MFo8tSdyvtznfHmT6wAsUHQ8A5QXG5kGIEjgB5BS33LHZszW6uzANN72G/wVyJOUTdwJ3gCT56wq2vbAOYtDha2X9FBpscYAc+I1bT1uTcu3+S8qAMLGF9SBYFzmw0AfNpaLLfye2PmT3DLUYA51zeSb6q4ezUEd18g8A6LHlNwqH0HOfTcLtsZkc7/T1Ut+FDgQ6IO6f20TkytvqFjw8ERGVwIJm/Z04GfVS6NSo4Tp/KPpKjUmubaXVOBAaD/qJN/GApFPBx8pZ/qj2aYVS4V/Y3EhznAkTHLwUqlTDQANAoGL2lTp9+sxviRKhUtv03HsOrVPytMepAELXXLPaZt2hlcyvvbkiJ/FP0C6v9uHELlG0MZ1uGfYtIy2MTrytvWb/x08fddNPzaeHDVduuy/R0dERGxERAREQEREBERB4sLtXodhsRJczK777OyfaxWbRDDmW0vh1XpZjSIrNO6zX6RvsfVa9iaL6LoqtfTd+MEQN5bxM+K7crWIwzajS17WvadQ4Aj0KxdGmrNWqeXFm4gOjnJItcTy8J8CrGIAtvI11iI1uNdAq/idsirhK+anSbTov7lSnnseBDicruWhBWnU+k1amWipFRvHeR4ixPiud+FfFddOv22Ks7tMHP+/1UDrSHMmWBuclzhAu4aSeA1UX/ABcuHWODWN+WZJPENAIk89FVs+sKoJGdrgbdlsmRuLRbzJTbtnK5ymYdjXuzT2ZnR2Zx49kacp8VKr4ylmBOa2mZwby0Lp9lG/w3NqKvm799V5/4dZva4eLoHtC47vh55rXzKcbtBmWJo31kvcTy7LR7FU4WlUPdeWCLFtJotyL3GPRTfs7G6lgjiQSPDVWK21KbdHBx4yAPYErU1TxDFq3V2e90hxxT+ZqsaP6QojdlUQ7KaIc7eHVnuPnkYpDtsE6PaOTabnn+u3sqK2KJaYdiHHgS2k3+mD6Hetfq3r+0/T9slSxlamwNZSosa0QMzqmnCXQqaeMxlSzXYdv5QXfusTs5z21Q7q2VODcsyTpeHOJHittwmB2nWA6rD5Ad+SPeof0XSTXfX7OV1aZ+f0hU9kYt/fxLgPwNa0epUqjsSlT7VSqXHjUeT6A2WYw3wyx1W9bENZykk+jBHuszgvg9hxerVqVDyho98x9wt7L5rO/1GoVK2DzZ3Br3CwMA2HAX+il4TFuqf5GFqVeYa6PXRdJ2d0NwdCCygyRvcMx/qlZkBJo0zwbtVcvb0Xx+IaWuo0qLT9839pKyH/lzX/8Anp/yFdBRbz6c9kvNERFGxERAREQEREBERAREQEREEbaOzqdem6lVaHMcIIP1HAjiuBfET4dVMG7M2X0HHsu4E/K7geHGPJfQytYrCsqsdTqNDmOEOaRII5q5V82YWuHNY402k5QJImC0REZTHoFVXxdaOyWBv5X2/mgLonxA6H4Si2k6lRFMkwcrnifEB0E89Ve6KdC8JVAdUo5zzfUPtmheb9Kbs/w634mJx/1yrNUMTVdPAFjB5RJUnC7Gq1D/AA2VHnixlR58yf8AZfQ2G6L4WjHV4ei3/Q0n1IlZFohdZp+rnvv0cBwnwzxlT/29QTvqva0fWVn8B8Gq5u99Cn4Bzz72Pquvr1NkN+r25/hPg/REdbXqv5NysH6lZzBfDvA0tKAceLyXfUwtkRakk6Ysz2j4bAU6dqdNjPytA+gUhEVUREQEREBERB//2Q=="/>
          <p:cNvSpPr>
            <a:spLocks noChangeAspect="1" noChangeArrowheads="1"/>
          </p:cNvSpPr>
          <p:nvPr/>
        </p:nvSpPr>
        <p:spPr bwMode="auto">
          <a:xfrm>
            <a:off x="155575" y="-922338"/>
            <a:ext cx="237172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RITExQUFRUWFxwYGBgXGBYaGxgZHBcYFhoYGB4XHCYeGBkjGRgYIC8gIycqLCwsFyAyNTAqNSYrLSkBCQoKDgwOGg8PGiwkHyQsLCwsLCwpLC0sLCwsLCwsKSwsLCwsLCwsLCwsLCwsLCwsKSwsLCwsLCwsLCwsLCwsLP/AABEIAMsA+QMBIgACEQEDEQH/xAAcAAEAAQUBAQAAAAAAAAAAAAAABAIDBQYHAQj/xABDEAABAwIDBAgDBgQFAgcAAAABAAIRAyEEEjEFQVFhBhMiMnGBkaEHQrEUUmJywdEjkqLwFTOC4fFDshYXJERTc8L/xAAYAQEBAQEBAAAAAAAAAAAAAAAAAQIDBP/EACgRAQEAAQQCAAUEAwAAAAAAAAABEQISITFBUQMiYXHwE5HB0TJCsf/aAAwDAQACEQMRAD8A7IiIgIiICIiAiIgIiICIiAou0NpMotzPMAmBAknwCv1qwaC5xAA1JWtbS27hsTTdTFUU6ouwVQaZzD8wgg6WO9SqjY74k0qdUtbSqVKYsXtgXAl3ZdBIAIMjnwU/HdO8NSY1xLpe0loym/aLIJ0bcHXctC25hiCHuLG2AdJ+aLx5EjmsUMc0xYm0WBg5bTGt+O+6LhvDumL65DGVadMHVwMAD8xv56ncApfRzGn7WabKwqsLZcSSZgWLZP3jHkubYrE0pvRH52EiPJwWZwGMc6lSZQYBmcZqyWvzaZfwcABY6rK4dfLwCBIk6c1UubYSu+hVAxTy5wObvAvI1DSBcHjMeBW2bP6S9Y9rTTLQ6wOYa+BiVrLOGdREVQREQEREBERAREQEREBERAREQEREBERAREQF4SvVC21hnVKFVjCA5zSATmtx7pBmOBQaX0q2riqwe0UC2jY/xKTswymZkOIjxbb3WrUKrQHfaadSpTdoWOHZ5ZT2X+ZB3KdhdqUKNJzRSp1KoJaa1Zx6vyEy527K3zIUzZ/QypWBezEUAXCQ1pbAndlZMDkSUmFRK3RKaP2jD1BXpC1wZZGoc03bHDdwWv4qpTMioSw6ZmmR4boW3tw+L2c/rAzswM4DiadSOM9wxo46G1xYaZtbaLH1qrqbOrzOJbTOUAtO4fLa9pgq58GF6l1wsyoHsjQiZ5WvPvyKjDHXtNFzrBwu1/IEWPgRKxoLmEvpEgDvMIMRwIP97weE+ljc7XZwODg6Tfd1g18H68Z3zHhUuniKtES92cOOoPaPi6JdHDXgtx6IYYvrUqjMpuTIaScuhJc8zBmLBaVsmtd1N0n8B70agtPzOG4744rpPw8w1Wn1gLSaRgtqERmsCMs3ymdwiZUwWt1REVZEREBERAREQEREBERAREQEREBERAREQEREBeL1EHNOmnRnLUqVy1rg4z3HENE73EQDpbmtRbgxMtYyAdQ0Ag+LHSCuudMqNR+Fe2mYmzgQILC0hwuOc2vZcSfg6lJzqYcHwLsfr4g8I36K58K2fBdJMTRtTrmPuVHdY30qdoDwcsDtjaoqVXOdQpgEAPZSHZB+8AeOsqilTBuGdWdIMt9HCx81Fx2Fe12fQ6Am7XjQtdw4T4TxVwvCulgxn6zD9oaOpu1P4b3uON+BMK9iGEAOb2rGA4at7rqTuY9liajyIqNJ0NjqHAiabydRv9N6lUscapM/MJEk98WGY2iQcpO+QdUliWJbGNc6lMnN/luJgxHdJ1zN97Eb13nYz3HD0S8y4sbmPExr4rh+w8EXkEscDnDWscC4lwIGkiTrbfA4krvVKmGgNaAALACwA4BSorREUBERAREQEREBERAREQEREETG7RbSNMO1qOyj9/DT1Utcz6c7c/8AWhoJik3KfzEhxI/pHkt/2PtAVqLKg3i/iLFSVbMJqIiqCIiAiIgIiII20cC2tSfTdIDhEjUcCPArm+G2fUwONY6rT61rWuiO9lNi6lPeEG9M6E21v1FRsfs9lZmR4kbjvB4g7ig5t0u2ZRqtNfBmHBucsZ81MGHVKY35DZ7D3eA34Pbe021+qqBraYLQx8gBheLF3ZHZa4EGdxG8Stg6UbNrYWclQNOYPY+wioO6SJ7DnAFs6OEi9gNOo03V3GmQGve6HU7ABzjAc0aBuY7rQ4Ky5WxjjRbJgyx/ZdyI05BzTv0IcruBPWFgBZ1jRkJIkVGizCRvMEtI3i24KKaYZNN7XMqBxa837zCbnnG/8J426l8NujlO+Kcym4/9N0yWuEh5a0iGnTmDOioyXQLo11bBXqwXkRTGoYzSWnUk6SbgADiTuKIsoIiICIiAiIgIiICIiAiIgKxjsWKVN9Q6NBP7D1V9at09xrm0msbvdLvDQeRP0UtxFkzXNdpYhxrFxN3GT4mJPuug9A8fGaiTYjM3ysfaD5LnmJZJzDiPSwP981m9h480sQ1+5pbPMaH2+i5aNXTtqjrSLxpm4Xq7OAiIgIiICIiAiIg4/wBJqWLr44U3U2mq1ru627qVyJg9toAMGCbxqtS2jQh4YCWuAzCTdpm2U77+Yi+i7P06wAND7Q15pVqN6dQTef8Apuj5XHjYFcb6VbZdiurc6mG1hIe9ts8xBLdA+Rcix5KdN9pFF9XGV6ej6ld8EtAaW1ABmaRoJjMD4ncQd7pdGgMThqNGvUc+nerB/h02N3M3i5Ii5JMkzK5lhsbUac1M5ahiY1bVbo4RuIH9R4rsHw02j1tF5FEMYMv8QSS90doEnUg8LCYTOUsw3NeoirIiIgIiICIiAiIgIiICIiDwlaXtPE9a9xNwbAfh0+i2bbWJyUjxd2R56+y09zrqUa5jsHkc5m49pp/Q/TyVrC0g55b2gdRBs6L5eRm871ntp4PrGW7wuP1C1duJLXAxJ0IG+SR5WuuOOcPRLmOsdE8f1uGbPeZ2D5ae30Ve2dqvovow0FrnQ8ndcfoSfJcuwm3q+Hfna4tBN9IcfL9is5UxhxeSs6WPGuVxh0WBLTMWPuV25cbMOlAr1cnxh6twc2rUpE6Bhdd1rwDp+4Wz9C9t4ms9zH5qlMA/xHANIIiAY1mT6LO/5tpt4y3FF4vVtkREQEREFrE4ZtRjmPEtcCCOIK410t6IU8NiGsLyWOGZsWdckNBEQXA/MNd67UuafFnDvZVw1ZrczXg0XATIN3iOGYZmk8FKsal0Ow9CpihTxDg2kWw4GznvaWwAW3abAmJm8W07nhsMymxrKbWsY0Q1rQAAOAAXC/h9sA43Hkv7lI56sWBBkNZbcTIjg1y7yrOi9iIiIIiICIiAiIgIiICIiAiIg1npFi8z8u5v1Ov6LCSpWPpuD3h2ocZ531USVi9rFYWtbf2WGuLhYPM2+V0XhbGdy8r4QVGlp/4IWbMtabhz2jXeHZKwB4SQNd4/cKS7aFSmez5TFhxBAssztfom97ey4Oi4m31n6rBs2PiKJkNcQNW6g+kwm+t4lSsTtI125cpFSmM4cHaiYItrPksvsjpTlaBVEkCzgH03gfmbqfEFYwtpF05ercWyJEAyIIIO8GVbq1XQGFzXDQeWhHNamc5TExh03YvS2gWAOqVDJJzPh0TuzN3eIC2KhiWvEscHDiCCuO7PY0w4HtAQ4D2nTxUOptSpTrudTe5hnKCHECBrIBv4Ju8M7Xc0XKNn/FStStWDawG8DK72t7LYKnxWwpoVHsMVWtJaypIDjwzAELWWcVu6ibV2i3D0alZ/dY2Tz5Bc72Z07e2j11TGML3S51CpSfAP3WOaB5XIVzH/ABWpVqZp/ZhUD2w/PUAaPEZS72VMN92XtE1qTaxbka9oc2TJykSC7cJBFlgOnG28OcJWpiqw1MstAl3aF9wMSJE81zrAdIiym1tYfaA2zGmpVbTawCA3K2MxHErJU+lVACP8PwXgS2fcE+qWLO134UYEsxtVzXjqzRg3EvdLTp+E5jPON66ftDa9GgAatRrJ0k3PgNSuIbQ28adc18Nh6eHMWNElxZaDawvyaQs7S6anEUqLMQGOZA6yagp1KrhvcS2zfwiEn0LHWcNiW1GhzHNc06FpBHsrq0LA/EOhSYWMwrqbW2GQsLCeRFyTroSq9n9Jhi2l9XGfZWzl6prQxzeGZ9SSfIBTMTbW9ItYxHR2gGZxUxlU/LkxFV5ceXayj2AUjofgMTSpOGJdmJdLAXue5reBJ8tDxVRn0UDH7doURNWtTYBxcPoFrrvilhCSKXWVIaXEgZWw3W74RcZbii5vX+LD3MLqVFgAeGnO5x1EzYCNQIWDx/xIxziMpa0EAkBrQ5u8jU3CmYu2uxqipXa3vOaPEgfVcYPSTFPrAPdVcSSMoqWmAJAHZLRBM/qrVCqOrqguvDDrc+Wu5YutqaHYqm3KDRJrUgOOdv7q5hdp0qhLadRjyNQ0gxp+49VxhzXGi4RDQamtjPaIEDdxWxdFKhGLB0u33p/7D0TeXRh09ERdHNgOkuD7tQeB/T9vRa4Qt9xNAPaWnQhaRiaJa4tOoMFY1LFoK9S0VlqvusFAFRUimNVTK8nRBcq0WuEOAI5qBS2BRbMM13zccgReFNPtyVIegg4jYtMAm4gE7jz3haPU5jWTfzK3vbdXLRfGroaPMwtPr4aT2bzYRvGbKInXQlY1XFddObOWMxTSdfAnjABM8+aoqYslsGxDQAQBAjS3MWnzVyvSibwYnlcx5aKLWEd6RcwbRaxP/CsuVsUYGk97zGXMB82niI8VVWwD2kOqEuj7pAHKFj8TSIJcw2ndoVSNoVA6Sxv8oXTPDKbXpgFj3tLmHe0gB1rA7p8vopFMw2W9W1u8tYLHgXPi/KFjKFdzXHM0EfdNhOokDQTeFcw1NxPZgm5MCI5CTpzFwsc+WvsyAxJ7ralTMItOTX8rdFlSWwGupg1DcgXLhuc8wMoPHU+6g7NxTz1psBFNgDRJApA5Q3WdTcgz4ryriN+ZrWz2mnUneX5hLjx1UvfB9027hJhzmzlbTORsfdBJhxHBonmV63LLDVhpEk2mBAADyZOuqxLdpuBPVtY0cYLRHGSZ9EbSzAEzUnj3eBLWi58TErU47S8svs/pVWw1Rz8M/Kz5g6eqHKDGbwABUvGdL8VVB62vUAPytimXf6W3Y3x7RWGsZuJabPsQ3jkaP75qqlQBjK0uv3nm54m1h5SVd+DblIpZHDPUdO9rYnTS2oHhdQMM4F7zOWW1Y3fdEXkNusthMGRJHei0NjQTAMEgX3KzU2e5ryGAQASYG/Wb3zc/ouW/LW3CLRxBAIGVoLgbjQxl7IjtHmYiTHFVuqZabIAAykhxa5xcd8jS/iYhT6GBDWEl2tYDfykOGgjj+6vVKIFCkYkljr2BAMGDxTIi0sPFVmY1XEmCbNtlBiDzUrCFop4gBp7o0HjcxxhTqgArU47sgRFrs9tFYwbb1hxpbzwdUGvD6KQGOBpVoBIFR3/a4nXxU3Z5OYneabT4dhwtwuo1JnZq/wD2N8paL+CkbNN6RjWmz638ddUn5+6V0no7tQ1mOzES3KLc2zdZdaP8P6kVsU3i2m72IW8L0SYnLhnItd6S4KCKg32Pju9lsSsYzDCoxzDvHodx9VaNHptuqqhuqmD+xf0O9UTx9FzV5K8XpK8jmgL2bj6qgniqqZQRtqAEBp3rCVME0dppi+o0GouNLSVN2ntJoqOZPaa3gY0nVYXBnu7j2nujhzXPVY66Zw8fs5zYBaHtGXS8hsmIOkm8+KxVbAkA/I4gDKQLkvvaZbqLhZSniHuaGw2Hy7SIi/GJsCrlHFNc0B+UN3Zu04iYmflusceG+WsV8HDu1YZiLEgdmNCbGIVv7MNQYmLFpnjcC8cwtixeGpgDI7UOAbGYAO1dGpvG9UDYohr5L92ms2mDoBrZblrNw1+jg2z23gN40w0nwixUB/zCLc7WmBO70W3YjZLYBLczWySwnKCALwdRuutaxD2Ma3UDNOhuAZ4aCwW9OrclmElzRTbB63rIBaQ6GgcYDdPpzVFR9ISf4lV50Luy2eOpcYO7kp+MrZ6bABmcSMrtYPZAHLfqrmE6PuJeewBobSbaxuj9ktwSZYzDYN28hoO9/wD+RqVONAZHNaXvMazYHWBum2lzyUg7JZmcTctjMYkSb5Y+8BB81ltk0Bq1oy3k5deAmdeSmavDBYHYrnaSHWMWMiZGtmgXEGbrZcNRyNGZuckwdZBP3tR6WV6hiGsOSCAPmIa0cYAF/ZXg+RmYCeAmATMaKWVMvaNKW3BHgT7WFljKQipV3yx59HZZFrWA0Uxu08sioIcJJi44jziFjA95cXMEZg8mY7syQfpx1Us6WJDKUtdyr356RbTh/sVHrvP2ekPwG8zuuIiwEBeg1O1AZGdsiSCXQMupkDT0VD2uNFrTIHVkt7J0AmCd5TCslVtVp8i3/scIKs4X/Mqgfcf7VH/uvazmipTM6lh3mZa4OM7xpZSKOGcKrjBgh9/F0j2nRRFijWMP3XpE8pDJHhBV7Z9upnWHNg8A6fWypw+CfkeMuWWsiSNWxwvqPdXm4TK1mZzWkOcY3dqeyN9p9lccGWe6EvjHVG/eo/8Aa+P1XQFzjo2cm0qY+82o36u/RdGXp8R5p3fu9VjHYc1Kb2BxYXNLcwEkSIlX0UaaJR6PV8KwMy9dTbo6n3gOBab25SqG1musNRqNCPEG4W/KJjdl0q3+YwOI0Ojh4EXCWSpjDTHM4KghZ7F9GHC9J+b8L9fJw/Ueaw9em6mYqNcw/i0Pg4WPqsbVys5lUwIWhWsRUyscTuCnSsNjm9aHhronfrb9li6lGpTDrTLQ0Fsm2+xuPdXzR3gEGOMndf0MeauDFObJIkc7GeHNccyu3TF08U0ZojssI8zbytAhe12AWky0Nb6DXiNTuKn1nUnznZBF5IPAGxGsAjldWvsbTJa+e1mIdYXngOR3blm6WpUU0TTdBkGNb3tMD0XtLFl4MOqGBctLTw4xB03lVihUaW5i8CdQTEW0Nxfw4qPHdIJMzYwRADYFjeSbkgJJhrOV/a2JZTokzq0MzWJIP66rW8LSL3BtnE6B9wGm9uCzHS3Z5yNbSB7RJcBMGBxJ9lhdlYxodTkgODmzNj3YIK7aI5p+O2d1I7BhliW8HDQt4A8FPoYqoMLUqNMnRvI2B11WPqVO+0uBL4i8mASfHRZasS3BsBbBOWRERLp04q6ryYY7A7Fqmo01KggklwBJkDtEWjXSea2R73ADJDjeGnsi14/4hQsA4GqC3SHkkcZaL+6k1MeBUIiYF4BnwG4X4lZlvks54G4pwINSiZFswAMD9LqQ+qHiIIHEiIvrMwPK6jO2gXDdT/MRJ8hoF7TxTAIJc+wFmmLX0WkwyFVpEZQ2fxf3J3KBhsA4FxMAZXC5mS50zbQRzlXPtl5FNxPEkfqbKK7KDJyiDPaeXT4gQFODFeYjCvYQ4OzEuuwExEAa6g2mSrTKdRz3TDGtuWscS5wg2nhpbkpbcS1u9otuZ9dVd6xxEtc3SxLQfQtgrOzS1msfh9tPAysAeQQBaGhuh7QEDw1kqQcRUc5zWFziO6M1gNxO/XWdFfOH61ou6m9hEkQZtz1BmfFeP2MGte4Fz6hABcdYkEgAWAtok03rKWxS97ph76bnEQ3vHQSTAt/wq6OCzRlrElsjcSAbgXuAo+K2jL6QbSqOudW5QeydMymbKpEl1QtLQ8CASCbb7Ld0afbO6sphHZcfhDxqFv8AM0fuumLlmMqZa+Ffwqs9w1dXyrt/rHnn+V/PChERRsREQFS5oIgiRwKqRBicR0apOktBpk/dNv5TZa/tno3iAyGAVRN8sB0flNifArdkUsz2ThxWo1zSWva5rpktcC124G0TxsLKgkSImxHzDTgPMLsmN2fTrNy1WNePxAGPA6jyWrbT+HTTfDVDTP3H9tnhPebpxK5X4Xp0nxPbRIuZm9iQTFreEq26gAA1p0mQb7xbx0uNACsjtbo9iMP36RgfOztNkaExcecLF035soAB10FgN43kmZGq5WXT26TVL0k08Q5uugiwgzumZiD7cVALAclgC2+sXtMAC4njwCl7zGnhzueRneRa/FXZFi4W4yNIj++ZTKrQ2lI7WVw3gxx1kWHmFicVsOm4Bz2Q4vJcWTZpJI01tHmVlqkkTAkGL34D9eKisba7C0G1pbe+t4Fo0TcYiNg8JToulgMgyM1iZ3OiXGJ4BSa+Kc/LIJAcDAAHncyVbcY0gSQB+vAnRWhWOZoJ7xcLWjLvsN/iktq4iX1lxZ2aNxgkaxYq1fMIb5XJ8STYqFUeYcGw05jDi7S0XAJKkmk8lplx7MGQA0nWZdod2ibsGF4vyuzRB0MFo8tSdyvtznfHmT6wAsUHQ8A5QXG5kGIEjgB5BS33LHZszW6uzANN72G/wVyJOUTdwJ3gCT56wq2vbAOYtDha2X9FBpscYAc+I1bT1uTcu3+S8qAMLGF9SBYFzmw0AfNpaLLfye2PmT3DLUYA51zeSb6q4ezUEd18g8A6LHlNwqH0HOfTcLtsZkc7/T1Ut+FDgQ6IO6f20TkytvqFjw8ERGVwIJm/Z04GfVS6NSo4Tp/KPpKjUmubaXVOBAaD/qJN/GApFPBx8pZ/qj2aYVS4V/Y3EhznAkTHLwUqlTDQANAoGL2lTp9+sxviRKhUtv03HsOrVPytMepAELXXLPaZt2hlcyvvbkiJ/FP0C6v9uHELlG0MZ1uGfYtIy2MTrytvWb/x08fddNPzaeHDVduuy/R0dERGxERAREQEREBERB4sLtXodhsRJczK777OyfaxWbRDDmW0vh1XpZjSIrNO6zX6RvsfVa9iaL6LoqtfTd+MEQN5bxM+K7crWIwzajS17WvadQ4Aj0KxdGmrNWqeXFm4gOjnJItcTy8J8CrGIAtvI11iI1uNdAq/idsirhK+anSbTov7lSnnseBDicruWhBWnU+k1amWipFRvHeR4ixPiud+FfFddOv22Ks7tMHP+/1UDrSHMmWBuclzhAu4aSeA1UX/ABcuHWODWN+WZJPENAIk89FVs+sKoJGdrgbdlsmRuLRbzJTbtnK5ymYdjXuzT2ZnR2Zx49kacp8VKr4ylmBOa2mZwby0Lp9lG/w3NqKvm799V5/4dZva4eLoHtC47vh55rXzKcbtBmWJo31kvcTy7LR7FU4WlUPdeWCLFtJotyL3GPRTfs7G6lgjiQSPDVWK21KbdHBx4yAPYErU1TxDFq3V2e90hxxT+ZqsaP6QojdlUQ7KaIc7eHVnuPnkYpDtsE6PaOTabnn+u3sqK2KJaYdiHHgS2k3+mD6Hetfq3r+0/T9slSxlamwNZSosa0QMzqmnCXQqaeMxlSzXYdv5QXfusTs5z21Q7q2VODcsyTpeHOJHittwmB2nWA6rD5Ad+SPeof0XSTXfX7OV1aZ+f0hU9kYt/fxLgPwNa0epUqjsSlT7VSqXHjUeT6A2WYw3wyx1W9bENZykk+jBHuszgvg9hxerVqVDyho98x9wt7L5rO/1GoVK2DzZ3Br3CwMA2HAX+il4TFuqf5GFqVeYa6PXRdJ2d0NwdCCygyRvcMx/qlZkBJo0zwbtVcvb0Xx+IaWuo0qLT9839pKyH/lzX/8Anp/yFdBRbz6c9kvNERFGxERAREQEREBERAREQEREEbaOzqdem6lVaHMcIIP1HAjiuBfET4dVMG7M2X0HHsu4E/K7geHGPJfQytYrCsqsdTqNDmOEOaRII5q5V82YWuHNY402k5QJImC0REZTHoFVXxdaOyWBv5X2/mgLonxA6H4Si2k6lRFMkwcrnifEB0E89Ve6KdC8JVAdUo5zzfUPtmheb9Kbs/w634mJx/1yrNUMTVdPAFjB5RJUnC7Gq1D/AA2VHnixlR58yf8AZfQ2G6L4WjHV4ei3/Q0n1IlZFohdZp+rnvv0cBwnwzxlT/29QTvqva0fWVn8B8Gq5u99Cn4Bzz72Pquvr1NkN+r25/hPg/REdbXqv5NysH6lZzBfDvA0tKAceLyXfUwtkRakk6Ysz2j4bAU6dqdNjPytA+gUhEVUREQEREBERB//2Q=="/>
          <p:cNvSpPr>
            <a:spLocks noChangeAspect="1" noChangeArrowheads="1"/>
          </p:cNvSpPr>
          <p:nvPr/>
        </p:nvSpPr>
        <p:spPr bwMode="auto">
          <a:xfrm>
            <a:off x="307975" y="-769938"/>
            <a:ext cx="237172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4677211" y="487740"/>
            <a:ext cx="3980577" cy="1569660"/>
          </a:xfrm>
          <a:prstGeom prst="rect">
            <a:avLst/>
          </a:prstGeom>
        </p:spPr>
        <p:txBody>
          <a:bodyPr wrap="none">
            <a:spAutoFit/>
          </a:bodyPr>
          <a:lstStyle/>
          <a:p>
            <a:pPr algn="ctr"/>
            <a:r>
              <a:rPr lang="en-US" sz="2800" b="1" u="sng" dirty="0" smtClean="0">
                <a:solidFill>
                  <a:srgbClr val="00B0F0"/>
                </a:solidFill>
                <a:latin typeface="Arial" pitchFamily="34" charset="0"/>
                <a:cs typeface="Arial" pitchFamily="34" charset="0"/>
              </a:rPr>
              <a:t>America The Beautiful</a:t>
            </a:r>
            <a:endParaRPr lang="en-US" sz="2800" b="1" dirty="0" smtClean="0">
              <a:solidFill>
                <a:srgbClr val="00B0F0"/>
              </a:solidFill>
              <a:latin typeface="Arial" pitchFamily="34" charset="0"/>
              <a:cs typeface="Arial" pitchFamily="34" charset="0"/>
            </a:endParaRPr>
          </a:p>
          <a:p>
            <a:pPr algn="ctr"/>
            <a:endParaRPr lang="en-US" sz="800" b="1" dirty="0" smtClean="0">
              <a:solidFill>
                <a:srgbClr val="00B0F0"/>
              </a:solidFill>
              <a:latin typeface="Arial" pitchFamily="34" charset="0"/>
              <a:cs typeface="Arial" pitchFamily="34" charset="0"/>
            </a:endParaRPr>
          </a:p>
          <a:p>
            <a:pPr algn="ctr">
              <a:lnSpc>
                <a:spcPct val="150000"/>
              </a:lnSpc>
            </a:pPr>
            <a:r>
              <a:rPr lang="en-US" sz="2000" b="1" dirty="0" smtClean="0">
                <a:solidFill>
                  <a:srgbClr val="00B0F0"/>
                </a:solidFill>
                <a:latin typeface="Arial" pitchFamily="34" charset="0"/>
                <a:cs typeface="Arial" pitchFamily="34" charset="0"/>
              </a:rPr>
              <a:t>A pop-up book by</a:t>
            </a:r>
          </a:p>
          <a:p>
            <a:pPr algn="ctr">
              <a:lnSpc>
                <a:spcPct val="150000"/>
              </a:lnSpc>
            </a:pPr>
            <a:r>
              <a:rPr lang="en-US" sz="2000" b="1" dirty="0" smtClean="0">
                <a:solidFill>
                  <a:srgbClr val="00B0F0"/>
                </a:solidFill>
                <a:latin typeface="Arial" pitchFamily="34" charset="0"/>
                <a:cs typeface="Arial" pitchFamily="34" charset="0"/>
              </a:rPr>
              <a:t> Robert Sabuda</a:t>
            </a:r>
            <a:endParaRPr lang="en-US" sz="2000" b="1" dirty="0">
              <a:solidFill>
                <a:srgbClr val="00B0F0"/>
              </a:solidFill>
              <a:latin typeface="Arial" pitchFamily="34" charset="0"/>
              <a:cs typeface="Arial" pitchFamily="34" charset="0"/>
            </a:endParaRPr>
          </a:p>
        </p:txBody>
      </p:sp>
      <p:sp>
        <p:nvSpPr>
          <p:cNvPr id="7" name="Rectangle 6"/>
          <p:cNvSpPr/>
          <p:nvPr/>
        </p:nvSpPr>
        <p:spPr>
          <a:xfrm>
            <a:off x="4800601" y="2624078"/>
            <a:ext cx="3962399" cy="2862322"/>
          </a:xfrm>
          <a:prstGeom prst="rect">
            <a:avLst/>
          </a:prstGeom>
          <a:ln>
            <a:noFill/>
          </a:ln>
        </p:spPr>
        <p:txBody>
          <a:bodyPr wrap="square">
            <a:spAutoFit/>
          </a:bodyPr>
          <a:lstStyle/>
          <a:p>
            <a:r>
              <a:rPr lang="en-US" dirty="0" smtClean="0">
                <a:latin typeface="Arial" pitchFamily="34" charset="0"/>
                <a:cs typeface="Arial" pitchFamily="34" charset="0"/>
              </a:rPr>
              <a:t>Carefully and gently, please enjoy looking at Robert’s book and then pass it to a friend. </a:t>
            </a:r>
          </a:p>
          <a:p>
            <a:endParaRPr lang="en-US" dirty="0">
              <a:latin typeface="Arial" pitchFamily="34" charset="0"/>
              <a:cs typeface="Arial" pitchFamily="34" charset="0"/>
            </a:endParaRPr>
          </a:p>
          <a:p>
            <a:r>
              <a:rPr lang="en-US" dirty="0" smtClean="0">
                <a:latin typeface="Arial" pitchFamily="34" charset="0"/>
                <a:cs typeface="Arial" pitchFamily="34" charset="0"/>
              </a:rPr>
              <a:t>This book puts the classic </a:t>
            </a:r>
            <a:r>
              <a:rPr lang="en-US" dirty="0">
                <a:latin typeface="Arial" pitchFamily="34" charset="0"/>
                <a:cs typeface="Arial" pitchFamily="34" charset="0"/>
              </a:rPr>
              <a:t>American anthem "America the Beautiful" </a:t>
            </a:r>
            <a:r>
              <a:rPr lang="en-US" dirty="0" smtClean="0">
                <a:latin typeface="Arial" pitchFamily="34" charset="0"/>
                <a:cs typeface="Arial" pitchFamily="34" charset="0"/>
              </a:rPr>
              <a:t>into movable art.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It’s all done in his typical style of using stunning white for his pop-ups. </a:t>
            </a:r>
          </a:p>
        </p:txBody>
      </p:sp>
      <p:pic>
        <p:nvPicPr>
          <p:cNvPr id="1030" name="Picture 6" descr="https://encrypted-tbn0.gstatic.com/images?q=tbn:ANd9GcSwrmRLvPp5Sj-bpT-qq4MX8kadzk_GDuUUGVjs_tyDypZ5UP6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07310"/>
            <a:ext cx="4038600" cy="48838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6153090"/>
            <a:ext cx="8529918" cy="400110"/>
          </a:xfrm>
          <a:prstGeom prst="rect">
            <a:avLst/>
          </a:prstGeom>
          <a:solidFill>
            <a:schemeClr val="tx2">
              <a:lumMod val="90000"/>
            </a:schemeClr>
          </a:solidFill>
          <a:ln>
            <a:solidFill>
              <a:schemeClr val="bg1"/>
            </a:solidFill>
          </a:ln>
        </p:spPr>
        <p:txBody>
          <a:bodyPr wrap="square">
            <a:spAutoFit/>
          </a:bodyPr>
          <a:lstStyle/>
          <a:p>
            <a:pPr algn="ctr"/>
            <a:r>
              <a:rPr lang="en-US" sz="2000" dirty="0" smtClean="0">
                <a:solidFill>
                  <a:schemeClr val="bg1"/>
                </a:solidFill>
                <a:latin typeface="Arial" pitchFamily="34" charset="0"/>
                <a:cs typeface="Arial" pitchFamily="34" charset="0"/>
              </a:rPr>
              <a:t>Please find the</a:t>
            </a:r>
            <a:r>
              <a:rPr lang="en-US" sz="2000" dirty="0">
                <a:solidFill>
                  <a:schemeClr val="bg1"/>
                </a:solidFill>
                <a:latin typeface="Arial" pitchFamily="34" charset="0"/>
                <a:cs typeface="Arial" pitchFamily="34" charset="0"/>
              </a:rPr>
              <a:t> </a:t>
            </a:r>
            <a:r>
              <a:rPr lang="en-US" sz="2000" b="1" dirty="0" smtClean="0">
                <a:solidFill>
                  <a:schemeClr val="bg1"/>
                </a:solidFill>
                <a:latin typeface="Arial Black" panose="020B0A04020102020204" pitchFamily="34" charset="0"/>
                <a:cs typeface="Arial" pitchFamily="34" charset="0"/>
              </a:rPr>
              <a:t>“Statue </a:t>
            </a:r>
            <a:r>
              <a:rPr lang="en-US" sz="2000" b="1" dirty="0">
                <a:solidFill>
                  <a:schemeClr val="bg1"/>
                </a:solidFill>
                <a:latin typeface="Arial Black" panose="020B0A04020102020204" pitchFamily="34" charset="0"/>
                <a:cs typeface="Arial" pitchFamily="34" charset="0"/>
              </a:rPr>
              <a:t>of </a:t>
            </a:r>
            <a:r>
              <a:rPr lang="en-US" sz="2000" b="1" dirty="0" smtClean="0">
                <a:solidFill>
                  <a:schemeClr val="bg1"/>
                </a:solidFill>
                <a:latin typeface="Arial Black" panose="020B0A04020102020204" pitchFamily="34" charset="0"/>
                <a:cs typeface="Arial" pitchFamily="34" charset="0"/>
              </a:rPr>
              <a:t>Liberty”  </a:t>
            </a:r>
            <a:r>
              <a:rPr lang="en-US" sz="2000" dirty="0" smtClean="0">
                <a:solidFill>
                  <a:schemeClr val="bg1"/>
                </a:solidFill>
                <a:latin typeface="Arial" pitchFamily="34" charset="0"/>
                <a:cs typeface="Arial" pitchFamily="34" charset="0"/>
              </a:rPr>
              <a:t>pop-up in the book !</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8119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howtallisthestatueofliberty.org/images/how-tall-is-the-statue-of-lib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620078" cy="65625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0.tqn.com/d/history1800s/1/0/p/4/-/-/statue-liberty-head-displ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3995737"/>
            <a:ext cx="1562100" cy="1871663"/>
          </a:xfrm>
          <a:prstGeom prst="rect">
            <a:avLst/>
          </a:prstGeom>
          <a:noFill/>
          <a:ln w="3810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 name="Picture 2" descr="history of the statue of liberty in pie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0"/>
            <a:ext cx="1339405" cy="1701044"/>
          </a:xfrm>
          <a:prstGeom prst="rect">
            <a:avLst/>
          </a:prstGeom>
          <a:no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5" descr="Pylon_res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005" y="4329229"/>
            <a:ext cx="1676400" cy="2376371"/>
          </a:xfrm>
          <a:prstGeom prst="rect">
            <a:avLst/>
          </a:prstGeom>
          <a:no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0" y="228600"/>
            <a:ext cx="5029200" cy="3847207"/>
          </a:xfrm>
          <a:prstGeom prst="rect">
            <a:avLst/>
          </a:prstGeom>
        </p:spPr>
        <p:txBody>
          <a:bodyPr wrap="square">
            <a:spAutoFit/>
          </a:bodyPr>
          <a:lstStyle/>
          <a:p>
            <a:r>
              <a:rPr lang="en-US" sz="1600" b="1" u="sng" dirty="0" err="1">
                <a:latin typeface="Arial" pitchFamily="34" charset="0"/>
                <a:cs typeface="Arial" pitchFamily="34" charset="0"/>
              </a:rPr>
              <a:t>Édouard</a:t>
            </a:r>
            <a:r>
              <a:rPr lang="en-US" sz="1600" b="1" u="sng" dirty="0">
                <a:latin typeface="Arial" pitchFamily="34" charset="0"/>
                <a:cs typeface="Arial" pitchFamily="34" charset="0"/>
              </a:rPr>
              <a:t> de </a:t>
            </a:r>
            <a:r>
              <a:rPr lang="en-US" sz="1600" b="1" u="sng" dirty="0" smtClean="0">
                <a:latin typeface="Arial" pitchFamily="34" charset="0"/>
                <a:cs typeface="Arial" pitchFamily="34" charset="0"/>
              </a:rPr>
              <a:t>Laboulaye</a:t>
            </a:r>
            <a:r>
              <a:rPr lang="en-US" sz="1600" b="1" dirty="0">
                <a:latin typeface="Arial" pitchFamily="34" charset="0"/>
                <a:cs typeface="Arial" pitchFamily="34" charset="0"/>
              </a:rPr>
              <a:t> </a:t>
            </a:r>
            <a:r>
              <a:rPr lang="en-US" sz="1600" b="1" dirty="0" smtClean="0">
                <a:latin typeface="Arial" pitchFamily="34" charset="0"/>
                <a:cs typeface="Arial" pitchFamily="34" charset="0"/>
              </a:rPr>
              <a:t> (1865</a:t>
            </a:r>
            <a:r>
              <a:rPr lang="en-US" sz="1600" b="1" dirty="0">
                <a:latin typeface="Arial" pitchFamily="34" charset="0"/>
                <a:cs typeface="Arial" pitchFamily="34" charset="0"/>
              </a:rPr>
              <a:t>) </a:t>
            </a:r>
            <a:r>
              <a:rPr lang="en-US" sz="1600" dirty="0">
                <a:latin typeface="Arial" pitchFamily="34" charset="0"/>
                <a:cs typeface="Arial" pitchFamily="34" charset="0"/>
              </a:rPr>
              <a:t> </a:t>
            </a:r>
            <a:r>
              <a:rPr lang="en-US" sz="1400" b="1" dirty="0" smtClean="0">
                <a:solidFill>
                  <a:srgbClr val="FF0000"/>
                </a:solidFill>
                <a:latin typeface="Arial" pitchFamily="34" charset="0"/>
                <a:cs typeface="Arial" pitchFamily="34" charset="0"/>
              </a:rPr>
              <a:t>---  Had an “IDEA” !</a:t>
            </a:r>
          </a:p>
          <a:p>
            <a:r>
              <a:rPr lang="en-US" sz="1400" dirty="0" smtClean="0">
                <a:latin typeface="Arial" pitchFamily="34" charset="0"/>
                <a:cs typeface="Arial" pitchFamily="34" charset="0"/>
              </a:rPr>
              <a:t>Came up with the idea to give the statue as a gift to the United States.  He hoped </a:t>
            </a:r>
            <a:r>
              <a:rPr lang="en-US" sz="1400" dirty="0">
                <a:latin typeface="Arial" pitchFamily="34" charset="0"/>
                <a:cs typeface="Arial" pitchFamily="34" charset="0"/>
              </a:rPr>
              <a:t>it would inspire France to want the same freedoms as written in our Declaration of </a:t>
            </a:r>
            <a:r>
              <a:rPr lang="en-US" sz="1400" dirty="0" smtClean="0">
                <a:latin typeface="Arial" pitchFamily="34" charset="0"/>
                <a:cs typeface="Arial" pitchFamily="34" charset="0"/>
              </a:rPr>
              <a:t>Independence </a:t>
            </a:r>
          </a:p>
          <a:p>
            <a:r>
              <a:rPr lang="en-US" sz="1400" b="1" dirty="0" smtClean="0">
                <a:solidFill>
                  <a:srgbClr val="00B0F0"/>
                </a:solidFill>
                <a:latin typeface="Arial" pitchFamily="34" charset="0"/>
                <a:cs typeface="Arial" pitchFamily="34" charset="0"/>
              </a:rPr>
              <a:t>“</a:t>
            </a:r>
            <a:r>
              <a:rPr lang="en-US" sz="1400" b="1" dirty="0">
                <a:solidFill>
                  <a:srgbClr val="00B0F0"/>
                </a:solidFill>
                <a:latin typeface="Arial" pitchFamily="34" charset="0"/>
                <a:cs typeface="Arial" pitchFamily="34" charset="0"/>
              </a:rPr>
              <a:t>That all men are created equal.”</a:t>
            </a:r>
          </a:p>
          <a:p>
            <a:endParaRPr lang="en-US" sz="1400" dirty="0">
              <a:solidFill>
                <a:schemeClr val="accent1"/>
              </a:solidFill>
              <a:latin typeface="Arial" pitchFamily="34" charset="0"/>
              <a:cs typeface="Arial" pitchFamily="34" charset="0"/>
            </a:endParaRPr>
          </a:p>
          <a:p>
            <a:r>
              <a:rPr lang="en-US" sz="1600" b="1" u="sng" dirty="0">
                <a:latin typeface="Arial" pitchFamily="34" charset="0"/>
                <a:cs typeface="Arial" pitchFamily="34" charset="0"/>
              </a:rPr>
              <a:t>Frederic-</a:t>
            </a:r>
            <a:r>
              <a:rPr lang="en-US" sz="1600" b="1" u="sng" dirty="0" err="1">
                <a:latin typeface="Arial" pitchFamily="34" charset="0"/>
                <a:cs typeface="Arial" pitchFamily="34" charset="0"/>
              </a:rPr>
              <a:t>Auguste</a:t>
            </a:r>
            <a:r>
              <a:rPr lang="en-US" sz="1600" b="1" u="sng" dirty="0">
                <a:latin typeface="Arial" pitchFamily="34" charset="0"/>
                <a:cs typeface="Arial" pitchFamily="34" charset="0"/>
              </a:rPr>
              <a:t> </a:t>
            </a:r>
            <a:r>
              <a:rPr lang="en-US" sz="1600" b="1" u="sng" dirty="0" smtClean="0">
                <a:latin typeface="Arial" pitchFamily="34" charset="0"/>
                <a:cs typeface="Arial" pitchFamily="34" charset="0"/>
              </a:rPr>
              <a:t>Bartholdi</a:t>
            </a:r>
            <a:r>
              <a:rPr lang="en-US" sz="1600" b="1" dirty="0" smtClean="0">
                <a:latin typeface="Arial" pitchFamily="34" charset="0"/>
                <a:cs typeface="Arial" pitchFamily="34" charset="0"/>
              </a:rPr>
              <a:t>  </a:t>
            </a:r>
            <a:r>
              <a:rPr lang="en-US" sz="1600" b="1" dirty="0">
                <a:latin typeface="Arial" pitchFamily="34" charset="0"/>
                <a:cs typeface="Arial" pitchFamily="34" charset="0"/>
              </a:rPr>
              <a:t>(1870)</a:t>
            </a:r>
            <a:r>
              <a:rPr lang="en-US" sz="1600" dirty="0">
                <a:latin typeface="Arial" pitchFamily="34" charset="0"/>
                <a:cs typeface="Arial" pitchFamily="34" charset="0"/>
              </a:rPr>
              <a:t>   </a:t>
            </a:r>
            <a:r>
              <a:rPr lang="en-US" sz="1400" b="1" dirty="0" smtClean="0">
                <a:solidFill>
                  <a:srgbClr val="FF0000"/>
                </a:solidFill>
                <a:latin typeface="Arial" pitchFamily="34" charset="0"/>
                <a:cs typeface="Arial" pitchFamily="34" charset="0"/>
              </a:rPr>
              <a:t>---  DESIGNER</a:t>
            </a:r>
          </a:p>
          <a:p>
            <a:r>
              <a:rPr lang="en-US" sz="1400" dirty="0" smtClean="0">
                <a:latin typeface="Arial" pitchFamily="34" charset="0"/>
                <a:cs typeface="Arial" pitchFamily="34" charset="0"/>
              </a:rPr>
              <a:t>Originally he called her </a:t>
            </a:r>
            <a:r>
              <a:rPr lang="en-US" sz="1400" dirty="0">
                <a:latin typeface="Arial" pitchFamily="34" charset="0"/>
                <a:cs typeface="Arial" pitchFamily="34" charset="0"/>
              </a:rPr>
              <a:t>“Liberty Enlightening the World.”  </a:t>
            </a:r>
          </a:p>
          <a:p>
            <a:r>
              <a:rPr lang="en-US" sz="1400" dirty="0" smtClean="0">
                <a:latin typeface="Arial" pitchFamily="34" charset="0"/>
                <a:cs typeface="Arial" pitchFamily="34" charset="0"/>
              </a:rPr>
              <a:t>French crews worked around the clock, 7-days a week, for </a:t>
            </a:r>
          </a:p>
          <a:p>
            <a:r>
              <a:rPr lang="en-US" sz="1400" dirty="0" smtClean="0">
                <a:latin typeface="Arial" pitchFamily="34" charset="0"/>
                <a:cs typeface="Arial" pitchFamily="34" charset="0"/>
              </a:rPr>
              <a:t>9-years!  She was disassembled </a:t>
            </a:r>
            <a:r>
              <a:rPr lang="en-US" sz="1400" dirty="0">
                <a:latin typeface="Arial" pitchFamily="34" charset="0"/>
                <a:cs typeface="Arial" pitchFamily="34" charset="0"/>
              </a:rPr>
              <a:t>into 350 pieces, shipped to NY </a:t>
            </a:r>
            <a:r>
              <a:rPr lang="en-US" sz="1400" dirty="0" smtClean="0">
                <a:latin typeface="Arial" pitchFamily="34" charset="0"/>
                <a:cs typeface="Arial" pitchFamily="34" charset="0"/>
              </a:rPr>
              <a:t>City, </a:t>
            </a:r>
            <a:r>
              <a:rPr lang="en-US" sz="1400" dirty="0">
                <a:latin typeface="Arial" pitchFamily="34" charset="0"/>
                <a:cs typeface="Arial" pitchFamily="34" charset="0"/>
              </a:rPr>
              <a:t>and </a:t>
            </a:r>
            <a:r>
              <a:rPr lang="en-US" sz="1400" dirty="0" smtClean="0">
                <a:latin typeface="Arial" pitchFamily="34" charset="0"/>
                <a:cs typeface="Arial" pitchFamily="34" charset="0"/>
              </a:rPr>
              <a:t>took 4-months </a:t>
            </a:r>
            <a:r>
              <a:rPr lang="en-US" sz="1400" dirty="0">
                <a:latin typeface="Arial" pitchFamily="34" charset="0"/>
                <a:cs typeface="Arial" pitchFamily="34" charset="0"/>
              </a:rPr>
              <a:t>to </a:t>
            </a:r>
            <a:r>
              <a:rPr lang="en-US" sz="1400" dirty="0" smtClean="0">
                <a:latin typeface="Arial" pitchFamily="34" charset="0"/>
                <a:cs typeface="Arial" pitchFamily="34" charset="0"/>
              </a:rPr>
              <a:t>put her </a:t>
            </a:r>
            <a:r>
              <a:rPr lang="en-US" sz="1400" dirty="0">
                <a:latin typeface="Arial" pitchFamily="34" charset="0"/>
                <a:cs typeface="Arial" pitchFamily="34" charset="0"/>
              </a:rPr>
              <a:t>together again. </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Her </a:t>
            </a:r>
            <a:r>
              <a:rPr lang="en-US" sz="1400" dirty="0">
                <a:latin typeface="Arial" pitchFamily="34" charset="0"/>
                <a:cs typeface="Arial" pitchFamily="34" charset="0"/>
              </a:rPr>
              <a:t>torch lights the way to </a:t>
            </a:r>
            <a:r>
              <a:rPr lang="en-US" sz="1400" dirty="0" smtClean="0">
                <a:latin typeface="Arial" pitchFamily="34" charset="0"/>
                <a:cs typeface="Arial" pitchFamily="34" charset="0"/>
              </a:rPr>
              <a:t>freedom.  The tablet she holds, dated </a:t>
            </a:r>
            <a:r>
              <a:rPr lang="en-US" sz="1400" dirty="0">
                <a:latin typeface="Arial" pitchFamily="34" charset="0"/>
                <a:cs typeface="Arial" pitchFamily="34" charset="0"/>
              </a:rPr>
              <a:t>July 4, </a:t>
            </a:r>
            <a:r>
              <a:rPr lang="en-US" sz="1400" dirty="0" smtClean="0">
                <a:latin typeface="Arial" pitchFamily="34" charset="0"/>
                <a:cs typeface="Arial" pitchFamily="34" charset="0"/>
              </a:rPr>
              <a:t>1776, </a:t>
            </a:r>
            <a:r>
              <a:rPr lang="en-US" sz="1400" dirty="0">
                <a:latin typeface="Arial" pitchFamily="34" charset="0"/>
                <a:cs typeface="Arial" pitchFamily="34" charset="0"/>
              </a:rPr>
              <a:t>is our </a:t>
            </a:r>
            <a:r>
              <a:rPr lang="en-US" sz="1400" b="1" dirty="0">
                <a:solidFill>
                  <a:srgbClr val="00B0F0"/>
                </a:solidFill>
                <a:latin typeface="Arial" pitchFamily="34" charset="0"/>
                <a:cs typeface="Arial" pitchFamily="34" charset="0"/>
              </a:rPr>
              <a:t>Declaration of Independence.</a:t>
            </a:r>
          </a:p>
          <a:p>
            <a:r>
              <a:rPr lang="en-US" sz="1400" b="1" u="sng" dirty="0">
                <a:solidFill>
                  <a:schemeClr val="accent1"/>
                </a:solidFill>
                <a:latin typeface="Arial" pitchFamily="34" charset="0"/>
                <a:cs typeface="Arial" pitchFamily="34" charset="0"/>
              </a:rPr>
              <a:t>  </a:t>
            </a:r>
          </a:p>
          <a:p>
            <a:r>
              <a:rPr lang="en-US" sz="1600" b="1" u="sng" dirty="0">
                <a:latin typeface="Arial" pitchFamily="34" charset="0"/>
                <a:cs typeface="Arial" pitchFamily="34" charset="0"/>
              </a:rPr>
              <a:t>Alexandre-Gustave </a:t>
            </a:r>
            <a:r>
              <a:rPr lang="en-US" sz="1600" b="1" u="sng" dirty="0" smtClean="0">
                <a:latin typeface="Arial" pitchFamily="34" charset="0"/>
                <a:cs typeface="Arial" pitchFamily="34" charset="0"/>
              </a:rPr>
              <a:t>Eiffel</a:t>
            </a:r>
            <a:r>
              <a:rPr lang="en-US" sz="1600" b="1" dirty="0" smtClean="0">
                <a:latin typeface="Arial" pitchFamily="34" charset="0"/>
                <a:cs typeface="Arial" pitchFamily="34" charset="0"/>
              </a:rPr>
              <a:t>  (1875 </a:t>
            </a:r>
            <a:r>
              <a:rPr lang="en-US" sz="1600" b="1" dirty="0">
                <a:latin typeface="Arial" pitchFamily="34" charset="0"/>
                <a:cs typeface="Arial" pitchFamily="34" charset="0"/>
              </a:rPr>
              <a:t>- 1885</a:t>
            </a:r>
            <a:r>
              <a:rPr lang="en-US" sz="1600" b="1" dirty="0" smtClean="0">
                <a:latin typeface="Arial" pitchFamily="34" charset="0"/>
                <a:cs typeface="Arial" pitchFamily="34" charset="0"/>
              </a:rPr>
              <a:t>) </a:t>
            </a:r>
            <a:r>
              <a:rPr lang="en-US" sz="1400" b="1" dirty="0" smtClean="0">
                <a:solidFill>
                  <a:srgbClr val="FF0000"/>
                </a:solidFill>
                <a:latin typeface="Arial" pitchFamily="34" charset="0"/>
                <a:cs typeface="Arial" pitchFamily="34" charset="0"/>
              </a:rPr>
              <a:t>  ENGINEER</a:t>
            </a:r>
            <a:endParaRPr lang="en-US" sz="1400" b="1" dirty="0">
              <a:solidFill>
                <a:srgbClr val="FF0000"/>
              </a:solidFill>
              <a:latin typeface="Arial" pitchFamily="34" charset="0"/>
              <a:cs typeface="Arial" pitchFamily="34" charset="0"/>
            </a:endParaRPr>
          </a:p>
          <a:p>
            <a:r>
              <a:rPr lang="en-US" sz="1400" dirty="0" smtClean="0">
                <a:latin typeface="Arial" pitchFamily="34" charset="0"/>
                <a:cs typeface="Arial" pitchFamily="34" charset="0"/>
              </a:rPr>
              <a:t>Created </a:t>
            </a:r>
            <a:r>
              <a:rPr lang="en-US" sz="1400" dirty="0">
                <a:latin typeface="Arial" pitchFamily="34" charset="0"/>
                <a:cs typeface="Arial" pitchFamily="34" charset="0"/>
              </a:rPr>
              <a:t>the iron framework underneath the copper </a:t>
            </a:r>
            <a:r>
              <a:rPr lang="en-US" sz="1400" dirty="0" smtClean="0">
                <a:latin typeface="Arial" pitchFamily="34" charset="0"/>
                <a:cs typeface="Arial" pitchFamily="34" charset="0"/>
              </a:rPr>
              <a:t>plating</a:t>
            </a:r>
            <a:r>
              <a:rPr lang="en-US" sz="1400" dirty="0">
                <a:latin typeface="Arial" pitchFamily="34" charset="0"/>
                <a:cs typeface="Arial" pitchFamily="34" charset="0"/>
              </a:rPr>
              <a:t>. He then built the Eiffel Tower for Paris's World Fair in 1889.</a:t>
            </a:r>
          </a:p>
        </p:txBody>
      </p:sp>
      <p:pic>
        <p:nvPicPr>
          <p:cNvPr id="4" name="Picture 2" descr="https://encrypted-tbn3.gstatic.com/images?q=tbn:ANd9GcT1bvU3I5YPYqSkp6JfFN-y79aPx_5u1gcitSWUvYlAQ81tCu-a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653" y="4554900"/>
            <a:ext cx="1583897" cy="2021658"/>
          </a:xfrm>
          <a:prstGeom prst="rect">
            <a:avLst/>
          </a:prstGeom>
          <a:noFill/>
          <a:ln w="5715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5342454" y="4551908"/>
            <a:ext cx="3572946" cy="2077492"/>
          </a:xfrm>
          <a:prstGeom prst="rect">
            <a:avLst/>
          </a:prstGeom>
        </p:spPr>
        <p:txBody>
          <a:bodyPr wrap="square">
            <a:spAutoFit/>
          </a:bodyPr>
          <a:lstStyle/>
          <a:p>
            <a:pPr algn="ctr"/>
            <a:r>
              <a:rPr lang="en-US" b="1" dirty="0" smtClean="0">
                <a:solidFill>
                  <a:srgbClr val="FF0000"/>
                </a:solidFill>
                <a:latin typeface="Arial Black" panose="020B0A04020102020204" pitchFamily="34" charset="0"/>
                <a:cs typeface="Arial" panose="020B0604020202020204" pitchFamily="34" charset="0"/>
              </a:rPr>
              <a:t>Universal symbol of </a:t>
            </a:r>
          </a:p>
          <a:p>
            <a:pPr algn="ctr">
              <a:lnSpc>
                <a:spcPct val="150000"/>
              </a:lnSpc>
            </a:pPr>
            <a:r>
              <a:rPr lang="en-US" b="1" dirty="0" smtClean="0">
                <a:solidFill>
                  <a:srgbClr val="FF0000"/>
                </a:solidFill>
                <a:latin typeface="Arial Black" panose="020B0A04020102020204" pitchFamily="34" charset="0"/>
                <a:cs typeface="Arial" panose="020B0604020202020204" pitchFamily="34" charset="0"/>
              </a:rPr>
              <a:t>FREEDOM </a:t>
            </a:r>
            <a:r>
              <a:rPr lang="en-US" b="1" dirty="0">
                <a:solidFill>
                  <a:srgbClr val="FF0000"/>
                </a:solidFill>
                <a:latin typeface="Arial Black" panose="020B0A04020102020204" pitchFamily="34" charset="0"/>
                <a:cs typeface="Arial" panose="020B0604020202020204" pitchFamily="34" charset="0"/>
              </a:rPr>
              <a:t>&amp;</a:t>
            </a:r>
            <a:r>
              <a:rPr lang="en-US" b="1" dirty="0" smtClean="0">
                <a:solidFill>
                  <a:srgbClr val="FF0000"/>
                </a:solidFill>
                <a:latin typeface="Arial Black" panose="020B0A04020102020204" pitchFamily="34" charset="0"/>
                <a:cs typeface="Arial" panose="020B0604020202020204" pitchFamily="34" charset="0"/>
              </a:rPr>
              <a:t> DEMOCRACY</a:t>
            </a:r>
          </a:p>
          <a:p>
            <a:pPr algn="ctr"/>
            <a:endParaRPr lang="en-US" sz="1200" b="1" dirty="0" smtClean="0">
              <a:latin typeface="Arial" panose="020B0604020202020204" pitchFamily="34" charset="0"/>
              <a:cs typeface="Arial" panose="020B0604020202020204" pitchFamily="34" charset="0"/>
            </a:endParaRPr>
          </a:p>
          <a:p>
            <a:endParaRPr lang="en-US" sz="800" b="1" dirty="0">
              <a:solidFill>
                <a:srgbClr val="0066FF"/>
              </a:solidFill>
              <a:latin typeface="Arial" pitchFamily="34" charset="0"/>
              <a:cs typeface="Arial" pitchFamily="34" charset="0"/>
            </a:endParaRPr>
          </a:p>
          <a:p>
            <a:pPr algn="ctr"/>
            <a:r>
              <a:rPr lang="en-US" sz="1600" b="1" dirty="0" smtClean="0">
                <a:latin typeface="Arial" pitchFamily="34" charset="0"/>
                <a:cs typeface="Arial" pitchFamily="34" charset="0"/>
              </a:rPr>
              <a:t>She is the first to welcome </a:t>
            </a:r>
            <a:r>
              <a:rPr lang="en-US" sz="1600" b="1" dirty="0">
                <a:latin typeface="Arial" pitchFamily="34" charset="0"/>
                <a:cs typeface="Arial" pitchFamily="34" charset="0"/>
              </a:rPr>
              <a:t>many </a:t>
            </a:r>
            <a:r>
              <a:rPr lang="en-US" sz="1600" b="1" dirty="0" smtClean="0">
                <a:latin typeface="Arial" pitchFamily="34" charset="0"/>
                <a:cs typeface="Arial" pitchFamily="34" charset="0"/>
              </a:rPr>
              <a:t>  </a:t>
            </a:r>
            <a:r>
              <a:rPr lang="en-US" sz="1600" b="1" i="1" dirty="0">
                <a:solidFill>
                  <a:srgbClr val="00B0F0"/>
                </a:solidFill>
                <a:latin typeface="Arial" pitchFamily="34" charset="0"/>
                <a:cs typeface="Arial" pitchFamily="34" charset="0"/>
              </a:rPr>
              <a:t>immigrants</a:t>
            </a:r>
            <a:r>
              <a:rPr lang="en-US" sz="1600" b="1" dirty="0">
                <a:latin typeface="Arial" pitchFamily="34" charset="0"/>
                <a:cs typeface="Arial" pitchFamily="34" charset="0"/>
              </a:rPr>
              <a:t> </a:t>
            </a:r>
            <a:r>
              <a:rPr lang="en-US" sz="1600" b="1" dirty="0" smtClean="0">
                <a:latin typeface="Arial" pitchFamily="34" charset="0"/>
                <a:cs typeface="Arial" pitchFamily="34" charset="0"/>
              </a:rPr>
              <a:t> who move </a:t>
            </a:r>
            <a:r>
              <a:rPr lang="en-US" sz="1600" b="1" dirty="0">
                <a:latin typeface="Arial" pitchFamily="34" charset="0"/>
                <a:cs typeface="Arial" pitchFamily="34" charset="0"/>
              </a:rPr>
              <a:t>away from their countries </a:t>
            </a:r>
            <a:r>
              <a:rPr lang="en-US" sz="1600" b="1" dirty="0" smtClean="0">
                <a:latin typeface="Arial" pitchFamily="34" charset="0"/>
                <a:cs typeface="Arial" pitchFamily="34" charset="0"/>
              </a:rPr>
              <a:t>to </a:t>
            </a:r>
            <a:r>
              <a:rPr lang="en-US" sz="1600" b="1" dirty="0">
                <a:latin typeface="Arial" pitchFamily="34" charset="0"/>
                <a:cs typeface="Arial" pitchFamily="34" charset="0"/>
              </a:rPr>
              <a:t>settle in the United States</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p:txBody>
      </p:sp>
      <p:cxnSp>
        <p:nvCxnSpPr>
          <p:cNvPr id="11" name="Straight Connector 10"/>
          <p:cNvCxnSpPr/>
          <p:nvPr/>
        </p:nvCxnSpPr>
        <p:spPr>
          <a:xfrm>
            <a:off x="6096000" y="5410200"/>
            <a:ext cx="2019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100078"/>
            <a:ext cx="4267201" cy="2862322"/>
          </a:xfrm>
          <a:prstGeom prst="rect">
            <a:avLst/>
          </a:prstGeom>
        </p:spPr>
        <p:txBody>
          <a:bodyPr wrap="square">
            <a:spAutoFit/>
          </a:bodyPr>
          <a:lstStyle/>
          <a:p>
            <a:r>
              <a:rPr lang="en-US" b="1" u="sng" dirty="0" smtClean="0">
                <a:solidFill>
                  <a:srgbClr val="FF0000"/>
                </a:solidFill>
                <a:latin typeface="Arial" pitchFamily="34" charset="0"/>
                <a:cs typeface="Arial" pitchFamily="34" charset="0"/>
              </a:rPr>
              <a:t>They HOPED for:</a:t>
            </a:r>
          </a:p>
          <a:p>
            <a:pPr marL="285750" indent="-285750">
              <a:buFont typeface="Arial" pitchFamily="34" charset="0"/>
              <a:buChar char="•"/>
            </a:pPr>
            <a:r>
              <a:rPr lang="en-US" dirty="0" smtClean="0">
                <a:latin typeface="Arial" pitchFamily="34" charset="0"/>
                <a:cs typeface="Arial" pitchFamily="34" charset="0"/>
              </a:rPr>
              <a:t>Freedom to choose religious beliefs</a:t>
            </a:r>
          </a:p>
          <a:p>
            <a:pPr marL="285750" indent="-285750">
              <a:buFont typeface="Arial" pitchFamily="34" charset="0"/>
              <a:buChar char="•"/>
            </a:pPr>
            <a:r>
              <a:rPr lang="en-US" dirty="0" smtClean="0">
                <a:latin typeface="Arial" pitchFamily="34" charset="0"/>
                <a:cs typeface="Arial" pitchFamily="34" charset="0"/>
              </a:rPr>
              <a:t>Better opportunities</a:t>
            </a:r>
          </a:p>
          <a:p>
            <a:pPr marL="285750" indent="-285750">
              <a:buFont typeface="Arial" pitchFamily="34" charset="0"/>
              <a:buChar char="•"/>
            </a:pPr>
            <a:r>
              <a:rPr lang="en-US" dirty="0" smtClean="0">
                <a:latin typeface="Arial" pitchFamily="34" charset="0"/>
                <a:cs typeface="Arial" pitchFamily="34" charset="0"/>
              </a:rPr>
              <a:t>More opportunities; jobs, pay, purchase land</a:t>
            </a:r>
          </a:p>
          <a:p>
            <a:pPr marL="285750" indent="-285750">
              <a:buFont typeface="Arial" pitchFamily="34" charset="0"/>
              <a:buChar char="•"/>
            </a:pPr>
            <a:r>
              <a:rPr lang="en-US" dirty="0" smtClean="0">
                <a:latin typeface="Arial" pitchFamily="34" charset="0"/>
                <a:cs typeface="Arial" pitchFamily="34" charset="0"/>
              </a:rPr>
              <a:t>Join friends and relatives who had already moved to the United States</a:t>
            </a:r>
          </a:p>
          <a:p>
            <a:pPr marL="285750" indent="-285750">
              <a:buFont typeface="Arial" pitchFamily="34" charset="0"/>
              <a:buChar char="•"/>
            </a:pPr>
            <a:r>
              <a:rPr lang="en-US" dirty="0" smtClean="0">
                <a:latin typeface="Arial" pitchFamily="34" charset="0"/>
                <a:cs typeface="Arial" pitchFamily="34" charset="0"/>
              </a:rPr>
              <a:t>To build a new nation</a:t>
            </a:r>
          </a:p>
          <a:p>
            <a:pPr marL="285750" indent="-285750">
              <a:buFont typeface="Arial" pitchFamily="34" charset="0"/>
              <a:buChar char="•"/>
            </a:pPr>
            <a:r>
              <a:rPr lang="en-US" dirty="0" smtClean="0">
                <a:latin typeface="Arial" pitchFamily="34" charset="0"/>
                <a:cs typeface="Arial" pitchFamily="34" charset="0"/>
              </a:rPr>
              <a:t>Chance at a better life for themselves and their families</a:t>
            </a:r>
          </a:p>
        </p:txBody>
      </p:sp>
      <p:pic>
        <p:nvPicPr>
          <p:cNvPr id="3" name="Picture 10" descr="http://www.allpatriots.com/images/immigration/immigration-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085" y="4343400"/>
            <a:ext cx="4114315" cy="237368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9890" y="162580"/>
            <a:ext cx="5291833" cy="584775"/>
          </a:xfrm>
          <a:prstGeom prst="rect">
            <a:avLst/>
          </a:prstGeom>
          <a:noFill/>
        </p:spPr>
        <p:txBody>
          <a:bodyPr wrap="none" rtlCol="0">
            <a:spAutoFit/>
          </a:bodyPr>
          <a:lstStyle/>
          <a:p>
            <a:r>
              <a:rPr lang="en-US" sz="3200" b="1" dirty="0" smtClean="0">
                <a:solidFill>
                  <a:srgbClr val="0066FF"/>
                </a:solidFill>
              </a:rPr>
              <a:t>Immigrants  came  because…</a:t>
            </a:r>
            <a:endParaRPr lang="en-US" sz="3200" b="1" i="1" dirty="0">
              <a:solidFill>
                <a:srgbClr val="0066FF"/>
              </a:solidFill>
            </a:endParaRPr>
          </a:p>
        </p:txBody>
      </p:sp>
      <p:pic>
        <p:nvPicPr>
          <p:cNvPr id="6" name="Picture 12" descr="http://immigration.procon.org/files/immigration%20images/immigrants-19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4114315" cy="235103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1100078"/>
            <a:ext cx="4572000" cy="2862322"/>
          </a:xfrm>
          <a:prstGeom prst="rect">
            <a:avLst/>
          </a:prstGeom>
        </p:spPr>
        <p:txBody>
          <a:bodyPr>
            <a:spAutoFit/>
          </a:bodyPr>
          <a:lstStyle/>
          <a:p>
            <a:r>
              <a:rPr lang="en-US" b="1" u="sng" dirty="0">
                <a:solidFill>
                  <a:srgbClr val="FF0000"/>
                </a:solidFill>
                <a:latin typeface="Arial" pitchFamily="34" charset="0"/>
                <a:cs typeface="Arial" pitchFamily="34" charset="0"/>
              </a:rPr>
              <a:t>They wanted to </a:t>
            </a:r>
            <a:r>
              <a:rPr lang="en-US" b="1" u="sng" dirty="0" smtClean="0">
                <a:solidFill>
                  <a:srgbClr val="FF0000"/>
                </a:solidFill>
                <a:latin typeface="Arial" pitchFamily="34" charset="0"/>
                <a:cs typeface="Arial" pitchFamily="34" charset="0"/>
              </a:rPr>
              <a:t>ESCAPE </a:t>
            </a:r>
            <a:r>
              <a:rPr lang="en-US" u="sng" dirty="0" smtClean="0">
                <a:solidFill>
                  <a:srgbClr val="FF0000"/>
                </a:solidFill>
                <a:latin typeface="Arial" pitchFamily="34" charset="0"/>
                <a:cs typeface="Arial" pitchFamily="34" charset="0"/>
              </a:rPr>
              <a:t>:</a:t>
            </a:r>
            <a:endParaRPr lang="en-US" u="sng" dirty="0">
              <a:solidFill>
                <a:srgbClr val="FF0000"/>
              </a:solidFill>
              <a:latin typeface="Arial" pitchFamily="34" charset="0"/>
              <a:cs typeface="Arial" pitchFamily="34" charset="0"/>
            </a:endParaRPr>
          </a:p>
          <a:p>
            <a:pPr marL="285750" indent="-285750">
              <a:buFont typeface="Arial" pitchFamily="34" charset="0"/>
              <a:buChar char="•"/>
            </a:pPr>
            <a:r>
              <a:rPr lang="en-US" dirty="0">
                <a:latin typeface="Arial" pitchFamily="34" charset="0"/>
                <a:cs typeface="Arial" pitchFamily="34" charset="0"/>
              </a:rPr>
              <a:t>Poverty</a:t>
            </a:r>
          </a:p>
          <a:p>
            <a:pPr marL="285750" indent="-285750">
              <a:buFont typeface="Arial" pitchFamily="34" charset="0"/>
              <a:buChar char="•"/>
            </a:pPr>
            <a:r>
              <a:rPr lang="en-US" dirty="0">
                <a:latin typeface="Arial" pitchFamily="34" charset="0"/>
                <a:cs typeface="Arial" pitchFamily="34" charset="0"/>
              </a:rPr>
              <a:t>Crop failure, famine and/or drought</a:t>
            </a:r>
          </a:p>
          <a:p>
            <a:pPr marL="285750" indent="-285750">
              <a:buFont typeface="Arial" pitchFamily="34" charset="0"/>
              <a:buChar char="•"/>
            </a:pPr>
            <a:r>
              <a:rPr lang="en-US" dirty="0">
                <a:latin typeface="Arial" pitchFamily="34" charset="0"/>
                <a:cs typeface="Arial" pitchFamily="34" charset="0"/>
              </a:rPr>
              <a:t>No jobs</a:t>
            </a:r>
          </a:p>
          <a:p>
            <a:pPr marL="285750" indent="-285750">
              <a:buFont typeface="Arial" pitchFamily="34" charset="0"/>
              <a:buChar char="•"/>
            </a:pPr>
            <a:r>
              <a:rPr lang="en-US" dirty="0">
                <a:latin typeface="Arial" pitchFamily="34" charset="0"/>
                <a:cs typeface="Arial" pitchFamily="34" charset="0"/>
              </a:rPr>
              <a:t>Bad political conditions</a:t>
            </a:r>
          </a:p>
          <a:p>
            <a:pPr marL="285750" indent="-285750">
              <a:buFont typeface="Arial" pitchFamily="34" charset="0"/>
              <a:buChar char="•"/>
            </a:pPr>
            <a:r>
              <a:rPr lang="en-US" dirty="0">
                <a:latin typeface="Arial" pitchFamily="34" charset="0"/>
                <a:cs typeface="Arial" pitchFamily="34" charset="0"/>
              </a:rPr>
              <a:t>Persecution or intolerance</a:t>
            </a:r>
          </a:p>
          <a:p>
            <a:pPr marL="285750" indent="-285750">
              <a:buFont typeface="Arial" pitchFamily="34" charset="0"/>
              <a:buChar char="•"/>
            </a:pPr>
            <a:r>
              <a:rPr lang="en-US" dirty="0">
                <a:latin typeface="Arial" pitchFamily="34" charset="0"/>
                <a:cs typeface="Arial" pitchFamily="34" charset="0"/>
              </a:rPr>
              <a:t>Lack of freedom</a:t>
            </a:r>
          </a:p>
          <a:p>
            <a:pPr marL="285750" indent="-285750">
              <a:buFont typeface="Arial" pitchFamily="34" charset="0"/>
              <a:buChar char="•"/>
            </a:pPr>
            <a:r>
              <a:rPr lang="en-US" dirty="0">
                <a:latin typeface="Arial" pitchFamily="34" charset="0"/>
                <a:cs typeface="Arial" pitchFamily="34" charset="0"/>
              </a:rPr>
              <a:t>Shortage of farmland</a:t>
            </a:r>
          </a:p>
          <a:p>
            <a:pPr marL="285750" indent="-285750">
              <a:buFont typeface="Arial" pitchFamily="34" charset="0"/>
              <a:buChar char="•"/>
            </a:pPr>
            <a:r>
              <a:rPr lang="en-US" dirty="0">
                <a:latin typeface="Arial" pitchFamily="34" charset="0"/>
                <a:cs typeface="Arial" pitchFamily="34" charset="0"/>
              </a:rPr>
              <a:t>Struggling or failing economy</a:t>
            </a:r>
          </a:p>
          <a:p>
            <a:pPr marL="285750" indent="-285750">
              <a:buFont typeface="Arial" pitchFamily="34" charset="0"/>
              <a:buChar char="•"/>
            </a:pPr>
            <a:r>
              <a:rPr lang="en-US" dirty="0">
                <a:latin typeface="Arial" pitchFamily="34" charset="0"/>
                <a:cs typeface="Arial" pitchFamily="34" charset="0"/>
              </a:rPr>
              <a:t>Wars in their homeland</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64879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142393"/>
            <a:ext cx="8839200" cy="1487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4" descr="https://encrypted-tbn1.gstatic.com/images?q=tbn:ANd9GcTi1TO6Y-TexD2lRqzOS9HLEDW-SEiarL_KSmqO6HZvLldHSW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77734"/>
            <a:ext cx="3352799" cy="332286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09599" y="228600"/>
            <a:ext cx="8123482" cy="1015663"/>
          </a:xfrm>
          <a:prstGeom prst="rect">
            <a:avLst/>
          </a:prstGeom>
        </p:spPr>
        <p:txBody>
          <a:bodyPr wrap="square">
            <a:spAutoFit/>
          </a:bodyPr>
          <a:lstStyle/>
          <a:p>
            <a:r>
              <a:rPr lang="en-US" sz="2000" b="1" dirty="0" smtClean="0">
                <a:solidFill>
                  <a:srgbClr val="FF0000"/>
                </a:solidFill>
                <a:latin typeface="Arial" pitchFamily="34" charset="0"/>
                <a:cs typeface="Arial" pitchFamily="34" charset="0"/>
              </a:rPr>
              <a:t>Most </a:t>
            </a:r>
            <a:r>
              <a:rPr lang="en-US" sz="2000" b="1" dirty="0">
                <a:solidFill>
                  <a:srgbClr val="FF0000"/>
                </a:solidFill>
                <a:latin typeface="Arial" pitchFamily="34" charset="0"/>
                <a:cs typeface="Arial" pitchFamily="34" charset="0"/>
              </a:rPr>
              <a:t>early immigrants </a:t>
            </a:r>
            <a:r>
              <a:rPr lang="en-US" sz="2000" b="1" dirty="0" smtClean="0">
                <a:solidFill>
                  <a:srgbClr val="FF0000"/>
                </a:solidFill>
                <a:latin typeface="Arial" pitchFamily="34" charset="0"/>
                <a:cs typeface="Arial" pitchFamily="34" charset="0"/>
              </a:rPr>
              <a:t>arrived </a:t>
            </a:r>
            <a:r>
              <a:rPr lang="en-US" sz="2000" b="1" dirty="0">
                <a:solidFill>
                  <a:srgbClr val="FF0000"/>
                </a:solidFill>
                <a:latin typeface="Arial" pitchFamily="34" charset="0"/>
                <a:cs typeface="Arial" pitchFamily="34" charset="0"/>
              </a:rPr>
              <a:t>in New York City </a:t>
            </a:r>
            <a:r>
              <a:rPr lang="en-US" sz="2000" b="1" dirty="0" smtClean="0">
                <a:solidFill>
                  <a:srgbClr val="FF0000"/>
                </a:solidFill>
                <a:latin typeface="Arial" pitchFamily="34" charset="0"/>
                <a:cs typeface="Arial" pitchFamily="34" charset="0"/>
              </a:rPr>
              <a:t>with only </a:t>
            </a:r>
            <a:r>
              <a:rPr lang="en-US" sz="2000" b="1" dirty="0">
                <a:solidFill>
                  <a:srgbClr val="FF0000"/>
                </a:solidFill>
                <a:latin typeface="Arial" pitchFamily="34" charset="0"/>
                <a:cs typeface="Arial" pitchFamily="34" charset="0"/>
              </a:rPr>
              <a:t>the </a:t>
            </a:r>
            <a:r>
              <a:rPr lang="en-US" sz="2000" b="1" dirty="0" smtClean="0">
                <a:solidFill>
                  <a:srgbClr val="FF0000"/>
                </a:solidFill>
                <a:latin typeface="Arial" pitchFamily="34" charset="0"/>
                <a:cs typeface="Arial" pitchFamily="34" charset="0"/>
              </a:rPr>
              <a:t>clothes </a:t>
            </a:r>
            <a:r>
              <a:rPr lang="en-US" sz="2000" b="1" dirty="0">
                <a:solidFill>
                  <a:srgbClr val="FF0000"/>
                </a:solidFill>
                <a:latin typeface="Arial" pitchFamily="34" charset="0"/>
                <a:cs typeface="Arial" pitchFamily="34" charset="0"/>
              </a:rPr>
              <a:t>on their </a:t>
            </a:r>
            <a:r>
              <a:rPr lang="en-US" sz="2000" b="1" dirty="0" smtClean="0">
                <a:solidFill>
                  <a:srgbClr val="FF0000"/>
                </a:solidFill>
                <a:latin typeface="Arial" pitchFamily="34" charset="0"/>
                <a:cs typeface="Arial" pitchFamily="34" charset="0"/>
              </a:rPr>
              <a:t>back. Some brought a small trunk or </a:t>
            </a:r>
            <a:r>
              <a:rPr lang="en-US" sz="2000" b="1" dirty="0">
                <a:solidFill>
                  <a:srgbClr val="FF0000"/>
                </a:solidFill>
                <a:latin typeface="Arial" pitchFamily="34" charset="0"/>
                <a:cs typeface="Arial" pitchFamily="34" charset="0"/>
              </a:rPr>
              <a:t>bag </a:t>
            </a:r>
            <a:r>
              <a:rPr lang="en-US" sz="2000" b="1" dirty="0" smtClean="0">
                <a:solidFill>
                  <a:srgbClr val="FF0000"/>
                </a:solidFill>
                <a:latin typeface="Arial" pitchFamily="34" charset="0"/>
                <a:cs typeface="Arial" pitchFamily="34" charset="0"/>
              </a:rPr>
              <a:t>of their belongings which might include:</a:t>
            </a:r>
            <a:endParaRPr lang="en-US" sz="2000" b="1" dirty="0">
              <a:solidFill>
                <a:srgbClr val="FF0000"/>
              </a:solidFill>
              <a:latin typeface="Arial" pitchFamily="34" charset="0"/>
              <a:cs typeface="Arial" pitchFamily="34" charset="0"/>
            </a:endParaRPr>
          </a:p>
        </p:txBody>
      </p:sp>
      <p:sp>
        <p:nvSpPr>
          <p:cNvPr id="6" name="TextBox 5"/>
          <p:cNvSpPr txBox="1"/>
          <p:nvPr/>
        </p:nvSpPr>
        <p:spPr>
          <a:xfrm>
            <a:off x="152400" y="1572185"/>
            <a:ext cx="2492990" cy="3570208"/>
          </a:xfrm>
          <a:prstGeom prst="rect">
            <a:avLst/>
          </a:prstGeom>
          <a:noFill/>
        </p:spPr>
        <p:txBody>
          <a:bodyPr wrap="none" rtlCol="0">
            <a:spAutoFit/>
          </a:bodyPr>
          <a:lstStyle/>
          <a:p>
            <a:pPr marL="285750" indent="-285750">
              <a:buFont typeface="Arial" pitchFamily="34" charset="0"/>
              <a:buChar char="•"/>
            </a:pPr>
            <a:r>
              <a:rPr lang="en-US" sz="1600" b="1" dirty="0" smtClean="0">
                <a:latin typeface="Arial" pitchFamily="34" charset="0"/>
                <a:cs typeface="Arial" pitchFamily="34" charset="0"/>
              </a:rPr>
              <a:t>Passports</a:t>
            </a:r>
          </a:p>
          <a:p>
            <a:pPr marL="285750" indent="-285750">
              <a:buFont typeface="Arial" pitchFamily="34" charset="0"/>
              <a:buChar char="•"/>
            </a:pPr>
            <a:r>
              <a:rPr lang="en-US" sz="1600" b="1" dirty="0" smtClean="0">
                <a:latin typeface="Arial" pitchFamily="34" charset="0"/>
                <a:cs typeface="Arial" pitchFamily="34" charset="0"/>
              </a:rPr>
              <a:t>Photos</a:t>
            </a:r>
          </a:p>
          <a:p>
            <a:pPr marL="285750" indent="-285750">
              <a:buFont typeface="Arial" pitchFamily="34" charset="0"/>
              <a:buChar char="•"/>
            </a:pPr>
            <a:r>
              <a:rPr lang="en-US" sz="1600" b="1" dirty="0" smtClean="0">
                <a:latin typeface="Arial" pitchFamily="34" charset="0"/>
                <a:cs typeface="Arial" pitchFamily="34" charset="0"/>
              </a:rPr>
              <a:t>Religious items</a:t>
            </a:r>
          </a:p>
          <a:p>
            <a:pPr marL="285750" indent="-285750">
              <a:buFont typeface="Arial" pitchFamily="34" charset="0"/>
              <a:buChar char="•"/>
            </a:pPr>
            <a:r>
              <a:rPr lang="en-US" sz="1600" b="1" dirty="0" smtClean="0">
                <a:latin typeface="Arial" pitchFamily="34" charset="0"/>
                <a:cs typeface="Arial" pitchFamily="34" charset="0"/>
              </a:rPr>
              <a:t>Address of a relative</a:t>
            </a:r>
            <a:endParaRPr lang="en-US" sz="1600" b="1" dirty="0">
              <a:latin typeface="Arial" pitchFamily="34" charset="0"/>
              <a:cs typeface="Arial" pitchFamily="34" charset="0"/>
            </a:endParaRPr>
          </a:p>
          <a:p>
            <a:pPr marL="285750" indent="-285750">
              <a:buFont typeface="Arial" pitchFamily="34" charset="0"/>
              <a:buChar char="•"/>
            </a:pPr>
            <a:r>
              <a:rPr lang="en-US" sz="1600" b="1" dirty="0" smtClean="0">
                <a:latin typeface="Arial" pitchFamily="34" charset="0"/>
                <a:cs typeface="Arial" pitchFamily="34" charset="0"/>
              </a:rPr>
              <a:t>Cherished object</a:t>
            </a:r>
          </a:p>
          <a:p>
            <a:pPr marL="285750" indent="-285750">
              <a:buFont typeface="Arial" pitchFamily="34" charset="0"/>
              <a:buChar char="•"/>
            </a:pPr>
            <a:r>
              <a:rPr lang="en-US" sz="1600" b="1" dirty="0" smtClean="0">
                <a:latin typeface="Arial" pitchFamily="34" charset="0"/>
                <a:cs typeface="Arial" pitchFamily="34" charset="0"/>
              </a:rPr>
              <a:t>Cherished  papers</a:t>
            </a:r>
          </a:p>
          <a:p>
            <a:pPr marL="285750" indent="-285750">
              <a:buFont typeface="Arial" pitchFamily="34" charset="0"/>
              <a:buChar char="•"/>
            </a:pPr>
            <a:r>
              <a:rPr lang="en-US" sz="1600" b="1" dirty="0" smtClean="0">
                <a:latin typeface="Arial" pitchFamily="34" charset="0"/>
                <a:cs typeface="Arial" pitchFamily="34" charset="0"/>
              </a:rPr>
              <a:t>Books</a:t>
            </a:r>
          </a:p>
          <a:p>
            <a:pPr marL="285750" indent="-285750">
              <a:buFont typeface="Arial" pitchFamily="34" charset="0"/>
              <a:buChar char="•"/>
            </a:pPr>
            <a:r>
              <a:rPr lang="en-US" sz="1600" b="1" dirty="0" smtClean="0">
                <a:latin typeface="Arial" pitchFamily="34" charset="0"/>
                <a:cs typeface="Arial" pitchFamily="34" charset="0"/>
              </a:rPr>
              <a:t>Clothes</a:t>
            </a:r>
          </a:p>
          <a:p>
            <a:pPr marL="285750" indent="-285750">
              <a:buFont typeface="Arial" pitchFamily="34" charset="0"/>
              <a:buChar char="•"/>
            </a:pPr>
            <a:r>
              <a:rPr lang="en-US" sz="1600" b="1" dirty="0" smtClean="0">
                <a:solidFill>
                  <a:srgbClr val="FF0000"/>
                </a:solidFill>
                <a:latin typeface="Arial" pitchFamily="34" charset="0"/>
                <a:cs typeface="Arial" pitchFamily="34" charset="0"/>
              </a:rPr>
              <a:t>Thimble</a:t>
            </a:r>
          </a:p>
          <a:p>
            <a:pPr marL="285750" indent="-285750">
              <a:buFont typeface="Arial" pitchFamily="34" charset="0"/>
              <a:buChar char="•"/>
            </a:pPr>
            <a:r>
              <a:rPr lang="en-US" sz="1600" b="1" dirty="0" smtClean="0">
                <a:solidFill>
                  <a:srgbClr val="FF0000"/>
                </a:solidFill>
                <a:latin typeface="Arial" pitchFamily="34" charset="0"/>
                <a:cs typeface="Arial" pitchFamily="34" charset="0"/>
              </a:rPr>
              <a:t>Needle</a:t>
            </a:r>
          </a:p>
          <a:p>
            <a:pPr marL="285750" indent="-285750">
              <a:buFont typeface="Arial" pitchFamily="34" charset="0"/>
              <a:buChar char="•"/>
            </a:pPr>
            <a:r>
              <a:rPr lang="en-US" sz="1600" b="1" dirty="0" smtClean="0">
                <a:solidFill>
                  <a:srgbClr val="FF0000"/>
                </a:solidFill>
                <a:latin typeface="Arial" pitchFamily="34" charset="0"/>
                <a:cs typeface="Arial" pitchFamily="34" charset="0"/>
              </a:rPr>
              <a:t>Thread</a:t>
            </a:r>
          </a:p>
          <a:p>
            <a:pPr marL="285750" indent="-285750">
              <a:buFont typeface="Arial" pitchFamily="34" charset="0"/>
              <a:buChar char="•"/>
            </a:pPr>
            <a:r>
              <a:rPr lang="en-US" sz="1600" b="1" dirty="0" smtClean="0">
                <a:latin typeface="Arial" pitchFamily="34" charset="0"/>
                <a:cs typeface="Arial" pitchFamily="34" charset="0"/>
              </a:rPr>
              <a:t>Medicine</a:t>
            </a:r>
          </a:p>
          <a:p>
            <a:pPr marL="285750" indent="-285750">
              <a:buFont typeface="Arial" pitchFamily="34" charset="0"/>
              <a:buChar char="•"/>
            </a:pPr>
            <a:r>
              <a:rPr lang="en-US" sz="1600" b="1" dirty="0" smtClean="0">
                <a:latin typeface="Arial" pitchFamily="34" charset="0"/>
                <a:cs typeface="Arial" pitchFamily="34" charset="0"/>
              </a:rPr>
              <a:t>Money</a:t>
            </a:r>
          </a:p>
          <a:p>
            <a:endParaRPr lang="en-US" dirty="0" smtClean="0"/>
          </a:p>
        </p:txBody>
      </p:sp>
      <p:sp>
        <p:nvSpPr>
          <p:cNvPr id="8" name="TextBox 7"/>
          <p:cNvSpPr txBox="1"/>
          <p:nvPr/>
        </p:nvSpPr>
        <p:spPr>
          <a:xfrm>
            <a:off x="6248400" y="1600200"/>
            <a:ext cx="2986621" cy="3170099"/>
          </a:xfrm>
          <a:prstGeom prst="rect">
            <a:avLst/>
          </a:prstGeom>
          <a:noFill/>
        </p:spPr>
        <p:txBody>
          <a:bodyPr wrap="square" rtlCol="0">
            <a:spAutoFit/>
          </a:bodyPr>
          <a:lstStyle/>
          <a:p>
            <a:pPr algn="ctr"/>
            <a:r>
              <a:rPr lang="en-US" b="1" u="sng" dirty="0" smtClean="0">
                <a:latin typeface="Arial" panose="020B0604020202020204" pitchFamily="34" charset="0"/>
                <a:cs typeface="Arial" pitchFamily="34" charset="0"/>
              </a:rPr>
              <a:t>More Importantly</a:t>
            </a:r>
          </a:p>
          <a:p>
            <a:pPr algn="ctr"/>
            <a:endParaRPr lang="en-US" sz="800" b="1" dirty="0" smtClean="0">
              <a:latin typeface="Arial" panose="020B0604020202020204" pitchFamily="34" charset="0"/>
              <a:cs typeface="Arial" pitchFamily="34" charset="0"/>
            </a:endParaRPr>
          </a:p>
          <a:p>
            <a:pPr algn="ctr"/>
            <a:r>
              <a:rPr lang="en-US" b="1" dirty="0" smtClean="0">
                <a:latin typeface="Arial" panose="020B0604020202020204" pitchFamily="34" charset="0"/>
                <a:cs typeface="Arial" panose="020B0604020202020204" pitchFamily="34" charset="0"/>
              </a:rPr>
              <a:t>IMMIGRANTS</a:t>
            </a:r>
          </a:p>
          <a:p>
            <a:pPr algn="ctr"/>
            <a:endParaRPr lang="en-US" sz="800" b="1" dirty="0" smtClean="0">
              <a:latin typeface="Arial" panose="020B0604020202020204" pitchFamily="34" charset="0"/>
              <a:cs typeface="Arial" pitchFamily="34" charset="0"/>
            </a:endParaRPr>
          </a:p>
          <a:p>
            <a:pPr algn="ctr"/>
            <a:r>
              <a:rPr lang="en-US" b="1" dirty="0" smtClean="0">
                <a:latin typeface="Arial" panose="020B0604020202020204" pitchFamily="34" charset="0"/>
                <a:cs typeface="Arial" pitchFamily="34" charset="0"/>
              </a:rPr>
              <a:t>brought …</a:t>
            </a:r>
          </a:p>
          <a:p>
            <a:endParaRPr lang="en-US" sz="1600" b="1" i="1" u="sng" dirty="0">
              <a:latin typeface="Arial" panose="020B0604020202020204" pitchFamily="34" charset="0"/>
              <a:cs typeface="Arial" panose="020B0604020202020204" pitchFamily="34" charset="0"/>
            </a:endParaRPr>
          </a:p>
          <a:p>
            <a:pPr marL="285750" indent="-285750">
              <a:buFont typeface="Arial" pitchFamily="34" charset="0"/>
              <a:buChar char="•"/>
            </a:pPr>
            <a:r>
              <a:rPr lang="en-US" sz="1600" b="1" dirty="0" smtClean="0">
                <a:latin typeface="Arial" pitchFamily="34" charset="0"/>
                <a:cs typeface="Arial" pitchFamily="34" charset="0"/>
              </a:rPr>
              <a:t>Knowledge </a:t>
            </a:r>
          </a:p>
          <a:p>
            <a:pPr marL="285750" indent="-285750">
              <a:buFont typeface="Arial" pitchFamily="34" charset="0"/>
              <a:buChar char="•"/>
            </a:pPr>
            <a:r>
              <a:rPr lang="en-US" sz="1600" b="1" dirty="0">
                <a:latin typeface="Arial" pitchFamily="34" charset="0"/>
                <a:cs typeface="Arial" pitchFamily="34" charset="0"/>
              </a:rPr>
              <a:t>S</a:t>
            </a:r>
            <a:r>
              <a:rPr lang="en-US" sz="1600" b="1" dirty="0" smtClean="0">
                <a:latin typeface="Arial" pitchFamily="34" charset="0"/>
                <a:cs typeface="Arial" pitchFamily="34" charset="0"/>
              </a:rPr>
              <a:t>killed Craftsmanship</a:t>
            </a:r>
          </a:p>
          <a:p>
            <a:pPr marL="285750" indent="-285750">
              <a:buFont typeface="Arial" pitchFamily="34" charset="0"/>
              <a:buChar char="•"/>
            </a:pPr>
            <a:r>
              <a:rPr lang="en-US" sz="1600" b="1" dirty="0" smtClean="0">
                <a:latin typeface="Arial" pitchFamily="34" charset="0"/>
                <a:cs typeface="Arial" pitchFamily="34" charset="0"/>
              </a:rPr>
              <a:t>Traditions</a:t>
            </a:r>
          </a:p>
          <a:p>
            <a:pPr marL="285750" indent="-285750">
              <a:buFont typeface="Arial" pitchFamily="34" charset="0"/>
              <a:buChar char="•"/>
            </a:pPr>
            <a:r>
              <a:rPr lang="en-US" sz="1600" b="1" dirty="0" smtClean="0">
                <a:latin typeface="Arial" pitchFamily="34" charset="0"/>
                <a:cs typeface="Arial" pitchFamily="34" charset="0"/>
              </a:rPr>
              <a:t>Culture</a:t>
            </a:r>
          </a:p>
          <a:p>
            <a:pPr marL="285750" indent="-285750">
              <a:buFont typeface="Arial" pitchFamily="34" charset="0"/>
              <a:buChar char="•"/>
            </a:pPr>
            <a:r>
              <a:rPr lang="en-US" sz="1600" b="1" dirty="0" smtClean="0">
                <a:latin typeface="Arial" pitchFamily="34" charset="0"/>
                <a:cs typeface="Arial" pitchFamily="34" charset="0"/>
              </a:rPr>
              <a:t>History</a:t>
            </a:r>
          </a:p>
          <a:p>
            <a:pPr marL="285750" indent="-285750">
              <a:buFont typeface="Arial" pitchFamily="34" charset="0"/>
              <a:buChar char="•"/>
            </a:pPr>
            <a:r>
              <a:rPr lang="en-US" sz="1600" b="1" dirty="0" smtClean="0">
                <a:latin typeface="Arial" pitchFamily="34" charset="0"/>
                <a:cs typeface="Arial" pitchFamily="34" charset="0"/>
              </a:rPr>
              <a:t>Recipes</a:t>
            </a:r>
          </a:p>
          <a:p>
            <a:endParaRPr lang="en-US" dirty="0"/>
          </a:p>
        </p:txBody>
      </p:sp>
      <p:sp>
        <p:nvSpPr>
          <p:cNvPr id="9" name="TextBox 8"/>
          <p:cNvSpPr txBox="1"/>
          <p:nvPr/>
        </p:nvSpPr>
        <p:spPr>
          <a:xfrm>
            <a:off x="-304800" y="5486400"/>
            <a:ext cx="9601200" cy="954107"/>
          </a:xfrm>
          <a:prstGeom prst="rect">
            <a:avLst/>
          </a:prstGeom>
          <a:noFill/>
        </p:spPr>
        <p:txBody>
          <a:bodyPr wrap="square" rtlCol="0">
            <a:spAutoFit/>
          </a:bodyPr>
          <a:lstStyle/>
          <a:p>
            <a:pPr algn="ctr"/>
            <a:r>
              <a:rPr lang="en-US" sz="2800" b="1" dirty="0" smtClean="0">
                <a:solidFill>
                  <a:srgbClr val="002060"/>
                </a:solidFill>
                <a:latin typeface="Arial" panose="020B0604020202020204" pitchFamily="34" charset="0"/>
                <a:cs typeface="Arial" panose="020B0604020202020204" pitchFamily="34" charset="0"/>
              </a:rPr>
              <a:t>Why would Immigrants bring…</a:t>
            </a:r>
          </a:p>
          <a:p>
            <a:pPr algn="ctr"/>
            <a:r>
              <a:rPr lang="en-US" sz="2800" b="1" dirty="0" smtClean="0">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thimble, needle and thread to the United States?</a:t>
            </a:r>
            <a:endParaRPr lang="en-US" sz="2800" b="1"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rot="10800000">
            <a:off x="7036180" y="4896172"/>
            <a:ext cx="1926845" cy="246221"/>
          </a:xfrm>
          <a:prstGeom prst="rect">
            <a:avLst/>
          </a:prstGeom>
          <a:noFill/>
        </p:spPr>
        <p:txBody>
          <a:bodyPr wrap="square" rtlCol="0">
            <a:spAutoFit/>
          </a:bodyPr>
          <a:lstStyle/>
          <a:p>
            <a:r>
              <a:rPr lang="en-US" sz="1000" dirty="0" smtClean="0">
                <a:solidFill>
                  <a:srgbClr val="FF0000"/>
                </a:solidFill>
              </a:rPr>
              <a:t>ANSWER:  to get a job</a:t>
            </a:r>
            <a:endParaRPr lang="en-US" sz="1000" dirty="0">
              <a:solidFill>
                <a:srgbClr val="FF0000"/>
              </a:solidFill>
            </a:endParaRPr>
          </a:p>
        </p:txBody>
      </p:sp>
    </p:spTree>
    <p:extLst>
      <p:ext uri="{BB962C8B-B14F-4D97-AF65-F5344CB8AC3E}">
        <p14:creationId xmlns:p14="http://schemas.microsoft.com/office/powerpoint/2010/main" val="317318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assets.nydailynews.com/img/2011/10/27/alg_statue-of-liberty-firewo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647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28906" y="6172200"/>
            <a:ext cx="2964273" cy="523220"/>
          </a:xfrm>
          <a:prstGeom prst="rect">
            <a:avLst/>
          </a:prstGeom>
          <a:noFill/>
        </p:spPr>
        <p:txBody>
          <a:bodyPr wrap="none" rtlCol="0">
            <a:spAutoFit/>
          </a:bodyPr>
          <a:lstStyle/>
          <a:p>
            <a:r>
              <a:rPr lang="en-US" sz="2800" dirty="0" smtClean="0">
                <a:solidFill>
                  <a:srgbClr val="0066FF"/>
                </a:solidFill>
                <a:latin typeface="Arial" pitchFamily="34" charset="0"/>
                <a:cs typeface="Arial" pitchFamily="34" charset="0"/>
              </a:rPr>
              <a:t>October 28, 1886</a:t>
            </a:r>
            <a:endParaRPr lang="en-US" sz="2800" dirty="0">
              <a:solidFill>
                <a:srgbClr val="0066FF"/>
              </a:solidFill>
              <a:latin typeface="Arial" pitchFamily="34" charset="0"/>
              <a:cs typeface="Arial" pitchFamily="34" charset="0"/>
            </a:endParaRPr>
          </a:p>
        </p:txBody>
      </p:sp>
      <p:sp>
        <p:nvSpPr>
          <p:cNvPr id="5" name="Rectangle 4"/>
          <p:cNvSpPr/>
          <p:nvPr/>
        </p:nvSpPr>
        <p:spPr>
          <a:xfrm>
            <a:off x="7010400" y="228600"/>
            <a:ext cx="1981200" cy="2031325"/>
          </a:xfrm>
          <a:prstGeom prst="rect">
            <a:avLst/>
          </a:prstGeom>
        </p:spPr>
        <p:txBody>
          <a:bodyPr wrap="square">
            <a:spAutoFit/>
          </a:bodyPr>
          <a:lstStyle/>
          <a:p>
            <a:pPr algn="ctr"/>
            <a:r>
              <a:rPr lang="en-US" dirty="0" smtClean="0">
                <a:latin typeface="Arial" pitchFamily="34" charset="0"/>
                <a:cs typeface="Arial" pitchFamily="34" charset="0"/>
              </a:rPr>
              <a:t>This copper clad statue </a:t>
            </a:r>
            <a:r>
              <a:rPr lang="en-US" dirty="0">
                <a:latin typeface="Arial" pitchFamily="34" charset="0"/>
                <a:cs typeface="Arial" pitchFamily="34" charset="0"/>
              </a:rPr>
              <a:t>of a crowned </a:t>
            </a:r>
            <a:r>
              <a:rPr lang="en-US" dirty="0" smtClean="0">
                <a:latin typeface="Arial" pitchFamily="34" charset="0"/>
                <a:cs typeface="Arial" pitchFamily="34" charset="0"/>
              </a:rPr>
              <a:t>woman, </a:t>
            </a:r>
            <a:r>
              <a:rPr lang="en-US" dirty="0">
                <a:latin typeface="Arial" pitchFamily="34" charset="0"/>
                <a:cs typeface="Arial" pitchFamily="34" charset="0"/>
              </a:rPr>
              <a:t>remains the </a:t>
            </a:r>
            <a:r>
              <a:rPr lang="en-US" dirty="0" smtClean="0">
                <a:latin typeface="Arial" pitchFamily="34" charset="0"/>
                <a:cs typeface="Arial" pitchFamily="34" charset="0"/>
              </a:rPr>
              <a:t>best known </a:t>
            </a:r>
            <a:r>
              <a:rPr lang="en-US" dirty="0">
                <a:latin typeface="Arial" pitchFamily="34" charset="0"/>
                <a:cs typeface="Arial" pitchFamily="34" charset="0"/>
              </a:rPr>
              <a:t>symbol of freedom in the world. </a:t>
            </a:r>
          </a:p>
        </p:txBody>
      </p:sp>
      <p:sp>
        <p:nvSpPr>
          <p:cNvPr id="2" name="Rectangle 1"/>
          <p:cNvSpPr/>
          <p:nvPr/>
        </p:nvSpPr>
        <p:spPr>
          <a:xfrm>
            <a:off x="76200" y="69294"/>
            <a:ext cx="2514600" cy="7017306"/>
          </a:xfrm>
          <a:prstGeom prst="rect">
            <a:avLst/>
          </a:prstGeom>
          <a:noFill/>
        </p:spPr>
        <p:txBody>
          <a:bodyPr wrap="square">
            <a:spAutoFit/>
          </a:bodyPr>
          <a:lstStyle/>
          <a:p>
            <a:r>
              <a:rPr lang="en-US" dirty="0" smtClean="0">
                <a:latin typeface="Arial" pitchFamily="34" charset="0"/>
                <a:cs typeface="Arial" pitchFamily="34" charset="0"/>
              </a:rPr>
              <a:t>A cold </a:t>
            </a:r>
            <a:r>
              <a:rPr lang="en-US" dirty="0">
                <a:latin typeface="Arial" pitchFamily="34" charset="0"/>
                <a:cs typeface="Arial" pitchFamily="34" charset="0"/>
              </a:rPr>
              <a:t>and misty day, the Statue of Liberty was unveiled on Bedloe's Island in New York Harbor and dedicated amid great public celebration.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New </a:t>
            </a:r>
            <a:r>
              <a:rPr lang="en-US" dirty="0">
                <a:latin typeface="Arial" pitchFamily="34" charset="0"/>
                <a:cs typeface="Arial" pitchFamily="34" charset="0"/>
              </a:rPr>
              <a:t>York City declared a general holiday, and Brooklyn closed its schools.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As </a:t>
            </a:r>
            <a:r>
              <a:rPr lang="en-US" dirty="0">
                <a:latin typeface="Arial" pitchFamily="34" charset="0"/>
                <a:cs typeface="Arial" pitchFamily="34" charset="0"/>
              </a:rPr>
              <a:t>crowds cheered, horns blared, ships' bells rang out, and fireworks filled the </a:t>
            </a:r>
            <a:r>
              <a:rPr lang="en-US" dirty="0" smtClean="0">
                <a:latin typeface="Arial" pitchFamily="34" charset="0"/>
                <a:cs typeface="Arial" pitchFamily="34" charset="0"/>
              </a:rPr>
              <a:t>air</a:t>
            </a:r>
            <a:r>
              <a:rPr lang="en-US" dirty="0">
                <a:latin typeface="Arial" pitchFamily="34" charset="0"/>
                <a:cs typeface="Arial" pitchFamily="34" charset="0"/>
              </a:rPr>
              <a:t>.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President </a:t>
            </a:r>
            <a:r>
              <a:rPr lang="en-US" dirty="0">
                <a:latin typeface="Arial" pitchFamily="34" charset="0"/>
                <a:cs typeface="Arial" pitchFamily="34" charset="0"/>
              </a:rPr>
              <a:t>Grover Cleveland formally accepted the gift from the people of France to the people of the United States.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135950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762000"/>
            <a:ext cx="5943600" cy="1569660"/>
          </a:xfrm>
          <a:prstGeom prst="rect">
            <a:avLst/>
          </a:prstGeom>
          <a:noFill/>
        </p:spPr>
        <p:txBody>
          <a:bodyPr wrap="square" rtlCol="0">
            <a:spAutoFit/>
          </a:bodyPr>
          <a:lstStyle/>
          <a:p>
            <a:pPr algn="ctr"/>
            <a:r>
              <a:rPr lang="en-US" sz="4800" b="1" dirty="0" smtClean="0">
                <a:solidFill>
                  <a:srgbClr val="92D050"/>
                </a:solidFill>
                <a:latin typeface="Bodoni MT Black" pitchFamily="18" charset="0"/>
              </a:rPr>
              <a:t>Statue of Liberty</a:t>
            </a:r>
          </a:p>
          <a:p>
            <a:pPr algn="ctr"/>
            <a:r>
              <a:rPr lang="en-US" sz="4800" b="1" dirty="0" smtClean="0">
                <a:solidFill>
                  <a:srgbClr val="92D050"/>
                </a:solidFill>
                <a:latin typeface="Bodoni MT Black" pitchFamily="18" charset="0"/>
              </a:rPr>
              <a:t> POP-UP</a:t>
            </a:r>
            <a:endParaRPr lang="en-US" sz="4800" b="1" dirty="0">
              <a:solidFill>
                <a:srgbClr val="92D050"/>
              </a:solidFill>
              <a:latin typeface="Bodoni MT Black" pitchFamily="18" charset="0"/>
            </a:endParaRPr>
          </a:p>
        </p:txBody>
      </p:sp>
      <p:sp>
        <p:nvSpPr>
          <p:cNvPr id="3" name="TextBox 2"/>
          <p:cNvSpPr txBox="1"/>
          <p:nvPr/>
        </p:nvSpPr>
        <p:spPr>
          <a:xfrm>
            <a:off x="4191000" y="5338227"/>
            <a:ext cx="4038600" cy="1138773"/>
          </a:xfrm>
          <a:prstGeom prst="rect">
            <a:avLst/>
          </a:prstGeom>
          <a:noFill/>
        </p:spPr>
        <p:txBody>
          <a:bodyPr wrap="square" rtlCol="0">
            <a:spAutoFit/>
          </a:bodyPr>
          <a:lstStyle/>
          <a:p>
            <a:pPr algn="ctr"/>
            <a:r>
              <a:rPr lang="en-US" sz="2000" b="1" dirty="0">
                <a:solidFill>
                  <a:schemeClr val="tx1">
                    <a:lumMod val="85000"/>
                    <a:lumOff val="15000"/>
                  </a:schemeClr>
                </a:solidFill>
                <a:latin typeface="Arial" pitchFamily="34" charset="0"/>
                <a:cs typeface="Arial" pitchFamily="34" charset="0"/>
              </a:rPr>
              <a:t>I</a:t>
            </a:r>
            <a:r>
              <a:rPr lang="en-US" sz="2000" b="1" dirty="0" smtClean="0">
                <a:solidFill>
                  <a:schemeClr val="tx1">
                    <a:lumMod val="85000"/>
                    <a:lumOff val="15000"/>
                  </a:schemeClr>
                </a:solidFill>
                <a:latin typeface="Arial" pitchFamily="34" charset="0"/>
                <a:cs typeface="Arial" pitchFamily="34" charset="0"/>
              </a:rPr>
              <a:t>n the style of</a:t>
            </a:r>
          </a:p>
          <a:p>
            <a:pPr algn="ctr"/>
            <a:r>
              <a:rPr lang="en-US" sz="2000" b="1" dirty="0" smtClean="0">
                <a:solidFill>
                  <a:schemeClr val="tx1">
                    <a:lumMod val="85000"/>
                    <a:lumOff val="15000"/>
                  </a:schemeClr>
                </a:solidFill>
                <a:latin typeface="Arial" pitchFamily="34" charset="0"/>
                <a:cs typeface="Arial" pitchFamily="34" charset="0"/>
              </a:rPr>
              <a:t> Paper Artist and Book Maker,</a:t>
            </a:r>
          </a:p>
          <a:p>
            <a:pPr algn="ctr"/>
            <a:r>
              <a:rPr lang="en-US" sz="2800" dirty="0" smtClean="0">
                <a:solidFill>
                  <a:schemeClr val="tx1">
                    <a:lumMod val="85000"/>
                    <a:lumOff val="15000"/>
                  </a:schemeClr>
                </a:solidFill>
                <a:latin typeface="Arial" pitchFamily="34" charset="0"/>
                <a:cs typeface="Arial" pitchFamily="34" charset="0"/>
              </a:rPr>
              <a:t> </a:t>
            </a:r>
            <a:r>
              <a:rPr lang="en-US" sz="2800" b="1" i="1" dirty="0" smtClean="0">
                <a:solidFill>
                  <a:schemeClr val="tx1">
                    <a:lumMod val="85000"/>
                    <a:lumOff val="15000"/>
                  </a:schemeClr>
                </a:solidFill>
                <a:latin typeface="Arial" pitchFamily="34" charset="0"/>
                <a:cs typeface="Arial" pitchFamily="34" charset="0"/>
              </a:rPr>
              <a:t>Robert Sabuda</a:t>
            </a:r>
            <a:r>
              <a:rPr lang="en-US" sz="2000" b="1" i="1" dirty="0" smtClean="0">
                <a:solidFill>
                  <a:schemeClr val="tx1">
                    <a:lumMod val="85000"/>
                    <a:lumOff val="15000"/>
                  </a:schemeClr>
                </a:solidFill>
                <a:latin typeface="Arial" pitchFamily="34" charset="0"/>
                <a:cs typeface="Arial" pitchFamily="34" charset="0"/>
              </a:rPr>
              <a:t> </a:t>
            </a:r>
            <a:endParaRPr lang="en-US" sz="2000" b="1" i="1" dirty="0">
              <a:solidFill>
                <a:schemeClr val="tx1">
                  <a:lumMod val="85000"/>
                  <a:lumOff val="15000"/>
                </a:schemeClr>
              </a:solidFill>
              <a:latin typeface="Arial" pitchFamily="34" charset="0"/>
              <a:cs typeface="Arial" pitchFamily="34" charset="0"/>
            </a:endParaRPr>
          </a:p>
        </p:txBody>
      </p:sp>
      <p:sp>
        <p:nvSpPr>
          <p:cNvPr id="5" name="TextBox 4"/>
          <p:cNvSpPr txBox="1"/>
          <p:nvPr/>
        </p:nvSpPr>
        <p:spPr>
          <a:xfrm>
            <a:off x="4495800" y="147935"/>
            <a:ext cx="3503523" cy="461665"/>
          </a:xfrm>
          <a:prstGeom prst="rect">
            <a:avLst/>
          </a:prstGeom>
          <a:noFill/>
        </p:spPr>
        <p:txBody>
          <a:bodyPr wrap="none" rtlCol="0">
            <a:spAutoFit/>
          </a:bodyPr>
          <a:lstStyle/>
          <a:p>
            <a:r>
              <a:rPr lang="en-US" sz="2400" dirty="0" smtClean="0">
                <a:solidFill>
                  <a:schemeClr val="tx1">
                    <a:lumMod val="85000"/>
                    <a:lumOff val="15000"/>
                  </a:schemeClr>
                </a:solidFill>
                <a:latin typeface="Arial" panose="020B0604020202020204" pitchFamily="34" charset="0"/>
                <a:cs typeface="Arial" panose="020B0604020202020204" pitchFamily="34" charset="0"/>
              </a:rPr>
              <a:t>Art Ambassador Project:</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7" name="Picture 2" descr="http://universe.byu.edu/beta/wp-content/themes/blocked/includes/scripts/timthumb.php?src=wp-content/uploads/2012/09/blue_block2.jpeg&amp;w=700&amp;zc=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34" y="4876800"/>
            <a:ext cx="2947166" cy="15202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94307" y="2590800"/>
            <a:ext cx="2063385" cy="1754326"/>
          </a:xfrm>
          <a:prstGeom prst="rect">
            <a:avLst/>
          </a:prstGeom>
          <a:noFill/>
        </p:spPr>
        <p:txBody>
          <a:bodyPr wrap="none" rtlCol="0">
            <a:spAutoFit/>
          </a:bodyPr>
          <a:lstStyle/>
          <a:p>
            <a:r>
              <a:rPr lang="en-US" b="1" u="sng" dirty="0" smtClean="0">
                <a:latin typeface="Arial" pitchFamily="34" charset="0"/>
                <a:cs typeface="Arial" pitchFamily="34" charset="0"/>
              </a:rPr>
              <a:t>You will need:</a:t>
            </a:r>
          </a:p>
          <a:p>
            <a:endParaRPr lang="en-US" b="1" u="sng"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Scissor</a:t>
            </a:r>
          </a:p>
          <a:p>
            <a:pPr marL="285750" indent="-285750">
              <a:buFont typeface="Arial" pitchFamily="34" charset="0"/>
              <a:buChar char="•"/>
            </a:pPr>
            <a:r>
              <a:rPr lang="en-US" dirty="0" smtClean="0">
                <a:latin typeface="Arial" pitchFamily="34" charset="0"/>
                <a:cs typeface="Arial" pitchFamily="34" charset="0"/>
              </a:rPr>
              <a:t>Glue stick</a:t>
            </a:r>
          </a:p>
          <a:p>
            <a:pPr marL="285750" indent="-285750">
              <a:buFont typeface="Arial" pitchFamily="34" charset="0"/>
              <a:buChar char="•"/>
            </a:pPr>
            <a:r>
              <a:rPr lang="en-US" dirty="0" smtClean="0">
                <a:latin typeface="Arial" pitchFamily="34" charset="0"/>
                <a:cs typeface="Arial" pitchFamily="34" charset="0"/>
              </a:rPr>
              <a:t>Colored pencils</a:t>
            </a:r>
          </a:p>
          <a:p>
            <a:pPr marL="285750" indent="-285750">
              <a:buFont typeface="Arial" pitchFamily="34" charset="0"/>
              <a:buChar char="•"/>
            </a:pPr>
            <a:r>
              <a:rPr lang="en-US" dirty="0" smtClean="0">
                <a:latin typeface="Arial" pitchFamily="34" charset="0"/>
                <a:cs typeface="Arial" pitchFamily="34" charset="0"/>
              </a:rPr>
              <a:t>Your  fun side</a:t>
            </a:r>
            <a:endParaRPr lang="en-US" dirty="0">
              <a:latin typeface="Arial" pitchFamily="34" charset="0"/>
              <a:cs typeface="Arial" pitchFamily="34" charset="0"/>
            </a:endParaRPr>
          </a:p>
        </p:txBody>
      </p:sp>
      <p:sp>
        <p:nvSpPr>
          <p:cNvPr id="10" name="TextBox 9"/>
          <p:cNvSpPr txBox="1"/>
          <p:nvPr/>
        </p:nvSpPr>
        <p:spPr>
          <a:xfrm>
            <a:off x="3657600" y="2590800"/>
            <a:ext cx="2967902" cy="2308324"/>
          </a:xfrm>
          <a:prstGeom prst="rect">
            <a:avLst/>
          </a:prstGeom>
          <a:noFill/>
        </p:spPr>
        <p:txBody>
          <a:bodyPr wrap="square" rtlCol="0">
            <a:spAutoFit/>
          </a:bodyPr>
          <a:lstStyle/>
          <a:p>
            <a:r>
              <a:rPr lang="en-US" b="1" u="sng" dirty="0" smtClean="0">
                <a:latin typeface="Arial" pitchFamily="34" charset="0"/>
                <a:cs typeface="Arial" pitchFamily="34" charset="0"/>
              </a:rPr>
              <a:t>You will be given:</a:t>
            </a:r>
          </a:p>
          <a:p>
            <a:pPr marL="285750" indent="-285750">
              <a:buFont typeface="Arial" pitchFamily="34" charset="0"/>
              <a:buChar char="•"/>
            </a:pPr>
            <a:r>
              <a:rPr lang="en-US" dirty="0">
                <a:latin typeface="Arial" pitchFamily="34" charset="0"/>
                <a:cs typeface="Arial" pitchFamily="34" charset="0"/>
              </a:rPr>
              <a:t> </a:t>
            </a:r>
            <a:r>
              <a:rPr lang="en-US" dirty="0" smtClean="0">
                <a:latin typeface="Arial" pitchFamily="34" charset="0"/>
                <a:cs typeface="Arial" pitchFamily="34" charset="0"/>
              </a:rPr>
              <a:t>Office folder</a:t>
            </a:r>
          </a:p>
          <a:p>
            <a:pPr marL="342900" indent="-342900">
              <a:buFont typeface="Arial" pitchFamily="34" charset="0"/>
              <a:buChar char="•"/>
            </a:pPr>
            <a:r>
              <a:rPr lang="en-US" dirty="0" smtClean="0">
                <a:latin typeface="Arial" pitchFamily="34" charset="0"/>
                <a:cs typeface="Arial" pitchFamily="34" charset="0"/>
              </a:rPr>
              <a:t>Oil pastel crayons</a:t>
            </a:r>
          </a:p>
          <a:p>
            <a:pPr marL="342900" indent="-342900">
              <a:buFont typeface="Arial" pitchFamily="34" charset="0"/>
              <a:buChar char="•"/>
            </a:pPr>
            <a:r>
              <a:rPr lang="en-US" dirty="0" smtClean="0">
                <a:latin typeface="Arial" pitchFamily="34" charset="0"/>
                <a:cs typeface="Arial" pitchFamily="34" charset="0"/>
              </a:rPr>
              <a:t>Paper Statue of Liberty </a:t>
            </a:r>
          </a:p>
          <a:p>
            <a:pPr marL="342900" indent="-342900">
              <a:buFont typeface="Arial" pitchFamily="34" charset="0"/>
              <a:buChar char="•"/>
            </a:pPr>
            <a:r>
              <a:rPr lang="en-US" dirty="0" smtClean="0">
                <a:latin typeface="Arial" pitchFamily="34" charset="0"/>
                <a:cs typeface="Arial" pitchFamily="34" charset="0"/>
              </a:rPr>
              <a:t>Black ink pen</a:t>
            </a:r>
          </a:p>
          <a:p>
            <a:pPr marL="342900" indent="-342900">
              <a:buFont typeface="Arial" pitchFamily="34" charset="0"/>
              <a:buChar char="•"/>
            </a:pPr>
            <a:r>
              <a:rPr lang="en-US" dirty="0" smtClean="0">
                <a:latin typeface="Arial" pitchFamily="34" charset="0"/>
                <a:cs typeface="Arial" pitchFamily="34" charset="0"/>
              </a:rPr>
              <a:t>Paper suitcase</a:t>
            </a:r>
          </a:p>
          <a:p>
            <a:pPr marL="342900" indent="-342900">
              <a:buFont typeface="Arial" pitchFamily="34" charset="0"/>
              <a:buChar char="•"/>
            </a:pPr>
            <a:r>
              <a:rPr lang="en-US" dirty="0">
                <a:latin typeface="Arial" pitchFamily="34" charset="0"/>
                <a:cs typeface="Arial" pitchFamily="34" charset="0"/>
              </a:rPr>
              <a:t>P</a:t>
            </a:r>
            <a:r>
              <a:rPr lang="en-US" dirty="0" smtClean="0">
                <a:latin typeface="Arial" pitchFamily="34" charset="0"/>
                <a:cs typeface="Arial" pitchFamily="34" charset="0"/>
              </a:rPr>
              <a:t>uzzle pieces</a:t>
            </a:r>
          </a:p>
          <a:p>
            <a:pPr marL="342900" indent="-342900">
              <a:buFont typeface="Arial" pitchFamily="34" charset="0"/>
              <a:buChar char="•"/>
            </a:pPr>
            <a:r>
              <a:rPr lang="en-US" dirty="0" smtClean="0">
                <a:latin typeface="Arial" pitchFamily="34" charset="0"/>
                <a:cs typeface="Arial" pitchFamily="34" charset="0"/>
              </a:rPr>
              <a:t>Your Talents page </a:t>
            </a:r>
            <a:endParaRPr lang="en-US" dirty="0">
              <a:latin typeface="Arial" pitchFamily="34" charset="0"/>
              <a:cs typeface="Arial" pitchFamily="34" charset="0"/>
            </a:endParaRPr>
          </a:p>
        </p:txBody>
      </p:sp>
      <p:pic>
        <p:nvPicPr>
          <p:cNvPr id="1027" name="Picture 3" descr="C:\Users\terita\Pictures\2014_04_24\IMG_76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81" y="527819"/>
            <a:ext cx="3020819" cy="402775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89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14985</TotalTime>
  <Words>1353</Words>
  <Application>Microsoft Office PowerPoint</Application>
  <PresentationFormat>On-screen Show (4:3)</PresentationFormat>
  <Paragraphs>197</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Baskerville Old Face</vt:lpstr>
      <vt:lpstr>Bodoni MT Black</vt:lpstr>
      <vt:lpstr>Calibri</vt:lpstr>
      <vt:lpstr>Palatino Linotype</vt:lpstr>
      <vt:lpstr>Stencil</vt:lpstr>
      <vt:lpstr>Wingdings</vt: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terita</dc:creator>
  <cp:lastModifiedBy>Terita Allart</cp:lastModifiedBy>
  <cp:revision>681</cp:revision>
  <cp:lastPrinted>2014-05-06T03:16:25Z</cp:lastPrinted>
  <dcterms:created xsi:type="dcterms:W3CDTF">2013-01-16T14:01:17Z</dcterms:created>
  <dcterms:modified xsi:type="dcterms:W3CDTF">2016-02-07T20:09:03Z</dcterms:modified>
</cp:coreProperties>
</file>