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66" r:id="rId8"/>
    <p:sldId id="265" r:id="rId9"/>
    <p:sldId id="273" r:id="rId10"/>
    <p:sldId id="275" r:id="rId11"/>
    <p:sldId id="284" r:id="rId12"/>
    <p:sldId id="276" r:id="rId13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0066"/>
    <a:srgbClr val="00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78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EEF875-933E-4D10-9145-C3AB525BC28F}" type="datetimeFigureOut">
              <a:rPr lang="en-US"/>
              <a:pPr>
                <a:defRPr/>
              </a:pPr>
              <a:t>2/13/2016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DA3F96-676B-44B3-B007-02902EF64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C27B0-1AA7-4C36-955E-57790BB557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4375B-9825-4A37-96BC-8E8D09C4FB6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37475-9F60-4FBA-8A17-8D3C96917BB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4437-D9FD-4BCE-9B12-07B806986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93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6648-1818-4276-B50E-EDD857EDA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4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D370-0826-4E06-A191-C2D83669A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59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8528-72D5-41FD-B57E-532397181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4398"/>
      </p:ext>
    </p:extLst>
  </p:cSld>
  <p:clrMapOvr>
    <a:masterClrMapping/>
  </p:clrMapOvr>
  <p:transition advClick="0" advTm="1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1180-C77F-4FB1-B43A-0D8E47736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678823"/>
      </p:ext>
    </p:extLst>
  </p:cSld>
  <p:clrMapOvr>
    <a:masterClrMapping/>
  </p:clrMapOvr>
  <p:transition advClick="0" advTm="1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4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0080-5040-490F-B3E4-56F30F166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0305"/>
      </p:ext>
    </p:extLst>
  </p:cSld>
  <p:clrMapOvr>
    <a:masterClrMapping/>
  </p:clrMapOvr>
  <p:transition advClick="0" advTm="1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CEA7-BF0D-4E51-8A9E-19305E3A0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23705"/>
      </p:ext>
    </p:extLst>
  </p:cSld>
  <p:clrMapOvr>
    <a:masterClrMapping/>
  </p:clrMapOvr>
  <p:transition advClick="0" advTm="1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8331-653E-4A02-AE6A-1DEFAC6F8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8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DAE5-0A82-40C9-B643-EFDC49A73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83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05CA-6DF6-4BFD-9613-E7340DCAD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7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238C-4278-47DD-B981-CF064A1DC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8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63E9-8B9F-484E-9EC4-EB7634C70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7555-438C-4E15-A074-8CF5A9EC4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3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A162-09CA-4551-8524-EFE99008F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1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DAE8-D56B-40D2-A27A-F370307A0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3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E9A6B371-0B30-4B65-AD07-69F8041D6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9" r:id="rId2"/>
    <p:sldLayoutId id="2147484407" r:id="rId3"/>
    <p:sldLayoutId id="2147484400" r:id="rId4"/>
    <p:sldLayoutId id="2147484408" r:id="rId5"/>
    <p:sldLayoutId id="2147484401" r:id="rId6"/>
    <p:sldLayoutId id="2147484402" r:id="rId7"/>
    <p:sldLayoutId id="2147484409" r:id="rId8"/>
    <p:sldLayoutId id="2147484403" r:id="rId9"/>
    <p:sldLayoutId id="2147484404" r:id="rId10"/>
    <p:sldLayoutId id="2147484405" r:id="rId11"/>
    <p:sldLayoutId id="2147484410" r:id="rId12"/>
    <p:sldLayoutId id="2147484411" r:id="rId13"/>
    <p:sldLayoutId id="2147484412" r:id="rId14"/>
    <p:sldLayoutId id="214748441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352800"/>
            <a:ext cx="6096000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The Kuna Indians of Panama</a:t>
            </a:r>
          </a:p>
        </p:txBody>
      </p:sp>
      <p:pic>
        <p:nvPicPr>
          <p:cNvPr id="11267" name="Picture 4" descr="mol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5920" r="8220" b="8064"/>
          <a:stretch>
            <a:fillRect/>
          </a:stretch>
        </p:blipFill>
        <p:spPr bwMode="auto">
          <a:xfrm>
            <a:off x="5715000" y="569913"/>
            <a:ext cx="3027363" cy="2005012"/>
          </a:xfrm>
          <a:prstGeom prst="rect">
            <a:avLst/>
          </a:prstGeom>
          <a:noFill/>
          <a:ln w="381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http://www.carols-cruise-port-itineraries.com/PANAMA-SanBlas-MolaM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83050"/>
            <a:ext cx="2917825" cy="193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942975" y="457200"/>
            <a:ext cx="439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>
                <a:solidFill>
                  <a:schemeClr val="tx1"/>
                </a:solidFill>
                <a:latin typeface="Gill Sans Ultra Bold" panose="020B0A02020104020203" pitchFamily="34" charset="0"/>
              </a:rPr>
              <a:t>Magnifica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>
                <a:solidFill>
                  <a:schemeClr val="tx1"/>
                </a:solidFill>
                <a:latin typeface="Gill Sans Ultra Bold" panose="020B0A02020104020203" pitchFamily="34" charset="0"/>
              </a:rPr>
              <a:t>Molas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010400" y="6248400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Textile Art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1017588" y="2559050"/>
            <a:ext cx="200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 Black" panose="020B0A04020102020204" pitchFamily="34" charset="0"/>
              </a:rPr>
              <a:t>By: Teri  Allart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30713" y="-20638"/>
            <a:ext cx="4727575" cy="687546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en-US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7463"/>
            <a:ext cx="4446588" cy="687546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3556" name="Picture 2" descr="C:\Users\terita\Pictures\2013_12_11\IMG_6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6800"/>
            <a:ext cx="2236788" cy="1606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323850" y="4318000"/>
            <a:ext cx="4019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Cut out LARGE shapes (triangles, squares) into the frame.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US" altLang="en-US" sz="16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16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Important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en-US" altLang="en-US" sz="1600" b="1" u="sng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US" altLang="en-US" sz="1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Leave the outside framing of the stencil. </a:t>
            </a: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4778375" y="4497388"/>
            <a:ext cx="225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Center your Mola stencil and stick it to the colored paper.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Rub it from the back!  It will scratch.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0" y="-20638"/>
            <a:ext cx="1768475" cy="27622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Step 2:     5-8 minutes</a:t>
            </a:r>
          </a:p>
        </p:txBody>
      </p:sp>
      <p:pic>
        <p:nvPicPr>
          <p:cNvPr id="23560" name="Picture 3" descr="C:\Users\terita\Pictures\2013_12_11\IMG_6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376488"/>
            <a:ext cx="2220912" cy="1662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6880225" y="4052888"/>
            <a:ext cx="1882775" cy="442912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1676400" y="5068888"/>
            <a:ext cx="276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DO NOT CUT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THE  STENCIL  OUT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Rectangle 2"/>
          <p:cNvSpPr>
            <a:spLocks noChangeArrowheads="1"/>
          </p:cNvSpPr>
          <p:nvPr/>
        </p:nvSpPr>
        <p:spPr bwMode="auto">
          <a:xfrm>
            <a:off x="4778375" y="211138"/>
            <a:ext cx="40497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Open up your notebook (2-white pages) and use it as a working surface.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US" alt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Choose </a:t>
            </a:r>
            <a:r>
              <a:rPr lang="en-US" altLang="en-US" sz="14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ONE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piece of colored paper.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Glue the entire  </a:t>
            </a:r>
            <a:r>
              <a:rPr lang="en-US" altLang="en-US" sz="14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FRONT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of the colored paper!  Don’t glue the back of the scratch off paper, it will rip.</a:t>
            </a:r>
          </a:p>
        </p:txBody>
      </p:sp>
      <p:sp>
        <p:nvSpPr>
          <p:cNvPr id="23564" name="TextBox 3"/>
          <p:cNvSpPr txBox="1">
            <a:spLocks noChangeArrowheads="1"/>
          </p:cNvSpPr>
          <p:nvPr/>
        </p:nvSpPr>
        <p:spPr bwMode="auto">
          <a:xfrm>
            <a:off x="2027238" y="6477000"/>
            <a:ext cx="674687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Part A</a:t>
            </a:r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6434138" y="6461125"/>
            <a:ext cx="6826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Part B</a:t>
            </a:r>
          </a:p>
        </p:txBody>
      </p:sp>
      <p:pic>
        <p:nvPicPr>
          <p:cNvPr id="235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274888"/>
            <a:ext cx="2486025" cy="1865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910388" y="3144838"/>
            <a:ext cx="561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glue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this!</a:t>
            </a:r>
          </a:p>
        </p:txBody>
      </p:sp>
      <p:pic>
        <p:nvPicPr>
          <p:cNvPr id="23568" name="Picture 5" descr="C:\Users\terita\Pictures\2013_12_11\IMG_6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 r="15501"/>
          <a:stretch>
            <a:fillRect/>
          </a:stretch>
        </p:blipFill>
        <p:spPr bwMode="auto">
          <a:xfrm>
            <a:off x="7337425" y="4527550"/>
            <a:ext cx="1339850" cy="1739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77018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770188"/>
            <a:ext cx="9144000" cy="408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4580" name="Picture 2" descr="C:\Users\terita\Pictures\2013_12_11\IMG_6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95325"/>
            <a:ext cx="2030412" cy="14081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terita\Pictures\2013_12_11\IMG_6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111750"/>
            <a:ext cx="2019300" cy="144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2674938" y="779463"/>
            <a:ext cx="636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Cut out your shapes again.  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BUT… you are cutting them out from the inside of your first cuts, making them just a little smaller. 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Leave an outline of the colored paper showing all around.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927350" y="3140075"/>
            <a:ext cx="56769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en-US" sz="2000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Choose a  SECOND  piece</a:t>
            </a:r>
          </a:p>
          <a:p>
            <a:pPr marL="0" indent="0"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en-US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of colored  paper:</a:t>
            </a: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en-US" altLang="en-US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Glue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the entire </a:t>
            </a:r>
            <a:r>
              <a:rPr lang="en-US" altLang="en-US" sz="18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FRONT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of the colored paper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(DO NOT glue the back of your stencil).</a:t>
            </a: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Center your Mola stencil and stick it to your  second piece of colored paper.</a:t>
            </a: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Flip it over and rub the back if you want make sure it sticks REAL GOOD!</a:t>
            </a: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0" y="0"/>
            <a:ext cx="1674813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Step 3:      5 minutes</a:t>
            </a:r>
          </a:p>
        </p:txBody>
      </p:sp>
      <p:pic>
        <p:nvPicPr>
          <p:cNvPr id="2458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7777" b="5556"/>
          <a:stretch>
            <a:fillRect/>
          </a:stretch>
        </p:blipFill>
        <p:spPr bwMode="auto">
          <a:xfrm>
            <a:off x="311150" y="3378200"/>
            <a:ext cx="2030413" cy="133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1447800" y="3781425"/>
            <a:ext cx="56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glue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this!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200400" y="0"/>
            <a:ext cx="2817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STEP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4 &amp; 5:   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5-10 minutes</a:t>
            </a: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501649" y="4384675"/>
            <a:ext cx="8029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Finally…  add your YARN 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b="1" u="sng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Trick: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Hang the notebook off the edge of your desk.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Thread a piece of yarn through ONE spiral.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Make both ends even (like you’re tying your shoe).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Tie two knots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so it won’t slip off the metal.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endParaRPr lang="en-US" altLang="en-US" sz="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endParaRPr lang="en-US" altLang="en-US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ENJOY  YOUR  MOLA 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7772" y="956599"/>
            <a:ext cx="431869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Glue your  MOLA  stencil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to your notebook</a:t>
            </a:r>
          </a:p>
          <a:p>
            <a:pPr eaLnBrk="1" hangingPunct="1">
              <a:defRPr/>
            </a:pPr>
            <a:endParaRPr lang="en-US" sz="1400" b="1" u="sng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Arial" charset="0"/>
                <a:cs typeface="Arial" charset="0"/>
              </a:rPr>
              <a:t>Glue the BACK of your Mola stencil </a:t>
            </a:r>
          </a:p>
          <a:p>
            <a:pPr eaLnBrk="1" hangingPunct="1">
              <a:defRPr/>
            </a:pPr>
            <a:r>
              <a:rPr lang="en-US" sz="1400" b="1" dirty="0">
                <a:latin typeface="Arial" charset="0"/>
                <a:cs typeface="Arial" charset="0"/>
              </a:rPr>
              <a:t>     </a:t>
            </a:r>
            <a:r>
              <a:rPr lang="en-US" sz="1400" b="1" u="sng" dirty="0">
                <a:latin typeface="Arial" charset="0"/>
                <a:cs typeface="Arial" charset="0"/>
              </a:rPr>
              <a:t>AND</a:t>
            </a:r>
            <a:r>
              <a:rPr lang="en-US" sz="1400" b="1" dirty="0">
                <a:latin typeface="Arial" charset="0"/>
                <a:cs typeface="Arial" charset="0"/>
              </a:rPr>
              <a:t> glue the front of your notebook.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Arial" charset="0"/>
                <a:cs typeface="Arial" charset="0"/>
              </a:rPr>
              <a:t>Now stick them together</a:t>
            </a:r>
            <a:r>
              <a:rPr lang="en-US" sz="1400" b="1" dirty="0" smtClean="0">
                <a:latin typeface="Arial" charset="0"/>
                <a:cs typeface="Arial" charset="0"/>
              </a:rPr>
              <a:t>.  Don’t rub the </a:t>
            </a:r>
            <a:r>
              <a:rPr lang="en-US" sz="1400" b="1" dirty="0" err="1" smtClean="0">
                <a:latin typeface="Arial" charset="0"/>
                <a:cs typeface="Arial" charset="0"/>
              </a:rPr>
              <a:t>Mola</a:t>
            </a:r>
            <a:r>
              <a:rPr lang="en-US" sz="1400" b="1" dirty="0" smtClean="0">
                <a:latin typeface="Arial" charset="0"/>
                <a:cs typeface="Arial" charset="0"/>
              </a:rPr>
              <a:t>!</a:t>
            </a:r>
            <a:endParaRPr lang="en-US" sz="1400" b="1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400" b="1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Arial" charset="0"/>
              <a:cs typeface="Arial" charset="0"/>
            </a:endParaRPr>
          </a:p>
          <a:p>
            <a:pPr lvl="2" eaLnBrk="1" hangingPunct="1">
              <a:defRPr/>
            </a:pPr>
            <a:r>
              <a:rPr lang="en-US" sz="1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Trick: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sz="1400" b="1" dirty="0" smtClean="0">
                <a:latin typeface="Arial" charset="0"/>
                <a:cs typeface="Arial" charset="0"/>
              </a:rPr>
              <a:t>Flip back cover of notebook over onto the </a:t>
            </a:r>
            <a:r>
              <a:rPr lang="en-US" sz="1400" b="1" dirty="0" err="1" smtClean="0">
                <a:latin typeface="Arial" charset="0"/>
                <a:cs typeface="Arial" charset="0"/>
              </a:rPr>
              <a:t>Mola</a:t>
            </a:r>
            <a:r>
              <a:rPr lang="en-US" sz="1400" b="1" dirty="0" smtClean="0">
                <a:latin typeface="Arial" charset="0"/>
                <a:cs typeface="Arial" charset="0"/>
              </a:rPr>
              <a:t> and rub it.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pic>
        <p:nvPicPr>
          <p:cNvPr id="25606" name="Picture 7" descr="C:\Users\terita\Pictures\2013_12_11\IMG_6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4495800"/>
            <a:ext cx="2033587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935832"/>
            <a:ext cx="8458200" cy="3026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09625" y="4267200"/>
            <a:ext cx="7496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C:\Users\terita\Pictures\2013_12_11\IMG_67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4" t="30328" r="7206" b="13466"/>
          <a:stretch/>
        </p:blipFill>
        <p:spPr bwMode="auto">
          <a:xfrm rot="16200000">
            <a:off x="6140200" y="4364289"/>
            <a:ext cx="774700" cy="81547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7018" r="2851" b="6433"/>
          <a:stretch/>
        </p:blipFill>
        <p:spPr>
          <a:xfrm>
            <a:off x="433971" y="1143000"/>
            <a:ext cx="3917263" cy="2643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9167"/>
          <a:stretch/>
        </p:blipFill>
        <p:spPr>
          <a:xfrm rot="5400000">
            <a:off x="4411392" y="2966750"/>
            <a:ext cx="950659" cy="705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217626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8754" y="215721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glue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396875" y="457200"/>
            <a:ext cx="8229600" cy="7889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 Blas Islands of Panama</a:t>
            </a:r>
          </a:p>
        </p:txBody>
      </p:sp>
      <p:pic>
        <p:nvPicPr>
          <p:cNvPr id="12291" name="Picture 10" descr="pacol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5438" y="1676400"/>
            <a:ext cx="4848225" cy="368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28600" y="1600200"/>
            <a:ext cx="5943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The Kuna Indians are a </a:t>
            </a:r>
            <a:r>
              <a:rPr lang="en-US" altLang="en-US" sz="1800" u="sng">
                <a:solidFill>
                  <a:schemeClr val="tx1"/>
                </a:solidFill>
                <a:latin typeface="Arial" panose="020B0604020202020204" pitchFamily="34" charset="0"/>
              </a:rPr>
              <a:t>Matriarcha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society and they are the indigenous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people of Panama and Columbia.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Most of the Kunas live on some of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the 378 coral islands off the coast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of Panama.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The Panamanian government tried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to stop their traditional ways, but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the Kuna’s revolted in 1925.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Their treaty allows them to govern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themselves and they now work to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preserve a balance of a traditional way of life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in a world that is becoming more and more modern.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73063" y="511175"/>
            <a:ext cx="8542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To make a living in the modern world, the Kuna Indians have a long tradition of international trade that includes</a:t>
            </a: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33400" y="1435100"/>
            <a:ext cx="5465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fishing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lobsters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farming coconuts and plantains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creating their </a:t>
            </a: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famous art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  called </a:t>
            </a: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solidFill>
                  <a:schemeClr val="tx1"/>
                </a:solidFill>
                <a:latin typeface="Arial" panose="020B0604020202020204" pitchFamily="34" charset="0"/>
              </a:rPr>
              <a:t>“Molas</a:t>
            </a:r>
            <a: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</a:p>
        </p:txBody>
      </p:sp>
      <p:pic>
        <p:nvPicPr>
          <p:cNvPr id="14340" name="Picture 7" descr="http://www.nandyala.org/mahanandi/images/plantain/planta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16450"/>
            <a:ext cx="24034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http://drupal.in-cdn.net/cdn/article/public/living_in_the_dominican_republ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0063"/>
            <a:ext cx="24034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https://encrypted-tbn2.gstatic.com/images?q=tbn:ANd9GcSeW0MxOw6welY8bWdPLyWBLKCF-UB-tz1D-c8P18np017F8asuk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0063"/>
            <a:ext cx="2057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mola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524000"/>
            <a:ext cx="2200275" cy="2473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6" descr="https://encrypted-tbn1.gstatic.com/images?q=tbn:ANd9GcR47-eOGpjcyy-rD22_fzmOEbRfr85dORdNJid7nPcguNLSkCW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114800"/>
            <a:ext cx="22002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2"/>
          <p:cNvSpPr txBox="1">
            <a:spLocks noChangeArrowheads="1"/>
          </p:cNvSpPr>
          <p:nvPr/>
        </p:nvSpPr>
        <p:spPr bwMode="auto">
          <a:xfrm>
            <a:off x="6286500" y="6034088"/>
            <a:ext cx="2232025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Old World vs. New Coke !</a:t>
            </a:r>
          </a:p>
        </p:txBody>
      </p:sp>
      <p:sp>
        <p:nvSpPr>
          <p:cNvPr id="2" name="Oval 1"/>
          <p:cNvSpPr/>
          <p:nvPr/>
        </p:nvSpPr>
        <p:spPr>
          <a:xfrm>
            <a:off x="7112000" y="5353050"/>
            <a:ext cx="762000" cy="70485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ell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8263" y="449263"/>
            <a:ext cx="2268537" cy="32496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13" descr="mola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463" y="4343400"/>
            <a:ext cx="2319337" cy="1679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12" descr="250px-Kunaw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9263"/>
            <a:ext cx="2336800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8" descr="https://encrypted-tbn3.gstatic.com/images?q=tbn:ANd9GcT5K-hKtP43F0pPfXVNrjm-O1O9UPSxPfFVgOn75qa5c-PjRNuj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316413"/>
            <a:ext cx="23209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971800" y="4343400"/>
            <a:ext cx="3194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The Mola is the signature craft of the Kuna Indian women of Panama and is a major source of income.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Tourists value the Molas depending upon size, quality, number of layers, colors and designs</a:t>
            </a:r>
            <a:r>
              <a:rPr lang="en-US" altLang="en-US" sz="140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5463" y="422275"/>
            <a:ext cx="30622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Molas are part of the traditional costume of the Kuna women.  Mola means shirt or clothing.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The Kuna Women’s artistry keeps the oral traditions of their society alive.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Kuna girls start sewing </a:t>
            </a:r>
            <a:r>
              <a:rPr lang="en-US" sz="1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Molas</a:t>
            </a: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 (a textile/clothing art) by the age of seven using a method called </a:t>
            </a:r>
            <a:r>
              <a:rPr lang="en-US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Reverse Applique</a:t>
            </a: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 It can take up to 9 months to complete a Mola.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1650" y="3962400"/>
            <a:ext cx="818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75" y="3657600"/>
            <a:ext cx="8912225" cy="3081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407988" y="914400"/>
            <a:ext cx="8355012" cy="13477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While geometrical patterns are still very popular, the Kuna Women show their world by sewing images of birds, flowers and animals.  </a:t>
            </a:r>
            <a:b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2" name="Picture 5" descr="mola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1600200"/>
            <a:ext cx="2473325" cy="182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AutoShape 11" descr="data:image/jpeg;base64,/9j/4AAQSkZJRgABAQAAAQABAAD/2wCEAAkGBhQSERUUEhQWFRUWGBcaGBgYFxoaHBgVGBgbGxwYHRgcHyYeGB4kGh0YHy8gJCcpLCwsFx4xNTAqNSYrLCkBCQoKDgwOGg8PGiwkHyQvNCwsLCwpLSksLC0sNCwsLCwsLCwsLCwsLCksLCwsKiwsLCksLCwsLCwsLCwsLCwsLP/AABEIAMABBwMBIgACEQEDEQH/xAAbAAACAwEBAQAAAAAAAAAAAAADBAABAgUGB//EAFAQAAIBAgMDBggJCQYGAQUAAAECAwARBBIhMUFREyJhcYGRBSMyUqGxwdEUM0JTYnKCkrIGByRDosLS4eIVY3Ozw/A0g5Oj4/HTFiVkdIT/xAAZAQADAQEBAAAAAAAAAAAAAAABAgMABAX/xAA6EQABAwEDCQYGAQMFAQAAAAABAAIRAxIhMTJBUWFxgaGx8AQTIpHB0RQzQlLh8aIjYpJDgrLS4gX/2gAMAwEAAhEDEQA/APEflJOXxUpN/Ly67QFAW3ornBaNj2Jle5JOd7k7Scx1PTQlrlXusEALOWt5aNhYQzWOgFyx4AbTRSIeMg68lIXRcrBl0pStCmQsPnv91f4qLycHzrfcH8VC2NfknFM6R5pMCmYPCMqCyyyKOAdgPu3tROQiOyU9sZ9hqDCLbSVe1XHpy2rWh0E3dlMD8psVr4+TpuQfSdatvypxRFjO3co37yBc9tLnwedzRnqkX1G1V/ZcnmjsdD+9WtM0ofD/ANvBOH8q8URYzuesLcdTWuOw1qL8r8Uv64n6yq34gaTPgmX5tuyx9RqHwVL82/3TWtN0o/Dj7eC7MP5wcUNpjbrTb1hSB6KOn5xcQNqRE8bOLdFg1u+vP/2ZJ82/3G91V8BkH6t/uN7q0tS/CsOLeC9RL+cmUggQot9lnbQ8QLaHtrK/nGlsQYo9RrYsO0XvY9NeWOHYfJb7p91VyfEHuNa5D4Sn9q9Y35yJM+bklAIsVzEggb7kXB6fQa0fzjuAMkKgji5Ol9lsoJ768jlqmAowFvhqf2r0835xsQxBCRqAwawDEEi2++YbNgOu+tn85OI18XDqNmV+w+XtGteUCipyfQa1yb4an9oXq2/OVOdeSivYD9YLjqzcdb0E/nExNwQkIsLWyOb9fPv/AOq83k6D3Gs5ej0VrlvhqY+lelb84mI0skII2HK57NXNAm/L3FkWzRrY7RGt9eu49FcLJ0VTIeB7jRkIDszPtXSH5V4m9xIAb3JWNAe8LpRZPy2xXzi7LaRoOvdxvsrjE7qyRWuzrGgyMkeS6z/ljij+tK8cqIuvHQbemlpfynxbanES7tjW1HV66QFSiIS903MOCk+Nkc3d2Y8WYn1mhhyNhI6iR6qsjhWhCTsB7jRkLWUJ2J2knrN6pjeiNERtBHWCKGayUiFuFyDcEjqJB7xV1SCpRQhYd768fbrVihk1oGglCdw4tG584qv7x9Q76zyzAKAbaEntJPqtUk0hQcWc92UD21TeU/AC3cQtSGco177I66vW+Wb5weketbVfKP5y/eT20dGHi1EaMWW5JuDcs2pIIsLDbWuQJ2Qg/Vdj6mNC11cm+FGYj/FL887lPZGf51fJN833I3so/wAEO/Due1/car4OBtgkHa3tQ1rY6/aPw7tXkQhZTvjP/cHtrGZfNP3vepouZB84PtL7hW1nTz5R2g/vCjKPcu08Sgh04N3r/DWlmT6Q7V9wo4nX52Xu/wDJWuVX56TtU/x0J1JhTq6R/kg/CF85+9ffV/CV85+8e+mUmGzlj2oT671qNVYgCU3JAHiRtJ6TSyBmTCnWJx/l+EBcZ/eS9h/rrS49t0s33v663iYlVmW4cKGucgU5gLWBHBio6daWwyfKOxdbEbW+SO/U9AogNIlK4vbIJMjWulhsW/Kqhd2X5QY3GwltOgekGk/B+IZRJkNmygjZoAeda+zQ3+zWhJycZYnnyAqvQvyn7dg7aGuJCpHltnV3J02qQND0HUdppYxgLtZLQA4yUWTwgwseUl1Hn5ddh3G9j7KG3hNvnJh/zv6auWEXKjYedGegjQdo061FBic5OabWJvbfe1jca7QR2inAEYLjNppskmZ0rf8AabfOTf8AVqv7Tb52b/qUefKtvGzG4uO37YOhuOyhGdfnZR1qT/qUBZOZULKuE/yKwfCJ+dl+/f8AfFT+0WGyaXv/APJWjJ/fntV/51km/wCtTtU+2Ot4dHXkhZraf5fhUfCTX+Ol7/66n9pv89L3n+OqIPzkZ7PelUUPnRdpi9oo+FKRX08fwp/aL/PS+n+Oq/tF/npPT/HWTA3GE9sPvFQYV+EffF7DR8KU9/r8/wAKN4Rk+ek/a/irHwxt8r/tfxVv4JJ5i90fvoEqkZgwAK8FAsbgHZ11hZOCR5rDGfP8I7SFkdS5YBVdb301AO0nc1c+9OwbSOMR9C3/AHaSNM26VpJYCb1aVKiCpVEFgirAqr61qNbkDiQO82pSbkAJuTso1iXgoJ7SXPopdG5rE78vtPsFHxbeMlPC4HeEHooKrzQOLH0AD941JuShUvqRrATrCxk+hAB2lVHrY0bFEAypHDGUTnEsGLqLqPLzhjq1rDuqoxmllAAa8kaWY2U+NAsx4ELY0VXuuPe20qBpuac7OjQVKY4eip2gwR1nhB+G6cocNBla6XCuBcAE2Afmta3OA30RMeEKA4dQcosBJKC4cXUmzc46i3Z1ULFaYKLpkmO3gFFdLFxf/cIF4fBh2KFoEjRpz6FG165zmS0XhkCwKS80m4GIe5+iQynZbdY7b1pPC0fNuJiBfNzoWzcNTHzSOga27angvXE4gncmLP4h7TQIR+gsf/yEHdEfea3hmI0cVQVDpObOc6YTHRtlB5Q3YfqIDdSdABfyjx1HRWmeLLIeddWA1wsVlUkgBznHO0tu1B7MysEkwTtoojgY77BZCSenSiYaTIXnIJWSR2gjZSVldXPOYcEz6cWNtxoXRITio84Eo+Iw8KKtyrNbM68iEyIVNgWVjZyxQWvpfUVzMGeTXlPlEEJ0bi/ZsHT1UUIDdSTlXnStvZr+SDv1Nh0ljQXmuc5GmxV3XGxepRt/nTNF0LqJ7psuMn1WWU2yjymI06Nw6ydT1CjRxjYT4tNWI+Ux3Dr2DgATQ8OpNrau+zXYDe56L69gNEIDHKDaOPa28newG8k6AcO2qE5lKiwuNs9H2CzbPeSQ2XZpvsNEUHZYb9gohxLAbAI9hj+iflG4vfZztvDSsnM7qEQsx0jjVSxVb7coBLHfs33O6iz+C54QWlgnVQXLM8MigggDVioGovvohki9F1Yk+Aj3/CFyVxkBvpmjO8qdSvQdL24g8aAzi+a2h0YDid/b5Q6RRIxoQDrHz0I3jQm3ZZ+w1JCDzhbI4N+Cm+o7DZh0EUoN6eoA9oeOgoELIUO1LsvSLXYdRWzjqNF8H4dWCrlUs7suZy1hzQVHN11N6BC5U30zRnvW+zqv6GogQAlRokgBQ+ab82/Cxup7aDgbwnpPtCTs9lSxITqYVN7EET6Dj/KqEKEDWAXNvjJBYedqdnRtqpCLZ2BZirpICPJkIYK3WePFTQ8TCBDCbasZLn7QA9Apd5TlEGES9s0O355hYcdh0PDbWPgi2Hxept8eun0jpoPT0UWTCr8ImW3NVJCBu0XT00qsQ5BnO0SKL9GQkjvt3UQdfRSHYmB4MBI+L1JF/hC7t/k792/jasP4PtY5BrfQTobW4m1hWfgYvhxb4wLm7XI9VqC+FAjdt6yhAfo2b+VaTp680p2deSrHYMILjczKRcGxAB0ZdCCDV4s+Mk6r+lTRcblyNlJOsbG42MyNcDiNmtAxLc9vqD8C+6nYZxUK4hhjUrwnlxjirDvzikxTmB+Mi67ftH30mw1qgylNvy95VxjWrqIKlOlQd9NeCx46P6w9GtJim/BZ8dH9b10j8ko08oKi1wx4kenMfYK3hxcxji3rYD2UFfJPWvqamsH5cP1h/mfypTkqbfmDb6J7wNrJfT/iIfK2eW5/302oeAb9GxXSIT/3DWvAAuy6Brzw6MbD5evWNo6QNtY8H6YbFf8AIH/cNROfcmr4jdzUx3/BwdeI/EK6+ONvCcX1ofUB7q5OOH6FAfpzjvN/UK6PhFv06A7rYc97VM/9lD/0g+CT4/E/4eJ9dBXTAjpxPTuhprwan6ZOnnDEqL9ZPspOGTPhI4ksZDiCQm8ho9Druvpfoo/V5eqYY+SPZZ+Su2WOGBFkY7iC3MBPymNgOu+6rmxF2zIuVnssUdyeTSwW467aacT00TEgRKYrMEiPjBs5bEDf9UDZ0Di1KyOwuTrK+0eap3DgSLdS9dML8F3UGAC2d2zTvWZCBZFPNXVm4tsLdXyR/OhKcxudEXd0ebfiddes1hhc5F2bzu03/VG7+dMx2AzEcxdFFtXfTU8dxPRYb6rkhIZrPu/Q9yixo1rC3KSD7kXHoBH7I6aLhMIZ5I4YQOc2VA2gZtrO3BQAWPALbjQZSRmUnnHWVtut/IHUd3HoFOeCJisWMlAsww6RR21y/CJVQ26ciya7dTWY2TJTdoeQ3u6ew+3uiY3wplAiwzFIGz5nW6y4jIWBeRxY2YqcsY5qgroTSGEx0sVjFLJESC7GN2FlDFQMoIDEncb3LKONbwkHKskcWU5pLxktlMQOr57jVFVbsRpzL31ILuHwOGLRCKXES52KxtHHhgrFJV+RJMHReUtYyZbjovVmAkycFzOqU6TLGfYq8OuHEGIQKkjLIsoUKF5WFwpkCqbLmzKSo0vm3VzwgN1A5snOQcJF2p23I7Up3HckIIBh+UYozHnqgLcuoOSyMwNliJv/AHgrmoL8wG4azRnp+Tr0jmnptwqVQSZCv2N8Cwd3shl7WbbbRh5ynQX7Lr3ca3GmcGPaTzozxJ3faA+8vTUke9ntfNcMN2b5Q6LjnDp6qHlN8o1I1QjS4Otug7x03G+tiE5PdP1en46wTUMwYFmvkbmSgWvmsckn+94PnUpiQwKROADGSvXma5/l0GjDED4y11bmygdO8cL7RwYGrxEIygi2aLKb3PjIibq46thG4dRqWBXW68SmJQBiMV9SX92kdmF/53qjo8eIDyYhwCM0cp7Li3otQGNsMOmY7+EYoAEEA6lNx9Uy3xuFGuiRelqXJ8TN/jL+9TJN8RhvqQ+00tfxEv8Air+9SjNu5rHP1mVYokwrsPi47WGosXGu/wDlS0w5/XGD3xCmJvihs+Lj2bbl3OvZ66Xm8r/lL+AVdih2jIO5TDNZouOf95aBOtmYDifXRIdsf1/3lrGJHPb6zeuqDKUG/L3lCFSqQ1KdKstRcK9nQ8GX0EUE1q9K7BZhgymsTHZ5Rwb1Mw9tbwflw/Xt+2D7avHjxsnSA3flb2mhwNYo3Bz6MhqeLUcKu/0TXglrW5gk8dDzNRmPPsO+1MQRnk8YvmlD92Yj20mEtyqkE5WBIBtcI5Bsd2hOu7bXTnwMokn5NA6z8oq5XQ3BfOCoDXYi2y1SdHL0Qr4ieoKXmS+Aj/x3Heho/hNry4R/Ojw/er2NBMMow5jMMvxvKBuTbLbIVIvbjb00DFeELrhwRYwgg5tL2kzC3ZagBJ3nipASbtJ4rr4NLeFWHGSX0oxpHwRHkjL2u8gaOO9xlXL4yYEeaCB2mg+FcaJMTJJETzmBS2h2ADQai5p/Fx+TEpYBfE67uT1mcAbMzWPHm0IIAnQJ3K1KlaIB0CdyWhAJDKt1U5Yl85zrcj9o9ailpgy3BvyjbbjUA+1vV20zAS7BlU5EtZb2AXeSx0GhJJO80u/hG2xAwRWGt1+LXy1tewdDFddLu+ls1xVjSZhP2muwCDhw/SMmBsCCyraxkNxmAOoAXu6yRu1rfKkZXtY7IV22F/K6ddh3sSd1TwexlljglsLvyQN7q2IM92OguBz0QkD9WBeuuvgyCSbKk0plLZF5SFUjkZWy8mrpIxjLWKKSCB17GNN0oUu0sFKW4nqSlfB8cYw85kj5RkMMmYOUYJndJHQm6tkkMQOYEat1jE0irE0EfKMzPGzFkVDkiRwgCh2znNIzEg2IUW4geC8LCIB43jVo0Cg6yAK0srMrDIQVZJOTIO3L1WPBicPOWukWGQgKst5BA0gOxkZi0KElQJUsENgws1g7ZIgKPeNp5ZxOmb9ix4EwrOZEAOeTD4iKMlQoaZ00jz38p1DqNd/TQ4vyazwMypKzWysvwRkUSqATCzMAgCyAAkm9gTt0rp+DPBUbNKMQp5aKQKY5ZUy5SrWylmjWVi62ymRVykGz7D08dj+crSWEzs6LkeGWVQq7JMRyUkcJNwBDCqqoJLE1ZhMXrk7X46vg0LgYrCPEmfmZU5cgLLE5V2wgEasqMStshGu3dSWMw+R3RdAjuE1ubx2Djv5w6Qa9JhPCHLsySIJo2hWUNPaSQySvHAnOCqsYQuVVUUDmltcxrzU8ua7jbkaQH6UmIvf7pHfUHgC4LroB73Em4i/eqLgnN8iTRwB5MnnfvDozCl3iNyhtmUm3Xw7do6euirZSQwIRrhhvUg+tW16u2qmiJBB8pB96PcwPQLH6v1amLl6Tv6zLseRWIcRrmtcNpIo0vfW44XOo4MOmjwuUYKtmIDGIkXDIwOZbdIvpuYEb6Wkf5elmuHHTvHb5Q6eqtoTYqDzl58Z4jyiO0c7oKkb6zgp0Kn0nrSFcni7sgOSZGCk7QLi461It3Gsz2+Cp/iP+EUaKPMxQBQJbMCdMjgMbD7V1tvBFKz4gGBE3hnJHC4Fvb3UoEkbVV10roKv6VCvmpH6EJpIH9Hc/3o9Ck+2nmcDFFtyRXH2Yh76Qf/hlG9pHPcoHrNI3Nu9Sg7PvW/CGkdrg2WFdNDfIzEHibmlcSOc3Qij0IPfTXhQXuNNZWAtsIRVUG+/33pXFG7Sn6QHpb3Cq08yj2g+HyV4RefEOm/cxPspV2JNzvpzC+WnQhP7DN7aRJ0qgylFvyxtKhOu6pWRUqiULFu+tFaz0W2aHrrV6VK1P4kXcdMK/5f8AKgA81frN6lpiXyoTxjHqYeqlYLkWAvsJBAPbUm5K1UxUJ0QV0JUHKM6SqLliNHBFz9XSoof+6fpvHfvNmpQxEbYyOoOPbaqLDeD94+0VrCsK4ObyI910IxIMpWF1y3sY2kFgbg2sxAvvtTcXhSdAB+kBQpUBrMADvF02jcdoriZ04H7y/wANFSUDYzjqt7CKU05RLmHFvAFdRfDrC2aSS4WwusZIA3hiL5vpbaVxHhTNIGHOy38s3Llr52YjeST6KwmOcbJn7c3sY0T4fJvlB+sGPrU0AyM3Xkna+k28Xf7VUk68i6rcWDMA6rIo0sRqLa3Fja4NiNtYgjHKD/GjU315pxXp8iEdoplMUpUhuSBzBviwytlBsHTmhrE5gDcXAuCNKVbDFiqIxkLkR30Uh35MRm4JAHKRoexhvroougFpXnf/AEG25LdHVyb/ACWhL4nDbgrYaR24RqZMTKx7YyL/AERTPgFC+Jg3EyYe/QxmEzdqrnvw7aX8B4sqyNlRmxIKFGzCNYJnN0spD6sb3vdRa22mZPCqGJikLRGSK5k5ZpnSFn5JkTlABHmOhIucptcXNVabikaxzd4/S5M2KzNnhWPk5WnJDFwCTGDLypJFgqSErkNhfTXbqfwgBmmUuTz40B5QLKgZchY7CuUMGj5oJVdNWsHE4ExgiN3sWIZHsFYxMBqFYq1jpzrbdKxmLMbknMB4s85tL6XYc1BdiHG4jpsxaYtRcuEUhaLCb16TwrEJJpwvkzTYJ1zaWTExyOqm3ASBepb7qGZ82Zxc528Iyi+hZHjEa34a8p3MBtos/hjDh0a0zsVwkhEYjjVDh4FjvysmdXUHMRZQCSoLbBRMR4AKKqK8ao8Qiw7zMY/hDNMJ/FqA2uUpGSxUBmsTpalsnFegyszJJvEcljwbiMlgQSHjwcbWJVhndpFZHW5VkbLplIYA9F1fC+DjVYzCGCyQx2DMrkMk7xsoZVUEAxrrbW9MBVGeQvySrPh4oy6SMzPhYyMnJIC1xzGfXm3AuSaX8KeE8KqQRQyNMUeZiVRwFDyRukeWQKZLMGNxbXrpHNJFwV2VW06l52+SSnAzNfYxkYnzbSFVbv29BqQljYDSSPyelRtTpsLkcQSKqFRIckbB3YCMJqrljKG8hvKJNxZSTrWsTgZEkKGORJE2KysrlB5JtYG447O6oRdeuy21r7TTIOMc/dDkVfLA5jaMo+S221+jap36jjQ1a2XKSzK1xYHUbba67ej5Rpx8M48YByZOjhsoF+NjpY7bHYeygvMflTADgub1ABfTSg3KrqQtWsFiTD3zxrqysSoGpI2MBxI5p+yaPLAHdmMM1jrZdOfv0y6Le+++tJgRecx6lUfvmiWU7BM3d7jWg5kS5v1R5o5wq31ixAGXjc5rfV2X/wDVAGEF18VLt52y3Rbmj01hoV8yYdg/hFDaOP8AvPur76wBSWmHCPMJidRniQecTa4uM0lwDbS+W1JSm6k8XJ7h/OmMOY1YECUkEGwCm57NlKyqQqg6eUbHs91OwXwoV3B0AaeSPhzZz0Rn/KpEtT8Q57/4bfgFIEU7cSptvptVAVKgNSnQhEx4BlkI89/xGsWtUc3YkbCSewmrIoJGC5PTnnRdEQ/CxpVBzD0lR3Bj7qZxejn6MYH7AX1ml78wfWPoUe+pMyUat9WNYTJEShbq+YqCSrAakX2EdPGoJk3SSDsv6nHqo1jyzkC5RCFsPlKoRbfaIrc/hEhyC0osecuYN1i52cN9ZjC4SOa6X2BiOCDnB/W96n+dayAj4yI9aW/cqhjhvbjthjO7TXfrtrYxKXGsVrankCLHhzdo2a7qPdv6ISgUTm4FZXD9MB+0B7RWjhj5sX/UH/yVYWNlGiglst1LjKbXBIa4IPRahJhgqlpCdGKZV23AudToO6lMtuKoKTDeBxKIcIdyJ2Sf+SiwxPHdwgsBrZ7i1xa4DE+VbUag2OlYURi+aIm20cstwOpR1VmN1QhxcxtdWBN7D5SnptqD0DppZPX7WYymck8SjibUvayh4ZgNwWNsjL2Bl7FvWJobI6eak0Z3fF4lJPwv6KqKOzFCSRYjTUsjrlbKN91IcDitM4+GSHLy8LI8oMlpUkCqAoViFADOzEFiuwDbxHWyoAy5ee9n9QhxwWJ0LliNmcuSSAAk8cb3zHTQrs2m+lK4fERyDm82x1GrKOtfjE6bZwe2gzSJNlUsEB+KZV5mYgXR41zMDcjnjMRfYVIKixsJRskpy3IKbTYD5SsDlYakXUm9hrVWPtZXDq9c5cGmy3DXn9kxJhGANxeLeqkZNoNxIoaxuB5QvbTqwMVI1ibZhYG7OyGK/kLZiyjeRYs+pvfQhjxbAnLmLqdpPP3g2ZdRY20ub3pzEYplGaVFvcBgVVmQsLgOyhWBIubEkjYbHSrB0XXHh+OK5ajKLnSSWn/Ie6x4W8OyYmyyEkouVCyZCwbLnLHTM7ZQC7XJVFvrcnntOpLZSASDztAM2t+OUMCNRst010zi0ChioCtfKbzrcdGpGz30SK4uyBhYG9uUJ8h7c4gGxcKD00hF0xG8RzXRTYDDWuB2Ayp+TiDNJMpu8SBVYCwEszLEjj6SR8tIDxjB3Uz4alPJYVBf4lnEQcgeOmkkXMARZFhEZA0vmHA0TBeE2UMloZEkeEOJIkdSUV2ZrixuuZht2N00AYoSyvNKq55QGa4IC2unNIvZCt0MZ3ZSpuoFQefDJC6Ph3B12nYlcJhMpjezRWIEgZEUMpAzBcurg6jnXGoOa5tQ+duKjtjHq1pp2QAuy5sxIjBJWyKdtlItrYW6Gpc4wbo4+4n1sa5rRJmF3N7KGtgnzvVGRvnO5m9goZHF7/f9oovww7kj/wCmh9YNHkzg6mBTvFowRfiMulaSMU4oNzHgEgYx53ob3VYPCT8fuplpj58P3U/gqCSTYHh6vFeoitaPX6QNAaT5BJsb7X7859lCljsNoIN7EdGm+1dKOVs2VlTVW+QmvMaxDKNda55tkH1m9S0zTKk+nYIIPBMx/Gt0o3+VekCafw/xo6U/0aQai3EoN+U1QCpUUVKdCUNBW0FyAN59dZB2Uz4PW8qD6Q9GtK7BBgkgIuMfnzH6Vtfr/wBNZjXNya8T+J7eoUIvcMeLD1MfbR8L8ZH9EKe4F6ng1Bt9Xf6JjCjMZDYnO6LYbSGkLH0LQxJdJm84r6XLGrwJyopBOshOn0Iye4lrHovQUPij9ZfQCa6KOB38k9UmRu5q5ltEhFrnlCe8AUxPEOXRbaeLHXoKWxLeLjH0W9LGmmP6SvWnoUVeyOSnaOO1Dw2rsmgD3W5F7G91PRwv00aZs2f6SrIPrAc8fj7hSaJcOwPk2I7Wp5pL2kFrg8oB9EmzKR0N3hzXNVbInrqV00XXxp65JXNsYakaEcRqB3jQ9XTR4BqU3OBlPTtQ991PWaFIoVyPkHZ9Rth7NO1ardY7UJ7jt7jr2mo4hCe6fq65Lvfk0+rSgXkw0E7x8Q4XxbdaZpG+wKUwnhmSIFWOeO/PSQF0ZidskZN1a9/GIQ23U7KvwRjDHMkgsc6upVicrMQVZTbc19bbnpmPwCJoxLhXzrmKBHYR4hWAB5ME8zEWU7jcgbBYinZfctWADpdgbr9XUpWTwcst+RmMZcWEcr77+TFPdUdSLjI5Rtl81r0lio58OSskUqiy+LljAjkI0z5WV0Y2yC6G+hN+GpYHRyjKytsKlcrfahfb2UzgPDUsKlYpWRTe6K9lPXDLdD3VRrrJ8QlcNbs1tsNdG2/ikJsVHfMyZFUg5opmUhr3FwRKucWvcEDQdVMLyRzcnngLaMxWGRXLKNEIeNAGBJsF+WdgsA6vhIE5mw2GY2AzfB5ISdQbk4Vgu0XvbdeoMVhrnNhVJJza4qbyrWzDlUbW3G+wXGgsz3sIuuK5G9jq2vGQ4bQl5ZoznblZY2Zk5QvGCC65bBVaewANmuQ2UNtVbXCkqRkCON8+a6s0gezFb8oEXm7CLBncHMTraujHjIBcrhUYk5ryz4iYZtNQqKovu7q1/wDUUkdxEUw5baII1iduuXnzt/vWlDgLjer0+zObq3+0qh4GxRikkliylF0aTLHJJE5EZbkSQ5tmUZyoFmO02tzEjDm1+YgGZhwUWFvUvSb11IZMuFmO2TFlI4xrdo0kDyyFjzmBZUQMSblX3Ka57BSMg1jTV2Hy22aepe08ak8xcP0vT7OxzjLzIGGv9KpZb88rt0jTSwUaAniBuG83Oyq+Fvc3lfQG9tddlhrx0oUkxJLnadFA3HYLDgo0HTbprUUYAObVUtm+m+5L8BrfqJ4UkQL01R7nvssMdXnctq1yjOLlVLsfojVQeN7D74pjFO62jBR2jDYhyUW4ZsrFeeCbqMtxvJO5RWIH1Lvfm2kcggG9/EoOuQKTbYButQsBKXOIZjcnDzknixy3PpPfXTQbxXH26pjnDbztNw4c1Bi5uRaUSBQZlBCoi3fIWz3VRqNnae3eJxj+JDtyiy5JWDRxm7u5BN8tySoGpNzc0EH9DOz/AIkeiKr8I7cL/gw/iNdN9mZzDmvP8JqRAynDDQFQYNJGVXIDK9lA8kFwMvRbUWrnDyB9Y/hWutiyxxClyGflpMxBuCRINh3jSuTfm/a/dFcP1nrOV6zjNJh2ck1hR4xf8P8A0jSJFqbw3xg+p/pUnas3FBnygotSotSnSrLLYkcCR3EimfBfxnUrn9g0DEDnt9d/xGjeDzq/+G/qtU35JRo4goR8gfWPoVaaiNmc+ajfgC+s0q/kL1v6lpofruo/5i0HYKdD5k7UQfFR6X+OOnYL0v8Aqvt+paO58Wm2/JudOlyNaXc+LH1mPoFdFLIO/mq1cvy5K8RsT6ntpoH9IvwPqWlZvkfVX0k0ZW8cT0t6Aa6BlbxyUM24rMJ8XJ05PXeiYSXL5QFiCw01K6hkvuuL9oFAQ+LbpZfUTW5ZCFiI2gX9NTIBF+jmVVpg3afRHeO4ZNpjuynzozqfYw62oXKeS+23NI422X615vZR2fmrIm2Mj7jE2HY2ZO0UKSMK1geY4GU9B1XuPNPbXFkmCuisLTA4dD8LE2KyAqLbQ4Y6ZVt5Rt1gW23HRXV8Ft4nEQtmLqI8UFbyrQ3WQMNiFoZGbINiprrpXCsc2y7bAD5yuHVT9azL3UbD4toJ1mjOYFzIpfVZI3usiNxNmZHXbzjxBPYGxDR+14dSq4vlxw9PcX616zwh4Ym5LDXKyJycsDxzKsqcthUsjKG1QyI8DEoQea2u+hxy4WQsJIWiFxZknIWxmhj8mdZLWWVWNjsU8aQxPhkyxqgighjRiRHGl1MxKqGLPmZiV3k/INAZcpYAKuVsSoKIqm8KAhr6kX0BtbZUH1IdELto0HOlzXRKLEcDJbLJNESbWmw4bW4+VDKp+UPkb6agwuEJUfC3YsQAI8PPrmygayTIB5S7eNck4WSRkkALFQhfZfSVMr3JGjKuW/Fems4FeRkh5XmAPDqbZSqvhQSGFwQMkh03CnDmls59CSoazXEYgDGF2Y8XAWCx4ZXDcllbEyOzMZQHBIjZRGBHqQM51Gp2VB+UMSgtFhIQDomZp2B4tyZksBfSxvfvrlu1ljOq2VCbc1haCKPKNdCcjH6pB31A/JgSNo5Hi1t5KjY1t1vk8TrUTUOZdNGkXwCdvsm8ZPI785s07izGwAijA0QBbBAFvcCwA036pTyggKtxGm/exPyj0ncNw7auUFRyY1dtXN9m/L2bW6eqgGx+ou07yT7Tu4CkAm8rsrVbAsN/Q9ytJckEDnHRAO646tg6TfdRJGUDikV78HkOvaNPur01I7ixFs8gsgGmVNl+i4uAeFzW4SFXObFIzaNWW4lkYEFuBCmzHoCjfTNFt0KZIoMtHE5uQ91rGEho4TlLZ1aRl1zO7CwJ+VkRrbhdjRB/xGM3Dk8Va2gtmFh/KlmwuWXDbS0ggka9vKkkv6remjI3jcaf7vE+mQCvRYII2+i8Ks4FpgzIneXBAB/Qz/8AsD/KomOHOwev6qD8VCJ/Q/8A+n1RCizjx+EUnZHhfSwNb6dw5rf6k/3P5BDkbxsegXnObA3A8a+g23Glc6/MHWfwrTofnRkKBzZGsDcDWQ2B3gbAaQbyR1n90VwDKPWcr2KlzGjZyTWE+NH1P9KlL03hT4z7H+lSdZuJQb8tqgqVAalOlRPCUWWaQcJJPxmrwDWLDijj9m9TwlIDNIVN1ztY8RfQ0PBvaReF/QdKR14K1IxBUc8xetv3TTKfr+on/uLS0iWUjeGI9FvZR0POk12o37p9dqV2CWjdUjatv5C/4RsBvtIx19NLsRkA4FvZR0nUhRcKVDLquYEFiezbwNWIgbW5I8dSpPTrYCrMeA2CY/aq5hLpAn9IUnlJ1J31tW579UntrYwR08WTxKuD3C5qvgxG1JRx0vze7Wqiq2ZkYyk7t0YFDv4v7Z9Cj31MQdE+ovpvUMY3sRrsZTv37apwPPBtYb9m63QK03R6o4GfRN4SXLcPcgXVgNRkbRj2EKay8ZKsh8qIt2oTr6bN1E0FlOZjcdNm0OYG4201M2Qq4vdTlIPykIuvXzLr9kVCqw5Q2e3suik8HwnrT7pbEDNzjrm0YfSG32NWA5BZWGYE84FcyuQPKZAQytb9YhvY9dzcmASnyWAKH8J/dPT1ViN9jWuVsCOI2C/ZdT2UW1LoN686r2cF9kmM2qM3srgbWzaBtL2IBO4gNrobXvtuacickc7yr4wts2tAtzYdN/TQRCAWjGoazR9drjvW69duFVh5PlE7FdT05o2VCe0hSaSo8PMgLppUndngOMg8Cut4MYMJYc6I7R4Qx52CK7RBXZM7c1SVckZrC4Guyi4f8n8ZGLLE6i20gIpyqQCZGk5Ibrsu222vO+Ewc24cyMXOzNkhYXOwXy2udNKG+ERiTkkFyTbkM9ixuQHWRQwvsuBVw1oaAdC4X13io6NK9F4aeMzM+YPFEIowRqJpY4Y0cg7wWUktwtxrnDEEeOc3dvI02W+XbcBsA4jornyuQFBLaEgB8oY3tsRSWjG0lixvwplpyxLm2migbNNgA4Aa9o41F9KPEDcu/s3am2LNmCOJOdVc+SNram+4DXXhxPZW0QWufi17C722f72DpNZhjLHLexbVmO5duv4j2Cix+MbRW5NLWUaliTYLYbWdtvbwqZ0KtJk+N3WvYEXDxM7XbawDSEWHJ4e4DNrsuNg10tprQcbz4i6lhHG/JxodSFYNISTxJ1PS3QKbxELRyKkyMczq0zKrnMl1PJKRYFQAfJsCTt5oNI5XMJjEUmsue+VreRkA2bbn1V2MZYbBxXC+t3rw9puujZnO08l0ZBfG4YbsuF06lDUphn/4w8Y39Mw99E8cJ0l5CS8Yi5pRtiIFFzbQEgmlosJMiyryMnPUKx5NrizK3Dfa3bVrd+Gf0XCKfhAtDBoxH3SVJz+hp0zSHuRR7qdkF8bh180YcG+zRAa58uGmMaxmGTKrP+rfa+W4Olhaw76Ziim5flXXKyIz84AarEVTmk31YKNlBpwEaOCNRoEm0Pqz/dEIDaE7BliOinmi/A7xztOikpDovUT+0aZlPxnABU9X8NKyjyRbcB36+2uEYkr16l1kJiE89r7kP4QKTJFNk2Ep6Qveb+ykzRbiUoyGq1NSohqU6CJj3vLIRvd9ftHhpQFrNquglbcnsZ5T8Dlfvt/EazDiLG4IBIykMoYEWA9nCrSVWC3Yoygre17jd01vkgf1sZ6wfatRm6CmdTeX2mc1kzA7ViPVdfVYVvInzb/ZcH2GqGD4GI9Tke6o3g9vm261N/YaEt0pv6wxE7gq5GPeJV+yD7BU5g2SsOtSPU1UYSu6Rfs/+qoSbuUPbf2XoxOdDvXjFvMI6TtunP8A3Pca2JpLfGxt9a3760tc+ch6wPatSx82PvUfvCsWpvitXH3TFm8yE/8ATHqYVU0TsAMiADXmspvYW84nQUDJ9BPv/wBdXyd/1YPUxPqasBCb4lpF/MJqDAOyMpVhluykjT6Qv0jUdK9NLF+cG3ODm9TenndtVyZGyNh1Z/fWZEJA5pAF9zb+ui0aVN7m1IgcQmrEoR8uIkjpS+tvqtzh0MaqQ/rQLq2jgbmO0dR8odIturMDstntquhBB5y7N+3TmnotVvJybG3ORwDY/KQ7idxB0uNhFLBBuV2ubWpw7YdulTkbvkTUna19wHHcoG3qoOKhjzBY1BtpmKglzfba2g4AUeWbKlkVlD7WYgkgHyRbYL9pqsOMiF/lElU6PObsBsOk9FUbUeMDsCUdlpRZIk5yReqkw4Fo1Aza5jsF9403KO836KHoW08lQTbiBrr0sfXV5CEvY87S9j5P8/UKFG9r236EcaMk4mVzkNM92AALhm2p5cO3JkixaQ685QQoN95+U2vUBxqoIZFUrlUgkHVlvcbCCGBFJi3mX6s/vq7D5v8AH76nZK6e/AusnzCfikmRs6rlbzhI19enlL1kCTKU5IlGIJUO+Ukb7ZyL0jp82e9qrm+Ye/3rTeLTz91O3T+z/inmhY3vAxzCzc9+cNNDc84aDQ8BVMj2Yck1mtmu72bLsvztbbr7KSsPNbvH8NTIPMf/AH9mt4tPP3WNWnnbwanGLnNdBz7Zs0hOa2zNeTUjTbWWL3ueTBFgCSGIA0Gt2NK8n/dt+17hUK/QA6z/ABGtfp680vfU23hvIIkiAIQGVmZhoL7geI4mg3vJ1H0Lr6hWgSPlKvUPcKyLDeNhGw79OrYaIEKL6lvNmgYlWT4rrY+gD30tTWIWyou+1z9rX1WoFqLMFd4wGpDcm1XRYosxAG/3E1Kdc73QUA1L1bVQWgqBWKsVkiqJNBNK3mrav10G/VWr1oRDk2uOcbHYfaNaPhFztIb6wB9YpJSTs13aceFasdh7vZS2G6E4qu0psY6+2OM/Zt+G1bXER74h2Ow9ppJTatDiP9+yhYCcVSmuVi8xvv8AvU1V4jucdqn90UsHqwa1la3qCZtFuaT7qn21teT3PIPsj+KlFqi/SBWs61rTdATZEXnSH7I9ZY1WKmDZQoICggXNybkm52DaTRsF4GnlF44ZHF7XCG1+s2FdMfkLjLA8kBe9gXS+nb7a1kBKa7AIkBcSTEFkRfMzWPWb1pMQMoVlzAXtqQRc3P8Au1dZ/wAi8WP1V+hXUm/DUiuTPgXRiHUqRtBHA27eytATNrBxlplaV4uEi9IYe6tGVPOl7x76VqjWs60SQcWjyTQMfzkg+z/VUvH85Ifs/wBVJlqtddlazrQlv2hNBo/Pk7h/FUzR/OS/d/qoSYORvJjdtmxCdvUKpMHIdkch6o2OnHZWs60pcz7QjeL+dk+7/VVER/OSfd/qrC+D5SbCOS4F/IbQcdmyiJ4GnYXWCUjjkI9frrWdaxdT0BYPJbzIfuj31nlYxsQnrc+y1ej8H/m/lcAyOI720C5jv0vmAv1X211oPzdwjy3ka20ZlX0hdK0DSuc9rptwA8l4X4Qu6Ne3MfWay2J4Kq9Sj219EX8gcKL3Vzb+8bZuOlr03hPyWgS+WJNRbcx6wW1ow1Td24ZhyXy1gza849NifTVNERqQbcbG3eRX2bkVta1wdCNxts6qyEAXL2dYG7royoHtZ0L5n+SOB5We9rhFLW6TzQPST2VK+ix4KNHLqqqzalhYE/W6aqgSuepVLjIX/9k="/>
          <p:cNvSpPr>
            <a:spLocks noChangeAspect="1" noChangeArrowheads="1"/>
          </p:cNvSpPr>
          <p:nvPr/>
        </p:nvSpPr>
        <p:spPr bwMode="auto">
          <a:xfrm>
            <a:off x="155575" y="-8763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AutoShape 13" descr="data:image/jpeg;base64,/9j/4AAQSkZJRgABAQAAAQABAAD/2wCEAAkGBhQSERUUEhQWFRUWGBcaGBgYFxoaHBgVGBgbGxwYHRgcHyYeGB4kGh0YHy8gJCcpLCwsFx4xNTAqNSYrLCkBCQoKDgwOGg8PGiwkHyQvNCwsLCwpLSksLC0sNCwsLCwsLCwsLCwsLCksLCwsKiwsLCksLCwsLCwsLCwsLCwsLP/AABEIAMABBwMBIgACEQEDEQH/xAAbAAACAwEBAQAAAAAAAAAAAAADBAABAgUGB//EAFAQAAIBAgMDBggJCQYGAQUAAAECAwARBBIhMUFREyJhcYGRBSMyUqGxwdEUM0JTYnKCkrIGByRDosLS4eIVY3Ozw/A0g5Oj4/HTFiVkdIT/xAAZAQADAQEBAAAAAAAAAAAAAAABAgMABAX/xAA6EQABAwEDCQYGAQMFAQAAAAABAAIRAxIhMTJBUWFxgaGx8AQTIpHB0RQzQlLh8aIjYpJDgrLS4gX/2gAMAwEAAhEDEQA/APEflJOXxUpN/Ly67QFAW3ornBaNj2Jle5JOd7k7Scx1PTQlrlXusEALOWt5aNhYQzWOgFyx4AbTRSIeMg68lIXRcrBl0pStCmQsPnv91f4qLycHzrfcH8VC2NfknFM6R5pMCmYPCMqCyyyKOAdgPu3tROQiOyU9sZ9hqDCLbSVe1XHpy2rWh0E3dlMD8psVr4+TpuQfSdatvypxRFjO3co37yBc9tLnwedzRnqkX1G1V/ZcnmjsdD+9WtM0ofD/ANvBOH8q8URYzuesLcdTWuOw1qL8r8Uv64n6yq34gaTPgmX5tuyx9RqHwVL82/3TWtN0o/Dj7eC7MP5wcUNpjbrTb1hSB6KOn5xcQNqRE8bOLdFg1u+vP/2ZJ82/3G91V8BkH6t/uN7q0tS/CsOLeC9RL+cmUggQot9lnbQ8QLaHtrK/nGlsQYo9RrYsO0XvY9NeWOHYfJb7p91VyfEHuNa5D4Sn9q9Y35yJM+bklAIsVzEggb7kXB6fQa0fzjuAMkKgji5Ol9lsoJ768jlqmAowFvhqf2r0835xsQxBCRqAwawDEEi2++YbNgOu+tn85OI18XDqNmV+w+XtGteUCipyfQa1yb4an9oXq2/OVOdeSivYD9YLjqzcdb0E/nExNwQkIsLWyOb9fPv/AOq83k6D3Gs5ej0VrlvhqY+lelb84mI0skII2HK57NXNAm/L3FkWzRrY7RGt9eu49FcLJ0VTIeB7jRkIDszPtXSH5V4m9xIAb3JWNAe8LpRZPy2xXzi7LaRoOvdxvsrjE7qyRWuzrGgyMkeS6z/ljij+tK8cqIuvHQbemlpfynxbanES7tjW1HV66QFSiIS903MOCk+Nkc3d2Y8WYn1mhhyNhI6iR6qsjhWhCTsB7jRkLWUJ2J2knrN6pjeiNERtBHWCKGayUiFuFyDcEjqJB7xV1SCpRQhYd768fbrVihk1oGglCdw4tG584qv7x9Q76zyzAKAbaEntJPqtUk0hQcWc92UD21TeU/AC3cQtSGco177I66vW+Wb5weketbVfKP5y/eT20dGHi1EaMWW5JuDcs2pIIsLDbWuQJ2Qg/Vdj6mNC11cm+FGYj/FL887lPZGf51fJN833I3so/wAEO/Due1/car4OBtgkHa3tQ1rY6/aPw7tXkQhZTvjP/cHtrGZfNP3vepouZB84PtL7hW1nTz5R2g/vCjKPcu08Sgh04N3r/DWlmT6Q7V9wo4nX52Xu/wDJWuVX56TtU/x0J1JhTq6R/kg/CF85+9ffV/CV85+8e+mUmGzlj2oT671qNVYgCU3JAHiRtJ6TSyBmTCnWJx/l+EBcZ/eS9h/rrS49t0s33v663iYlVmW4cKGucgU5gLWBHBio6daWwyfKOxdbEbW+SO/U9AogNIlK4vbIJMjWulhsW/Kqhd2X5QY3GwltOgekGk/B+IZRJkNmygjZoAeda+zQ3+zWhJycZYnnyAqvQvyn7dg7aGuJCpHltnV3J02qQND0HUdppYxgLtZLQA4yUWTwgwseUl1Hn5ddh3G9j7KG3hNvnJh/zv6auWEXKjYedGegjQdo061FBic5OabWJvbfe1jca7QR2inAEYLjNppskmZ0rf8AabfOTf8AVqv7Tb52b/qUefKtvGzG4uO37YOhuOyhGdfnZR1qT/qUBZOZULKuE/yKwfCJ+dl+/f8AfFT+0WGyaXv/APJWjJ/fntV/51km/wCtTtU+2Ot4dHXkhZraf5fhUfCTX+Ol7/66n9pv89L3n+OqIPzkZ7PelUUPnRdpi9oo+FKRX08fwp/aL/PS+n+Oq/tF/npPT/HWTA3GE9sPvFQYV+EffF7DR8KU9/r8/wAKN4Rk+ek/a/irHwxt8r/tfxVv4JJ5i90fvoEqkZgwAK8FAsbgHZ11hZOCR5rDGfP8I7SFkdS5YBVdb301AO0nc1c+9OwbSOMR9C3/AHaSNM26VpJYCb1aVKiCpVEFgirAqr61qNbkDiQO82pSbkAJuTso1iXgoJ7SXPopdG5rE78vtPsFHxbeMlPC4HeEHooKrzQOLH0AD941JuShUvqRrATrCxk+hAB2lVHrY0bFEAypHDGUTnEsGLqLqPLzhjq1rDuqoxmllAAa8kaWY2U+NAsx4ELY0VXuuPe20qBpuac7OjQVKY4eip2gwR1nhB+G6cocNBla6XCuBcAE2Afmta3OA30RMeEKA4dQcosBJKC4cXUmzc46i3Z1ULFaYKLpkmO3gFFdLFxf/cIF4fBh2KFoEjRpz6FG165zmS0XhkCwKS80m4GIe5+iQynZbdY7b1pPC0fNuJiBfNzoWzcNTHzSOga27angvXE4gncmLP4h7TQIR+gsf/yEHdEfea3hmI0cVQVDpObOc6YTHRtlB5Q3YfqIDdSdABfyjx1HRWmeLLIeddWA1wsVlUkgBznHO0tu1B7MysEkwTtoojgY77BZCSenSiYaTIXnIJWSR2gjZSVldXPOYcEz6cWNtxoXRITio84Eo+Iw8KKtyrNbM68iEyIVNgWVjZyxQWvpfUVzMGeTXlPlEEJ0bi/ZsHT1UUIDdSTlXnStvZr+SDv1Nh0ljQXmuc5GmxV3XGxepRt/nTNF0LqJ7psuMn1WWU2yjymI06Nw6ydT1CjRxjYT4tNWI+Ux3Dr2DgATQ8OpNrau+zXYDe56L69gNEIDHKDaOPa28newG8k6AcO2qE5lKiwuNs9H2CzbPeSQ2XZpvsNEUHZYb9gohxLAbAI9hj+iflG4vfZztvDSsnM7qEQsx0jjVSxVb7coBLHfs33O6iz+C54QWlgnVQXLM8MigggDVioGovvohki9F1Yk+Aj3/CFyVxkBvpmjO8qdSvQdL24g8aAzi+a2h0YDid/b5Q6RRIxoQDrHz0I3jQm3ZZ+w1JCDzhbI4N+Cm+o7DZh0EUoN6eoA9oeOgoELIUO1LsvSLXYdRWzjqNF8H4dWCrlUs7suZy1hzQVHN11N6BC5U30zRnvW+zqv6GogQAlRokgBQ+ab82/Cxup7aDgbwnpPtCTs9lSxITqYVN7EET6Dj/KqEKEDWAXNvjJBYedqdnRtqpCLZ2BZirpICPJkIYK3WePFTQ8TCBDCbasZLn7QA9Apd5TlEGES9s0O355hYcdh0PDbWPgi2Hxept8eun0jpoPT0UWTCr8ImW3NVJCBu0XT00qsQ5BnO0SKL9GQkjvt3UQdfRSHYmB4MBI+L1JF/hC7t/k792/jasP4PtY5BrfQTobW4m1hWfgYvhxb4wLm7XI9VqC+FAjdt6yhAfo2b+VaTp680p2deSrHYMILjczKRcGxAB0ZdCCDV4s+Mk6r+lTRcblyNlJOsbG42MyNcDiNmtAxLc9vqD8C+6nYZxUK4hhjUrwnlxjirDvzikxTmB+Mi67ftH30mw1qgylNvy95VxjWrqIKlOlQd9NeCx46P6w9GtJim/BZ8dH9b10j8ko08oKi1wx4kenMfYK3hxcxji3rYD2UFfJPWvqamsH5cP1h/mfypTkqbfmDb6J7wNrJfT/iIfK2eW5/302oeAb9GxXSIT/3DWvAAuy6Brzw6MbD5evWNo6QNtY8H6YbFf8AIH/cNROfcmr4jdzUx3/BwdeI/EK6+ONvCcX1ofUB7q5OOH6FAfpzjvN/UK6PhFv06A7rYc97VM/9lD/0g+CT4/E/4eJ9dBXTAjpxPTuhprwan6ZOnnDEqL9ZPspOGTPhI4ksZDiCQm8ho9Druvpfoo/V5eqYY+SPZZ+Su2WOGBFkY7iC3MBPymNgOu+6rmxF2zIuVnssUdyeTSwW467aacT00TEgRKYrMEiPjBs5bEDf9UDZ0Di1KyOwuTrK+0eap3DgSLdS9dML8F3UGAC2d2zTvWZCBZFPNXVm4tsLdXyR/OhKcxudEXd0ebfiddes1hhc5F2bzu03/VG7+dMx2AzEcxdFFtXfTU8dxPRYb6rkhIZrPu/Q9yixo1rC3KSD7kXHoBH7I6aLhMIZ5I4YQOc2VA2gZtrO3BQAWPALbjQZSRmUnnHWVtut/IHUd3HoFOeCJisWMlAsww6RR21y/CJVQ26ciya7dTWY2TJTdoeQ3u6ew+3uiY3wplAiwzFIGz5nW6y4jIWBeRxY2YqcsY5qgroTSGEx0sVjFLJESC7GN2FlDFQMoIDEncb3LKONbwkHKskcWU5pLxktlMQOr57jVFVbsRpzL31ILuHwOGLRCKXES52KxtHHhgrFJV+RJMHReUtYyZbjovVmAkycFzOqU6TLGfYq8OuHEGIQKkjLIsoUKF5WFwpkCqbLmzKSo0vm3VzwgN1A5snOQcJF2p23I7Up3HckIIBh+UYozHnqgLcuoOSyMwNliJv/AHgrmoL8wG4azRnp+Tr0jmnptwqVQSZCv2N8Cwd3shl7WbbbRh5ynQX7Lr3ca3GmcGPaTzozxJ3faA+8vTUke9ntfNcMN2b5Q6LjnDp6qHlN8o1I1QjS4Otug7x03G+tiE5PdP1en46wTUMwYFmvkbmSgWvmsckn+94PnUpiQwKROADGSvXma5/l0GjDED4y11bmygdO8cL7RwYGrxEIygi2aLKb3PjIibq46thG4dRqWBXW68SmJQBiMV9SX92kdmF/53qjo8eIDyYhwCM0cp7Li3otQGNsMOmY7+EYoAEEA6lNx9Uy3xuFGuiRelqXJ8TN/jL+9TJN8RhvqQ+00tfxEv8Air+9SjNu5rHP1mVYokwrsPi47WGosXGu/wDlS0w5/XGD3xCmJvihs+Lj2bbl3OvZ66Xm8r/lL+AVdih2jIO5TDNZouOf95aBOtmYDifXRIdsf1/3lrGJHPb6zeuqDKUG/L3lCFSqQ1KdKstRcK9nQ8GX0EUE1q9K7BZhgymsTHZ5Rwb1Mw9tbwflw/Xt+2D7avHjxsnSA3flb2mhwNYo3Bz6MhqeLUcKu/0TXglrW5gk8dDzNRmPPsO+1MQRnk8YvmlD92Yj20mEtyqkE5WBIBtcI5Bsd2hOu7bXTnwMokn5NA6z8oq5XQ3BfOCoDXYi2y1SdHL0Qr4ieoKXmS+Aj/x3Heho/hNry4R/Ojw/er2NBMMow5jMMvxvKBuTbLbIVIvbjb00DFeELrhwRYwgg5tL2kzC3ZagBJ3nipASbtJ4rr4NLeFWHGSX0oxpHwRHkjL2u8gaOO9xlXL4yYEeaCB2mg+FcaJMTJJETzmBS2h2ADQai5p/Fx+TEpYBfE67uT1mcAbMzWPHm0IIAnQJ3K1KlaIB0CdyWhAJDKt1U5Yl85zrcj9o9ailpgy3BvyjbbjUA+1vV20zAS7BlU5EtZb2AXeSx0GhJJO80u/hG2xAwRWGt1+LXy1tewdDFddLu+ls1xVjSZhP2muwCDhw/SMmBsCCyraxkNxmAOoAXu6yRu1rfKkZXtY7IV22F/K6ddh3sSd1TwexlljglsLvyQN7q2IM92OguBz0QkD9WBeuuvgyCSbKk0plLZF5SFUjkZWy8mrpIxjLWKKSCB17GNN0oUu0sFKW4nqSlfB8cYw85kj5RkMMmYOUYJndJHQm6tkkMQOYEat1jE0irE0EfKMzPGzFkVDkiRwgCh2znNIzEg2IUW4geC8LCIB43jVo0Cg6yAK0srMrDIQVZJOTIO3L1WPBicPOWukWGQgKst5BA0gOxkZi0KElQJUsENgws1g7ZIgKPeNp5ZxOmb9ix4EwrOZEAOeTD4iKMlQoaZ00jz38p1DqNd/TQ4vyazwMypKzWysvwRkUSqATCzMAgCyAAkm9gTt0rp+DPBUbNKMQp5aKQKY5ZUy5SrWylmjWVi62ymRVykGz7D08dj+crSWEzs6LkeGWVQq7JMRyUkcJNwBDCqqoJLE1ZhMXrk7X46vg0LgYrCPEmfmZU5cgLLE5V2wgEasqMStshGu3dSWMw+R3RdAjuE1ubx2Djv5w6Qa9JhPCHLsySIJo2hWUNPaSQySvHAnOCqsYQuVVUUDmltcxrzU8ua7jbkaQH6UmIvf7pHfUHgC4LroB73Em4i/eqLgnN8iTRwB5MnnfvDozCl3iNyhtmUm3Xw7do6euirZSQwIRrhhvUg+tW16u2qmiJBB8pB96PcwPQLH6v1amLl6Tv6zLseRWIcRrmtcNpIo0vfW44XOo4MOmjwuUYKtmIDGIkXDIwOZbdIvpuYEb6Wkf5elmuHHTvHb5Q6eqtoTYqDzl58Z4jyiO0c7oKkb6zgp0Kn0nrSFcni7sgOSZGCk7QLi461It3Gsz2+Cp/iP+EUaKPMxQBQJbMCdMjgMbD7V1tvBFKz4gGBE3hnJHC4Fvb3UoEkbVV10roKv6VCvmpH6EJpIH9Hc/3o9Ck+2nmcDFFtyRXH2Yh76Qf/hlG9pHPcoHrNI3Nu9Sg7PvW/CGkdrg2WFdNDfIzEHibmlcSOc3Qij0IPfTXhQXuNNZWAtsIRVUG+/33pXFG7Sn6QHpb3Cq08yj2g+HyV4RefEOm/cxPspV2JNzvpzC+WnQhP7DN7aRJ0qgylFvyxtKhOu6pWRUqiULFu+tFaz0W2aHrrV6VK1P4kXcdMK/5f8AKgA81frN6lpiXyoTxjHqYeqlYLkWAvsJBAPbUm5K1UxUJ0QV0JUHKM6SqLliNHBFz9XSoof+6fpvHfvNmpQxEbYyOoOPbaqLDeD94+0VrCsK4ObyI910IxIMpWF1y3sY2kFgbg2sxAvvtTcXhSdAB+kBQpUBrMADvF02jcdoriZ04H7y/wANFSUDYzjqt7CKU05RLmHFvAFdRfDrC2aSS4WwusZIA3hiL5vpbaVxHhTNIGHOy38s3Llr52YjeST6KwmOcbJn7c3sY0T4fJvlB+sGPrU0AyM3Xkna+k28Xf7VUk68i6rcWDMA6rIo0sRqLa3Fja4NiNtYgjHKD/GjU315pxXp8iEdoplMUpUhuSBzBviwytlBsHTmhrE5gDcXAuCNKVbDFiqIxkLkR30Uh35MRm4JAHKRoexhvroougFpXnf/AEG25LdHVyb/ACWhL4nDbgrYaR24RqZMTKx7YyL/AERTPgFC+Jg3EyYe/QxmEzdqrnvw7aX8B4sqyNlRmxIKFGzCNYJnN0spD6sb3vdRa22mZPCqGJikLRGSK5k5ZpnSFn5JkTlABHmOhIucptcXNVabikaxzd4/S5M2KzNnhWPk5WnJDFwCTGDLypJFgqSErkNhfTXbqfwgBmmUuTz40B5QLKgZchY7CuUMGj5oJVdNWsHE4ExgiN3sWIZHsFYxMBqFYq1jpzrbdKxmLMbknMB4s85tL6XYc1BdiHG4jpsxaYtRcuEUhaLCb16TwrEJJpwvkzTYJ1zaWTExyOqm3ASBepb7qGZ82Zxc528Iyi+hZHjEa34a8p3MBtos/hjDh0a0zsVwkhEYjjVDh4FjvysmdXUHMRZQCSoLbBRMR4AKKqK8ao8Qiw7zMY/hDNMJ/FqA2uUpGSxUBmsTpalsnFegyszJJvEcljwbiMlgQSHjwcbWJVhndpFZHW5VkbLplIYA9F1fC+DjVYzCGCyQx2DMrkMk7xsoZVUEAxrrbW9MBVGeQvySrPh4oy6SMzPhYyMnJIC1xzGfXm3AuSaX8KeE8KqQRQyNMUeZiVRwFDyRukeWQKZLMGNxbXrpHNJFwV2VW06l52+SSnAzNfYxkYnzbSFVbv29BqQljYDSSPyelRtTpsLkcQSKqFRIckbB3YCMJqrljKG8hvKJNxZSTrWsTgZEkKGORJE2KysrlB5JtYG447O6oRdeuy21r7TTIOMc/dDkVfLA5jaMo+S221+jap36jjQ1a2XKSzK1xYHUbba67ej5Rpx8M48YByZOjhsoF+NjpY7bHYeygvMflTADgub1ABfTSg3KrqQtWsFiTD3zxrqysSoGpI2MBxI5p+yaPLAHdmMM1jrZdOfv0y6Le+++tJgRecx6lUfvmiWU7BM3d7jWg5kS5v1R5o5wq31ixAGXjc5rfV2X/wDVAGEF18VLt52y3Rbmj01hoV8yYdg/hFDaOP8AvPur76wBSWmHCPMJidRniQecTa4uM0lwDbS+W1JSm6k8XJ7h/OmMOY1YECUkEGwCm57NlKyqQqg6eUbHs91OwXwoV3B0AaeSPhzZz0Rn/KpEtT8Q57/4bfgFIEU7cSptvptVAVKgNSnQhEx4BlkI89/xGsWtUc3YkbCSewmrIoJGC5PTnnRdEQ/CxpVBzD0lR3Bj7qZxejn6MYH7AX1ml78wfWPoUe+pMyUat9WNYTJEShbq+YqCSrAakX2EdPGoJk3SSDsv6nHqo1jyzkC5RCFsPlKoRbfaIrc/hEhyC0osecuYN1i52cN9ZjC4SOa6X2BiOCDnB/W96n+dayAj4yI9aW/cqhjhvbjthjO7TXfrtrYxKXGsVrankCLHhzdo2a7qPdv6ISgUTm4FZXD9MB+0B7RWjhj5sX/UH/yVYWNlGiglst1LjKbXBIa4IPRahJhgqlpCdGKZV23AudToO6lMtuKoKTDeBxKIcIdyJ2Sf+SiwxPHdwgsBrZ7i1xa4DE+VbUag2OlYURi+aIm20cstwOpR1VmN1QhxcxtdWBN7D5SnptqD0DppZPX7WYymck8SjibUvayh4ZgNwWNsjL2Bl7FvWJobI6eak0Z3fF4lJPwv6KqKOzFCSRYjTUsjrlbKN91IcDitM4+GSHLy8LI8oMlpUkCqAoViFADOzEFiuwDbxHWyoAy5ee9n9QhxwWJ0LliNmcuSSAAk8cb3zHTQrs2m+lK4fERyDm82x1GrKOtfjE6bZwe2gzSJNlUsEB+KZV5mYgXR41zMDcjnjMRfYVIKixsJRskpy3IKbTYD5SsDlYakXUm9hrVWPtZXDq9c5cGmy3DXn9kxJhGANxeLeqkZNoNxIoaxuB5QvbTqwMVI1ibZhYG7OyGK/kLZiyjeRYs+pvfQhjxbAnLmLqdpPP3g2ZdRY20ub3pzEYplGaVFvcBgVVmQsLgOyhWBIubEkjYbHSrB0XXHh+OK5ajKLnSSWn/Ie6x4W8OyYmyyEkouVCyZCwbLnLHTM7ZQC7XJVFvrcnntOpLZSASDztAM2t+OUMCNRst010zi0ChioCtfKbzrcdGpGz30SK4uyBhYG9uUJ8h7c4gGxcKD00hF0xG8RzXRTYDDWuB2Ayp+TiDNJMpu8SBVYCwEszLEjj6SR8tIDxjB3Uz4alPJYVBf4lnEQcgeOmkkXMARZFhEZA0vmHA0TBeE2UMloZEkeEOJIkdSUV2ZrixuuZht2N00AYoSyvNKq55QGa4IC2unNIvZCt0MZ3ZSpuoFQefDJC6Ph3B12nYlcJhMpjezRWIEgZEUMpAzBcurg6jnXGoOa5tQ+duKjtjHq1pp2QAuy5sxIjBJWyKdtlItrYW6Gpc4wbo4+4n1sa5rRJmF3N7KGtgnzvVGRvnO5m9goZHF7/f9oovww7kj/wCmh9YNHkzg6mBTvFowRfiMulaSMU4oNzHgEgYx53ob3VYPCT8fuplpj58P3U/gqCSTYHh6vFeoitaPX6QNAaT5BJsb7X7859lCljsNoIN7EdGm+1dKOVs2VlTVW+QmvMaxDKNda55tkH1m9S0zTKk+nYIIPBMx/Gt0o3+VekCafw/xo6U/0aQai3EoN+U1QCpUUVKdCUNBW0FyAN59dZB2Uz4PW8qD6Q9GtK7BBgkgIuMfnzH6Vtfr/wBNZjXNya8T+J7eoUIvcMeLD1MfbR8L8ZH9EKe4F6ng1Bt9Xf6JjCjMZDYnO6LYbSGkLH0LQxJdJm84r6XLGrwJyopBOshOn0Iye4lrHovQUPij9ZfQCa6KOB38k9UmRu5q5ltEhFrnlCe8AUxPEOXRbaeLHXoKWxLeLjH0W9LGmmP6SvWnoUVeyOSnaOO1Dw2rsmgD3W5F7G91PRwv00aZs2f6SrIPrAc8fj7hSaJcOwPk2I7Wp5pL2kFrg8oB9EmzKR0N3hzXNVbInrqV00XXxp65JXNsYakaEcRqB3jQ9XTR4BqU3OBlPTtQ991PWaFIoVyPkHZ9Rth7NO1ardY7UJ7jt7jr2mo4hCe6fq65Lvfk0+rSgXkw0E7x8Q4XxbdaZpG+wKUwnhmSIFWOeO/PSQF0ZidskZN1a9/GIQ23U7KvwRjDHMkgsc6upVicrMQVZTbc19bbnpmPwCJoxLhXzrmKBHYR4hWAB5ME8zEWU7jcgbBYinZfctWADpdgbr9XUpWTwcst+RmMZcWEcr77+TFPdUdSLjI5Rtl81r0lio58OSskUqiy+LljAjkI0z5WV0Y2yC6G+hN+GpYHRyjKytsKlcrfahfb2UzgPDUsKlYpWRTe6K9lPXDLdD3VRrrJ8QlcNbs1tsNdG2/ikJsVHfMyZFUg5opmUhr3FwRKucWvcEDQdVMLyRzcnngLaMxWGRXLKNEIeNAGBJsF+WdgsA6vhIE5mw2GY2AzfB5ISdQbk4Vgu0XvbdeoMVhrnNhVJJza4qbyrWzDlUbW3G+wXGgsz3sIuuK5G9jq2vGQ4bQl5ZoznblZY2Zk5QvGCC65bBVaewANmuQ2UNtVbXCkqRkCON8+a6s0gezFb8oEXm7CLBncHMTraujHjIBcrhUYk5ryz4iYZtNQqKovu7q1/wDUUkdxEUw5baII1iduuXnzt/vWlDgLjer0+zObq3+0qh4GxRikkliylF0aTLHJJE5EZbkSQ5tmUZyoFmO02tzEjDm1+YgGZhwUWFvUvSb11IZMuFmO2TFlI4xrdo0kDyyFjzmBZUQMSblX3Ka57BSMg1jTV2Hy22aepe08ak8xcP0vT7OxzjLzIGGv9KpZb88rt0jTSwUaAniBuG83Oyq+Fvc3lfQG9tddlhrx0oUkxJLnadFA3HYLDgo0HTbprUUYAObVUtm+m+5L8BrfqJ4UkQL01R7nvssMdXnctq1yjOLlVLsfojVQeN7D74pjFO62jBR2jDYhyUW4ZsrFeeCbqMtxvJO5RWIH1Lvfm2kcggG9/EoOuQKTbYButQsBKXOIZjcnDzknixy3PpPfXTQbxXH26pjnDbztNw4c1Bi5uRaUSBQZlBCoi3fIWz3VRqNnae3eJxj+JDtyiy5JWDRxm7u5BN8tySoGpNzc0EH9DOz/AIkeiKr8I7cL/gw/iNdN9mZzDmvP8JqRAynDDQFQYNJGVXIDK9lA8kFwMvRbUWrnDyB9Y/hWutiyxxClyGflpMxBuCRINh3jSuTfm/a/dFcP1nrOV6zjNJh2ck1hR4xf8P8A0jSJFqbw3xg+p/pUnas3FBnygotSotSnSrLLYkcCR3EimfBfxnUrn9g0DEDnt9d/xGjeDzq/+G/qtU35JRo4goR8gfWPoVaaiNmc+ajfgC+s0q/kL1v6lpofruo/5i0HYKdD5k7UQfFR6X+OOnYL0v8Aqvt+paO58Wm2/JudOlyNaXc+LH1mPoFdFLIO/mq1cvy5K8RsT6ntpoH9IvwPqWlZvkfVX0k0ZW8cT0t6Aa6BlbxyUM24rMJ8XJ05PXeiYSXL5QFiCw01K6hkvuuL9oFAQ+LbpZfUTW5ZCFiI2gX9NTIBF+jmVVpg3afRHeO4ZNpjuynzozqfYw62oXKeS+23NI422X615vZR2fmrIm2Mj7jE2HY2ZO0UKSMK1geY4GU9B1XuPNPbXFkmCuisLTA4dD8LE2KyAqLbQ4Y6ZVt5Rt1gW23HRXV8Ft4nEQtmLqI8UFbyrQ3WQMNiFoZGbINiprrpXCsc2y7bAD5yuHVT9azL3UbD4toJ1mjOYFzIpfVZI3usiNxNmZHXbzjxBPYGxDR+14dSq4vlxw9PcX616zwh4Ym5LDXKyJycsDxzKsqcthUsjKG1QyI8DEoQea2u+hxy4WQsJIWiFxZknIWxmhj8mdZLWWVWNjsU8aQxPhkyxqgighjRiRHGl1MxKqGLPmZiV3k/INAZcpYAKuVsSoKIqm8KAhr6kX0BtbZUH1IdELto0HOlzXRKLEcDJbLJNESbWmw4bW4+VDKp+UPkb6agwuEJUfC3YsQAI8PPrmygayTIB5S7eNck4WSRkkALFQhfZfSVMr3JGjKuW/Fems4FeRkh5XmAPDqbZSqvhQSGFwQMkh03CnDmls59CSoazXEYgDGF2Y8XAWCx4ZXDcllbEyOzMZQHBIjZRGBHqQM51Gp2VB+UMSgtFhIQDomZp2B4tyZksBfSxvfvrlu1ljOq2VCbc1haCKPKNdCcjH6pB31A/JgSNo5Hi1t5KjY1t1vk8TrUTUOZdNGkXwCdvsm8ZPI785s07izGwAijA0QBbBAFvcCwA036pTyggKtxGm/exPyj0ncNw7auUFRyY1dtXN9m/L2bW6eqgGx+ou07yT7Tu4CkAm8rsrVbAsN/Q9ytJckEDnHRAO646tg6TfdRJGUDikV78HkOvaNPur01I7ixFs8gsgGmVNl+i4uAeFzW4SFXObFIzaNWW4lkYEFuBCmzHoCjfTNFt0KZIoMtHE5uQ91rGEho4TlLZ1aRl1zO7CwJ+VkRrbhdjRB/xGM3Dk8Va2gtmFh/KlmwuWXDbS0ggka9vKkkv6remjI3jcaf7vE+mQCvRYII2+i8Ks4FpgzIneXBAB/Qz/8AsD/KomOHOwev6qD8VCJ/Q/8A+n1RCizjx+EUnZHhfSwNb6dw5rf6k/3P5BDkbxsegXnObA3A8a+g23Glc6/MHWfwrTofnRkKBzZGsDcDWQ2B3gbAaQbyR1n90VwDKPWcr2KlzGjZyTWE+NH1P9KlL03hT4z7H+lSdZuJQb8tqgqVAalOlRPCUWWaQcJJPxmrwDWLDijj9m9TwlIDNIVN1ztY8RfQ0PBvaReF/QdKR14K1IxBUc8xetv3TTKfr+on/uLS0iWUjeGI9FvZR0POk12o37p9dqV2CWjdUjatv5C/4RsBvtIx19NLsRkA4FvZR0nUhRcKVDLquYEFiezbwNWIgbW5I8dSpPTrYCrMeA2CY/aq5hLpAn9IUnlJ1J31tW579UntrYwR08WTxKuD3C5qvgxG1JRx0vze7Wqiq2ZkYyk7t0YFDv4v7Z9Cj31MQdE+ovpvUMY3sRrsZTv37apwPPBtYb9m63QK03R6o4GfRN4SXLcPcgXVgNRkbRj2EKay8ZKsh8qIt2oTr6bN1E0FlOZjcdNm0OYG4201M2Qq4vdTlIPykIuvXzLr9kVCqw5Q2e3suik8HwnrT7pbEDNzjrm0YfSG32NWA5BZWGYE84FcyuQPKZAQytb9YhvY9dzcmASnyWAKH8J/dPT1ViN9jWuVsCOI2C/ZdT2UW1LoN686r2cF9kmM2qM3srgbWzaBtL2IBO4gNrobXvtuacickc7yr4wts2tAtzYdN/TQRCAWjGoazR9drjvW69duFVh5PlE7FdT05o2VCe0hSaSo8PMgLppUndngOMg8Cut4MYMJYc6I7R4Qx52CK7RBXZM7c1SVckZrC4Guyi4f8n8ZGLLE6i20gIpyqQCZGk5Ibrsu222vO+Ewc24cyMXOzNkhYXOwXy2udNKG+ERiTkkFyTbkM9ixuQHWRQwvsuBVw1oaAdC4X13io6NK9F4aeMzM+YPFEIowRqJpY4Y0cg7wWUktwtxrnDEEeOc3dvI02W+XbcBsA4jornyuQFBLaEgB8oY3tsRSWjG0lixvwplpyxLm2migbNNgA4Aa9o41F9KPEDcu/s3am2LNmCOJOdVc+SNram+4DXXhxPZW0QWufi17C722f72DpNZhjLHLexbVmO5duv4j2Cix+MbRW5NLWUaliTYLYbWdtvbwqZ0KtJk+N3WvYEXDxM7XbawDSEWHJ4e4DNrsuNg10tprQcbz4i6lhHG/JxodSFYNISTxJ1PS3QKbxELRyKkyMczq0zKrnMl1PJKRYFQAfJsCTt5oNI5XMJjEUmsue+VreRkA2bbn1V2MZYbBxXC+t3rw9puujZnO08l0ZBfG4YbsuF06lDUphn/4w8Y39Mw99E8cJ0l5CS8Yi5pRtiIFFzbQEgmlosJMiyryMnPUKx5NrizK3Dfa3bVrd+Gf0XCKfhAtDBoxH3SVJz+hp0zSHuRR7qdkF8bh180YcG+zRAa58uGmMaxmGTKrP+rfa+W4Olhaw76Ziim5flXXKyIz84AarEVTmk31YKNlBpwEaOCNRoEm0Pqz/dEIDaE7BliOinmi/A7xztOikpDovUT+0aZlPxnABU9X8NKyjyRbcB36+2uEYkr16l1kJiE89r7kP4QKTJFNk2Ep6Qveb+ykzRbiUoyGq1NSohqU6CJj3vLIRvd9ftHhpQFrNquglbcnsZ5T8Dlfvt/EazDiLG4IBIykMoYEWA9nCrSVWC3Yoygre17jd01vkgf1sZ6wfatRm6CmdTeX2mc1kzA7ViPVdfVYVvInzb/ZcH2GqGD4GI9Tke6o3g9vm261N/YaEt0pv6wxE7gq5GPeJV+yD7BU5g2SsOtSPU1UYSu6Rfs/+qoSbuUPbf2XoxOdDvXjFvMI6TtunP8A3Pca2JpLfGxt9a3760tc+ch6wPatSx82PvUfvCsWpvitXH3TFm8yE/8ATHqYVU0TsAMiADXmspvYW84nQUDJ9BPv/wBdXyd/1YPUxPqasBCb4lpF/MJqDAOyMpVhluykjT6Qv0jUdK9NLF+cG3ODm9TenndtVyZGyNh1Z/fWZEJA5pAF9zb+ui0aVN7m1IgcQmrEoR8uIkjpS+tvqtzh0MaqQ/rQLq2jgbmO0dR8odIturMDstntquhBB5y7N+3TmnotVvJybG3ORwDY/KQ7idxB0uNhFLBBuV2ubWpw7YdulTkbvkTUna19wHHcoG3qoOKhjzBY1BtpmKglzfba2g4AUeWbKlkVlD7WYgkgHyRbYL9pqsOMiF/lElU6PObsBsOk9FUbUeMDsCUdlpRZIk5yReqkw4Fo1Aza5jsF9403KO836KHoW08lQTbiBrr0sfXV5CEvY87S9j5P8/UKFG9r236EcaMk4mVzkNM92AALhm2p5cO3JkixaQ685QQoN95+U2vUBxqoIZFUrlUgkHVlvcbCCGBFJi3mX6s/vq7D5v8AH76nZK6e/AusnzCfikmRs6rlbzhI19enlL1kCTKU5IlGIJUO+Ukb7ZyL0jp82e9qrm+Ye/3rTeLTz91O3T+z/inmhY3vAxzCzc9+cNNDc84aDQ8BVMj2Yck1mtmu72bLsvztbbr7KSsPNbvH8NTIPMf/AH9mt4tPP3WNWnnbwanGLnNdBz7Zs0hOa2zNeTUjTbWWL3ueTBFgCSGIA0Gt2NK8n/dt+17hUK/QA6z/ABGtfp680vfU23hvIIkiAIQGVmZhoL7geI4mg3vJ1H0Lr6hWgSPlKvUPcKyLDeNhGw79OrYaIEKL6lvNmgYlWT4rrY+gD30tTWIWyou+1z9rX1WoFqLMFd4wGpDcm1XRYosxAG/3E1Kdc73QUA1L1bVQWgqBWKsVkiqJNBNK3mrav10G/VWr1oRDk2uOcbHYfaNaPhFztIb6wB9YpJSTs13aceFasdh7vZS2G6E4qu0psY6+2OM/Zt+G1bXER74h2Ow9ppJTatDiP9+yhYCcVSmuVi8xvv8AvU1V4jucdqn90UsHqwa1la3qCZtFuaT7qn21teT3PIPsj+KlFqi/SBWs61rTdATZEXnSH7I9ZY1WKmDZQoICggXNybkm52DaTRsF4GnlF44ZHF7XCG1+s2FdMfkLjLA8kBe9gXS+nb7a1kBKa7AIkBcSTEFkRfMzWPWb1pMQMoVlzAXtqQRc3P8Au1dZ/wAi8WP1V+hXUm/DUiuTPgXRiHUqRtBHA27eytATNrBxlplaV4uEi9IYe6tGVPOl7x76VqjWs60SQcWjyTQMfzkg+z/VUvH85Ifs/wBVJlqtddlazrQlv2hNBo/Pk7h/FUzR/OS/d/qoSYORvJjdtmxCdvUKpMHIdkch6o2OnHZWs60pcz7QjeL+dk+7/VVER/OSfd/qrC+D5SbCOS4F/IbQcdmyiJ4GnYXWCUjjkI9frrWdaxdT0BYPJbzIfuj31nlYxsQnrc+y1ej8H/m/lcAyOI720C5jv0vmAv1X211oPzdwjy3ka20ZlX0hdK0DSuc9rptwA8l4X4Qu6Ne3MfWay2J4Kq9Sj219EX8gcKL3Vzb+8bZuOlr03hPyWgS+WJNRbcx6wW1ow1Td24ZhyXy1gza849NifTVNERqQbcbG3eRX2bkVta1wdCNxts6qyEAXL2dYG7royoHtZ0L5n+SOB5We9rhFLW6TzQPST2VK+ix4KNHLqqqzalhYE/W6aqgSuepVLjIX/9k="/>
          <p:cNvSpPr>
            <a:spLocks noChangeAspect="1" noChangeArrowheads="1"/>
          </p:cNvSpPr>
          <p:nvPr/>
        </p:nvSpPr>
        <p:spPr bwMode="auto">
          <a:xfrm>
            <a:off x="3192463" y="-50165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7415" name="Picture 15" descr="http://www.stony-hill-madison.com/catalog/Ku-M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338638"/>
            <a:ext cx="237648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7" descr="https://encrypted-tbn0.gstatic.com/images?q=tbn:ANd9GcQZt8OAQZABESqHkCMq0eoQVPWZU8BZn-c3LKmmLoO-ZvYFxj_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600200"/>
            <a:ext cx="2362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1" descr="https://encrypted-tbn0.gstatic.com/images?q=tbn:ANd9GcQ69VscRMQntDgqKybv-umAtyU6211Bd3kgjsZeYrt3t6_eKrt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400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4"/>
          <p:cNvSpPr txBox="1">
            <a:spLocks noChangeArrowheads="1"/>
          </p:cNvSpPr>
          <p:nvPr/>
        </p:nvSpPr>
        <p:spPr bwMode="auto">
          <a:xfrm>
            <a:off x="1127125" y="636905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2743200" y="0"/>
            <a:ext cx="376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Broadway" panose="04040905080B02020502" pitchFamily="82" charset="0"/>
              </a:rPr>
              <a:t>Mas  Molas…</a:t>
            </a:r>
          </a:p>
        </p:txBody>
      </p:sp>
      <p:pic>
        <p:nvPicPr>
          <p:cNvPr id="17420" name="Picture 4" descr="https://encrypted-tbn3.gstatic.com/images?q=tbn:ANd9GcQ9Rd-GcCDdVHOpH3i_rcOApEcbtiWp-S-ux2uqAxheAqXZVjBG3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38638"/>
            <a:ext cx="24304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"/>
          <p:cNvSpPr txBox="1">
            <a:spLocks noChangeArrowheads="1"/>
          </p:cNvSpPr>
          <p:nvPr/>
        </p:nvSpPr>
        <p:spPr bwMode="auto">
          <a:xfrm>
            <a:off x="685800" y="6324600"/>
            <a:ext cx="800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Arial Black" panose="020B0A04020102020204" pitchFamily="34" charset="0"/>
              </a:rPr>
              <a:t>Where are the Kuna Indian Women getting their ideas for their Molas?</a:t>
            </a:r>
            <a:endParaRPr lang="en-US" altLang="en-US" sz="1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22" name="Picture 2" descr="https://encrypted-tbn2.gstatic.com/images?q=tbn:ANd9GcR0oa3-iU8C5WJGP2Fl74a2v6cP6VC702EKc4MKXjWeZJiQmJ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38638"/>
            <a:ext cx="25241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73380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But…  “Dog Music” (RCA), American Rockets and SANTA ??!!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charset="0"/>
              </a:rPr>
            </a:br>
            <a:endParaRPr lang="en-US" sz="2000" dirty="0"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17424" name="Picture 19" descr="http://blog.retroplanet.com/wp-content/uploads/2009/01/6657-vt-e134686751246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334000"/>
            <a:ext cx="736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ttp://craftcouncil.org/sites/default/files/reading_vogue_19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2819400"/>
            <a:ext cx="2814637" cy="28686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7577138" y="3098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Box 14"/>
          <p:cNvSpPr txBox="1">
            <a:spLocks noChangeArrowheads="1"/>
          </p:cNvSpPr>
          <p:nvPr/>
        </p:nvSpPr>
        <p:spPr bwMode="auto">
          <a:xfrm>
            <a:off x="3276600" y="1155700"/>
            <a:ext cx="5791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Traditions and stories 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Natural surroundings (oceans and rain forests)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Animals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Different cultures arriving after the construction of the Panama Canal   (Began 1881–1914, continues now!)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Tourists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Magazines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Comic Books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Trademarks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Labels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Advertisements</a:t>
            </a:r>
          </a:p>
        </p:txBody>
      </p:sp>
      <p:pic>
        <p:nvPicPr>
          <p:cNvPr id="19461" name="Picture 9" descr="https://encrypted-tbn2.gstatic.com/images?q=tbn:ANd9GcTanUMNxhZos0RP4YOtAGfiYGekNf9A39g8yz8CVfdqKZkJb4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925"/>
            <a:ext cx="1935163" cy="214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2398713" y="533400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Arial" panose="020B0604020202020204" pitchFamily="34" charset="0"/>
              </a:rPr>
              <a:t>The wealth of images for Molas come from: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533400" y="5722938"/>
            <a:ext cx="2201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Kuna Indian Woman “looking”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 at Vogue Magazine!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(She can’t read English)</a:t>
            </a:r>
          </a:p>
        </p:txBody>
      </p:sp>
      <p:pic>
        <p:nvPicPr>
          <p:cNvPr id="19464" name="Picture 17" descr="http://3.bp.blogspot.com/--DGRPtc1LpY/UpN6Mix9s-I/AAAAAAAAEkI/EEvbymXBaMU/s1600/panamski-ka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505200"/>
            <a:ext cx="2662238" cy="166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9" descr="http://republicofpanama.net/wp-content/uploads/2013/07/article-2238157-16027359000005DC-522_468x2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1830388" cy="111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152400"/>
            <a:ext cx="8229600" cy="7889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makings of a Mola</a:t>
            </a:r>
          </a:p>
        </p:txBody>
      </p:sp>
      <p:pic>
        <p:nvPicPr>
          <p:cNvPr id="20483" name="Picture 8" descr="DUCK-MOLA-PATTERN-MARK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93788"/>
            <a:ext cx="1701800" cy="1390650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9" descr="DUCK-MOLA-BAST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1122363"/>
            <a:ext cx="1973262" cy="1392237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8" descr="MOLA-DUCK-STAGE1-300dpi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123950"/>
            <a:ext cx="1870075" cy="1390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9" descr="DUCK%20FINISH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139825"/>
            <a:ext cx="1819275" cy="1298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685800" y="2895600"/>
            <a:ext cx="808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The traditional method of using “reverse applique” is still done today, it’s what gives Molas their layered, colorful look.</a:t>
            </a:r>
          </a:p>
        </p:txBody>
      </p:sp>
      <p:sp>
        <p:nvSpPr>
          <p:cNvPr id="20488" name="TextBox 3"/>
          <p:cNvSpPr txBox="1">
            <a:spLocks noChangeArrowheads="1"/>
          </p:cNvSpPr>
          <p:nvPr/>
        </p:nvSpPr>
        <p:spPr bwMode="auto">
          <a:xfrm>
            <a:off x="3121025" y="4799013"/>
            <a:ext cx="1298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Shirts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Shoes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Bags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Wall  Art</a:t>
            </a:r>
          </a:p>
        </p:txBody>
      </p:sp>
      <p:pic>
        <p:nvPicPr>
          <p:cNvPr id="20489" name="Picture 8" descr="https://encrypted-tbn2.gstatic.com/images?q=tbn:ANd9GcSqvyfu-WpRiG4ghTzgrz4xkT20USfKo6FKjv0Yu4IOeaICys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5484813"/>
            <a:ext cx="1482725" cy="1206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2" descr="https://encrypted-tbn1.gstatic.com/images?q=tbn:ANd9GcQw6lL3AnviY18BCNoMk8CnHHhgEKQqISwzg1xvuYYmWOFMpXi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800600"/>
            <a:ext cx="1476375" cy="117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5" descr="http://thorup.com/images/mola/numlay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810000"/>
            <a:ext cx="1863725" cy="2278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xtBox 3"/>
          <p:cNvSpPr txBox="1">
            <a:spLocks noChangeArrowheads="1"/>
          </p:cNvSpPr>
          <p:nvPr/>
        </p:nvSpPr>
        <p:spPr bwMode="auto">
          <a:xfrm rot="10800000" flipV="1">
            <a:off x="3035300" y="3962400"/>
            <a:ext cx="573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It can take 6-9 months to complete some of these beautiful designs that then can be used to decorate…</a:t>
            </a:r>
          </a:p>
        </p:txBody>
      </p:sp>
      <p:sp>
        <p:nvSpPr>
          <p:cNvPr id="20493" name="TextBox 4"/>
          <p:cNvSpPr txBox="1">
            <a:spLocks noChangeArrowheads="1"/>
          </p:cNvSpPr>
          <p:nvPr/>
        </p:nvSpPr>
        <p:spPr bwMode="auto">
          <a:xfrm>
            <a:off x="4456113" y="4789488"/>
            <a:ext cx="1420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Socks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Pillows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Hats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And more!</a:t>
            </a:r>
          </a:p>
        </p:txBody>
      </p:sp>
    </p:spTree>
  </p:cSld>
  <p:clrMapOvr>
    <a:masterClrMapping/>
  </p:clrMapOvr>
  <p:transition advClick="0" advTm="1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889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Say “HOLA” to your MOLA project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6907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538663"/>
            <a:ext cx="2362200" cy="231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4513263"/>
            <a:ext cx="2590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latin typeface="Arial" charset="0"/>
                <a:cs typeface="Arial" charset="0"/>
              </a:rPr>
              <a:t>You are going to create your own</a:t>
            </a:r>
          </a:p>
          <a:p>
            <a:pPr eaLnBrk="1" hangingPunct="1">
              <a:defRPr/>
            </a:pPr>
            <a:r>
              <a:rPr lang="en-US" b="1" u="sng" dirty="0">
                <a:latin typeface="Arial" charset="0"/>
                <a:cs typeface="Arial" charset="0"/>
              </a:rPr>
              <a:t>Mola and you will need to get out :</a:t>
            </a:r>
            <a:endParaRPr lang="en-US" u="sng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scissors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glue stick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your fun side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025" y="4538663"/>
            <a:ext cx="2362200" cy="231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04025" y="4549775"/>
            <a:ext cx="2362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latin typeface="Arial" charset="0"/>
                <a:cs typeface="Arial" charset="0"/>
              </a:rPr>
              <a:t>You will be given:</a:t>
            </a:r>
          </a:p>
          <a:p>
            <a:pPr eaLnBrk="1" hangingPunct="1"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stencils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notebook 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(1) scratch paper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(1) scratch stick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colored papers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  <a:cs typeface="Arial" charset="0"/>
              </a:rPr>
              <a:t>yarn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776288" y="0"/>
            <a:ext cx="189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Art Ambassador:</a:t>
            </a:r>
          </a:p>
        </p:txBody>
      </p:sp>
    </p:spTree>
  </p:cSld>
  <p:clrMapOvr>
    <a:masterClrMapping/>
  </p:clrMapOvr>
  <p:transition advClick="0" advTm="1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5875" y="5257800"/>
            <a:ext cx="9144000" cy="16494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5875" y="0"/>
            <a:ext cx="9174163" cy="3770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5875" y="3124200"/>
            <a:ext cx="9174163" cy="2133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3725" y="6019800"/>
            <a:ext cx="1616075" cy="555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Trace your stencil.</a:t>
            </a:r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527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C:\Users\terita\Pictures\2013_12_11\IMG_6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C:\Users\terita\Pictures\2013_12_11\IMG_6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810000"/>
            <a:ext cx="30464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C:\Users\terita\Pictures\2013_12_11\IMG_67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7432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6"/>
          <p:cNvSpPr txBox="1">
            <a:spLocks noChangeArrowheads="1"/>
          </p:cNvSpPr>
          <p:nvPr/>
        </p:nvSpPr>
        <p:spPr bwMode="auto">
          <a:xfrm>
            <a:off x="3994150" y="152400"/>
            <a:ext cx="48434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u="sng">
                <a:solidFill>
                  <a:srgbClr val="FFFF66"/>
                </a:solidFill>
                <a:latin typeface="Arial Black" panose="020B0A04020102020204" pitchFamily="34" charset="0"/>
              </a:rPr>
              <a:t>ANIMALS &amp; DESIGNS of PANAMA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Choose </a:t>
            </a:r>
            <a:r>
              <a:rPr lang="en-US" altLang="en-US" sz="1800" b="1" u="sng">
                <a:solidFill>
                  <a:schemeClr val="bg1"/>
                </a:solidFill>
                <a:latin typeface="Arial Black" panose="020B0A04020102020204" pitchFamily="34" charset="0"/>
              </a:rPr>
              <a:t>ONE</a:t>
            </a:r>
            <a:r>
              <a:rPr lang="en-US" alt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t> stencil please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 u="sng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(2) Fish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Orchid (National Flower of Panama)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Coconut Tree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Dolphin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Heart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Sea Turtle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Toucan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en-US" altLang="en-US" sz="1400" b="1">
                <a:solidFill>
                  <a:schemeClr val="bg1"/>
                </a:solidFill>
                <a:latin typeface="Arial Black" panose="020B0A04020102020204" pitchFamily="34" charset="0"/>
              </a:rPr>
              <a:t>Crocodile</a:t>
            </a:r>
          </a:p>
        </p:txBody>
      </p:sp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282575" y="3294063"/>
            <a:ext cx="884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Place your stencil the LONG WAY on your scratch off paper, which is also the LONG WAY (vertical)</a:t>
            </a:r>
          </a:p>
        </p:txBody>
      </p:sp>
      <p:sp>
        <p:nvSpPr>
          <p:cNvPr id="22540" name="TextBox 5"/>
          <p:cNvSpPr txBox="1">
            <a:spLocks noChangeArrowheads="1"/>
          </p:cNvSpPr>
          <p:nvPr/>
        </p:nvSpPr>
        <p:spPr bwMode="auto">
          <a:xfrm>
            <a:off x="3003550" y="6048375"/>
            <a:ext cx="3103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 Black" panose="020B0A04020102020204" pitchFamily="34" charset="0"/>
              </a:rPr>
              <a:t>Decorate the </a:t>
            </a:r>
            <a:r>
              <a:rPr lang="en-US" altLang="en-US" sz="1400" u="sng">
                <a:solidFill>
                  <a:schemeClr val="tx1"/>
                </a:solidFill>
                <a:latin typeface="Arial Black" panose="020B0A04020102020204" pitchFamily="34" charset="0"/>
              </a:rPr>
              <a:t>inside</a:t>
            </a:r>
            <a:r>
              <a:rPr lang="en-US" altLang="en-US" sz="1400">
                <a:solidFill>
                  <a:schemeClr val="tx1"/>
                </a:solidFill>
                <a:latin typeface="Arial Black" panose="020B0A04020102020204" pitchFamily="34" charset="0"/>
              </a:rPr>
              <a:t> of the stencil with ovals, triangles, squares, etc.</a:t>
            </a:r>
          </a:p>
        </p:txBody>
      </p:sp>
      <p:sp>
        <p:nvSpPr>
          <p:cNvPr id="22541" name="TextBox 8"/>
          <p:cNvSpPr txBox="1">
            <a:spLocks noChangeArrowheads="1"/>
          </p:cNvSpPr>
          <p:nvPr/>
        </p:nvSpPr>
        <p:spPr bwMode="auto">
          <a:xfrm>
            <a:off x="6469063" y="5943600"/>
            <a:ext cx="2293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 Black" panose="020B0A04020102020204" pitchFamily="34" charset="0"/>
              </a:rPr>
              <a:t>Follow the examples on the stencil OR… think up some of your own designs!</a:t>
            </a:r>
          </a:p>
        </p:txBody>
      </p:sp>
      <p:sp>
        <p:nvSpPr>
          <p:cNvPr id="22542" name="Rectangle 1"/>
          <p:cNvSpPr>
            <a:spLocks noChangeArrowheads="1"/>
          </p:cNvSpPr>
          <p:nvPr/>
        </p:nvSpPr>
        <p:spPr bwMode="auto">
          <a:xfrm>
            <a:off x="-15875" y="14288"/>
            <a:ext cx="15875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Step 1:  15 minutes</a:t>
            </a:r>
            <a:endParaRPr lang="en-US" altLang="en-US" sz="120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5958</TotalTime>
  <Words>902</Words>
  <Application>Microsoft Office PowerPoint</Application>
  <PresentationFormat>On-screen Show (4:3)</PresentationFormat>
  <Paragraphs>173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Broadway</vt:lpstr>
      <vt:lpstr>Calibri</vt:lpstr>
      <vt:lpstr>Gill Sans Ultra Bold</vt:lpstr>
      <vt:lpstr>Impact</vt:lpstr>
      <vt:lpstr>Times New Roman</vt:lpstr>
      <vt:lpstr>NewsPrint</vt:lpstr>
      <vt:lpstr>PowerPoint Presentation</vt:lpstr>
      <vt:lpstr>San Blas Islands of Panama</vt:lpstr>
      <vt:lpstr>PowerPoint Presentation</vt:lpstr>
      <vt:lpstr>PowerPoint Presentation</vt:lpstr>
      <vt:lpstr>While geometrical patterns are still very popular, the Kuna Women show their world by sewing images of birds, flowers and animals.    </vt:lpstr>
      <vt:lpstr>PowerPoint Presentation</vt:lpstr>
      <vt:lpstr>The makings of a Mola</vt:lpstr>
      <vt:lpstr>Say “HOLA” to your MOLA project</vt:lpstr>
      <vt:lpstr>PowerPoint Presentation</vt:lpstr>
      <vt:lpstr>PowerPoint Presentation</vt:lpstr>
      <vt:lpstr>PowerPoint Presentation</vt:lpstr>
      <vt:lpstr>PowerPoint Presentation</vt:lpstr>
    </vt:vector>
  </TitlesOfParts>
  <Company>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Molas</dc:title>
  <dc:creator>Teri Allart</dc:creator>
  <cp:lastModifiedBy>Terita Allart</cp:lastModifiedBy>
  <cp:revision>402</cp:revision>
  <cp:lastPrinted>2014-12-15T20:55:22Z</cp:lastPrinted>
  <dcterms:created xsi:type="dcterms:W3CDTF">2009-05-12T12:40:31Z</dcterms:created>
  <dcterms:modified xsi:type="dcterms:W3CDTF">2016-02-13T19:35:46Z</dcterms:modified>
</cp:coreProperties>
</file>